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415"/>
  </p:notesMasterIdLst>
  <p:sldIdLst>
    <p:sldId id="256" r:id="rId2"/>
    <p:sldId id="257" r:id="rId3"/>
    <p:sldId id="560" r:id="rId4"/>
    <p:sldId id="561" r:id="rId5"/>
    <p:sldId id="562" r:id="rId6"/>
    <p:sldId id="563" r:id="rId7"/>
    <p:sldId id="564" r:id="rId8"/>
    <p:sldId id="565" r:id="rId9"/>
    <p:sldId id="566" r:id="rId10"/>
    <p:sldId id="567" r:id="rId11"/>
    <p:sldId id="568" r:id="rId12"/>
    <p:sldId id="569" r:id="rId13"/>
    <p:sldId id="570" r:id="rId14"/>
    <p:sldId id="580" r:id="rId15"/>
    <p:sldId id="581" r:id="rId16"/>
    <p:sldId id="582" r:id="rId17"/>
    <p:sldId id="583" r:id="rId18"/>
    <p:sldId id="584" r:id="rId19"/>
    <p:sldId id="585" r:id="rId20"/>
    <p:sldId id="586" r:id="rId21"/>
    <p:sldId id="587" r:id="rId22"/>
    <p:sldId id="588" r:id="rId23"/>
    <p:sldId id="589" r:id="rId24"/>
    <p:sldId id="590" r:id="rId25"/>
    <p:sldId id="591" r:id="rId26"/>
    <p:sldId id="592" r:id="rId27"/>
    <p:sldId id="593" r:id="rId28"/>
    <p:sldId id="645" r:id="rId29"/>
    <p:sldId id="646" r:id="rId30"/>
    <p:sldId id="647" r:id="rId31"/>
    <p:sldId id="648" r:id="rId32"/>
    <p:sldId id="649" r:id="rId33"/>
    <p:sldId id="650" r:id="rId34"/>
    <p:sldId id="651" r:id="rId35"/>
    <p:sldId id="652" r:id="rId36"/>
    <p:sldId id="653" r:id="rId37"/>
    <p:sldId id="654" r:id="rId38"/>
    <p:sldId id="655" r:id="rId39"/>
    <p:sldId id="656" r:id="rId40"/>
    <p:sldId id="657" r:id="rId41"/>
    <p:sldId id="658" r:id="rId42"/>
    <p:sldId id="659" r:id="rId43"/>
    <p:sldId id="660" r:id="rId44"/>
    <p:sldId id="661" r:id="rId45"/>
    <p:sldId id="662" r:id="rId46"/>
    <p:sldId id="663" r:id="rId47"/>
    <p:sldId id="664" r:id="rId48"/>
    <p:sldId id="665" r:id="rId49"/>
    <p:sldId id="666" r:id="rId50"/>
    <p:sldId id="667" r:id="rId51"/>
    <p:sldId id="668" r:id="rId52"/>
    <p:sldId id="669" r:id="rId53"/>
    <p:sldId id="670" r:id="rId54"/>
    <p:sldId id="671" r:id="rId55"/>
    <p:sldId id="672" r:id="rId56"/>
    <p:sldId id="673" r:id="rId57"/>
    <p:sldId id="674" r:id="rId58"/>
    <p:sldId id="675" r:id="rId59"/>
    <p:sldId id="676" r:id="rId60"/>
    <p:sldId id="677" r:id="rId61"/>
    <p:sldId id="678" r:id="rId62"/>
    <p:sldId id="679" r:id="rId63"/>
    <p:sldId id="680" r:id="rId64"/>
    <p:sldId id="681" r:id="rId65"/>
    <p:sldId id="682" r:id="rId66"/>
    <p:sldId id="683" r:id="rId67"/>
    <p:sldId id="684" r:id="rId68"/>
    <p:sldId id="685" r:id="rId69"/>
    <p:sldId id="686" r:id="rId70"/>
    <p:sldId id="687" r:id="rId71"/>
    <p:sldId id="688" r:id="rId72"/>
    <p:sldId id="689" r:id="rId73"/>
    <p:sldId id="690" r:id="rId74"/>
    <p:sldId id="691" r:id="rId75"/>
    <p:sldId id="692" r:id="rId76"/>
    <p:sldId id="693" r:id="rId77"/>
    <p:sldId id="694" r:id="rId78"/>
    <p:sldId id="695" r:id="rId79"/>
    <p:sldId id="784" r:id="rId80"/>
    <p:sldId id="696" r:id="rId81"/>
    <p:sldId id="697" r:id="rId82"/>
    <p:sldId id="698" r:id="rId83"/>
    <p:sldId id="699" r:id="rId84"/>
    <p:sldId id="700" r:id="rId85"/>
    <p:sldId id="701" r:id="rId86"/>
    <p:sldId id="702" r:id="rId87"/>
    <p:sldId id="703" r:id="rId88"/>
    <p:sldId id="704" r:id="rId89"/>
    <p:sldId id="705" r:id="rId90"/>
    <p:sldId id="706" r:id="rId91"/>
    <p:sldId id="707" r:id="rId92"/>
    <p:sldId id="708" r:id="rId93"/>
    <p:sldId id="709" r:id="rId94"/>
    <p:sldId id="710" r:id="rId95"/>
    <p:sldId id="711" r:id="rId96"/>
    <p:sldId id="712" r:id="rId97"/>
    <p:sldId id="713" r:id="rId98"/>
    <p:sldId id="714" r:id="rId99"/>
    <p:sldId id="715" r:id="rId100"/>
    <p:sldId id="716" r:id="rId101"/>
    <p:sldId id="717" r:id="rId102"/>
    <p:sldId id="718" r:id="rId103"/>
    <p:sldId id="719" r:id="rId104"/>
    <p:sldId id="720" r:id="rId105"/>
    <p:sldId id="721" r:id="rId106"/>
    <p:sldId id="722" r:id="rId107"/>
    <p:sldId id="723" r:id="rId108"/>
    <p:sldId id="724" r:id="rId109"/>
    <p:sldId id="725" r:id="rId110"/>
    <p:sldId id="726" r:id="rId111"/>
    <p:sldId id="727" r:id="rId112"/>
    <p:sldId id="728" r:id="rId113"/>
    <p:sldId id="729" r:id="rId114"/>
    <p:sldId id="730" r:id="rId115"/>
    <p:sldId id="731" r:id="rId116"/>
    <p:sldId id="732" r:id="rId117"/>
    <p:sldId id="733" r:id="rId118"/>
    <p:sldId id="734" r:id="rId119"/>
    <p:sldId id="735" r:id="rId120"/>
    <p:sldId id="736" r:id="rId121"/>
    <p:sldId id="737" r:id="rId122"/>
    <p:sldId id="738" r:id="rId123"/>
    <p:sldId id="739" r:id="rId124"/>
    <p:sldId id="740" r:id="rId125"/>
    <p:sldId id="741" r:id="rId126"/>
    <p:sldId id="742" r:id="rId127"/>
    <p:sldId id="743" r:id="rId128"/>
    <p:sldId id="744" r:id="rId129"/>
    <p:sldId id="745" r:id="rId130"/>
    <p:sldId id="746" r:id="rId131"/>
    <p:sldId id="747" r:id="rId132"/>
    <p:sldId id="748" r:id="rId133"/>
    <p:sldId id="749" r:id="rId134"/>
    <p:sldId id="750" r:id="rId135"/>
    <p:sldId id="751" r:id="rId136"/>
    <p:sldId id="752" r:id="rId137"/>
    <p:sldId id="753" r:id="rId138"/>
    <p:sldId id="754" r:id="rId139"/>
    <p:sldId id="755" r:id="rId140"/>
    <p:sldId id="756" r:id="rId141"/>
    <p:sldId id="757" r:id="rId142"/>
    <p:sldId id="758" r:id="rId143"/>
    <p:sldId id="759" r:id="rId144"/>
    <p:sldId id="760" r:id="rId145"/>
    <p:sldId id="761" r:id="rId146"/>
    <p:sldId id="762" r:id="rId147"/>
    <p:sldId id="763" r:id="rId148"/>
    <p:sldId id="764" r:id="rId149"/>
    <p:sldId id="765" r:id="rId150"/>
    <p:sldId id="766" r:id="rId151"/>
    <p:sldId id="767" r:id="rId152"/>
    <p:sldId id="768" r:id="rId153"/>
    <p:sldId id="769" r:id="rId154"/>
    <p:sldId id="770" r:id="rId155"/>
    <p:sldId id="771" r:id="rId156"/>
    <p:sldId id="772" r:id="rId157"/>
    <p:sldId id="773" r:id="rId158"/>
    <p:sldId id="774" r:id="rId159"/>
    <p:sldId id="775" r:id="rId160"/>
    <p:sldId id="776" r:id="rId161"/>
    <p:sldId id="777" r:id="rId162"/>
    <p:sldId id="778" r:id="rId163"/>
    <p:sldId id="779" r:id="rId164"/>
    <p:sldId id="780" r:id="rId165"/>
    <p:sldId id="781" r:id="rId166"/>
    <p:sldId id="782" r:id="rId167"/>
    <p:sldId id="783" r:id="rId168"/>
    <p:sldId id="791" r:id="rId169"/>
    <p:sldId id="792" r:id="rId170"/>
    <p:sldId id="793" r:id="rId171"/>
    <p:sldId id="794" r:id="rId172"/>
    <p:sldId id="795" r:id="rId173"/>
    <p:sldId id="796" r:id="rId174"/>
    <p:sldId id="797" r:id="rId175"/>
    <p:sldId id="798" r:id="rId176"/>
    <p:sldId id="799" r:id="rId177"/>
    <p:sldId id="800" r:id="rId178"/>
    <p:sldId id="801" r:id="rId179"/>
    <p:sldId id="802" r:id="rId180"/>
    <p:sldId id="803" r:id="rId181"/>
    <p:sldId id="804" r:id="rId182"/>
    <p:sldId id="805" r:id="rId183"/>
    <p:sldId id="806" r:id="rId184"/>
    <p:sldId id="807" r:id="rId185"/>
    <p:sldId id="808" r:id="rId186"/>
    <p:sldId id="809" r:id="rId187"/>
    <p:sldId id="810" r:id="rId188"/>
    <p:sldId id="811" r:id="rId189"/>
    <p:sldId id="812" r:id="rId190"/>
    <p:sldId id="813" r:id="rId191"/>
    <p:sldId id="814" r:id="rId192"/>
    <p:sldId id="815" r:id="rId193"/>
    <p:sldId id="816" r:id="rId194"/>
    <p:sldId id="817" r:id="rId195"/>
    <p:sldId id="818" r:id="rId196"/>
    <p:sldId id="819" r:id="rId197"/>
    <p:sldId id="820" r:id="rId198"/>
    <p:sldId id="821" r:id="rId199"/>
    <p:sldId id="822" r:id="rId200"/>
    <p:sldId id="823" r:id="rId201"/>
    <p:sldId id="824" r:id="rId202"/>
    <p:sldId id="825" r:id="rId203"/>
    <p:sldId id="826" r:id="rId204"/>
    <p:sldId id="827" r:id="rId205"/>
    <p:sldId id="828" r:id="rId206"/>
    <p:sldId id="829" r:id="rId207"/>
    <p:sldId id="830" r:id="rId208"/>
    <p:sldId id="831" r:id="rId209"/>
    <p:sldId id="832" r:id="rId210"/>
    <p:sldId id="833" r:id="rId211"/>
    <p:sldId id="834" r:id="rId212"/>
    <p:sldId id="835" r:id="rId213"/>
    <p:sldId id="836" r:id="rId214"/>
    <p:sldId id="837" r:id="rId215"/>
    <p:sldId id="838" r:id="rId216"/>
    <p:sldId id="839" r:id="rId217"/>
    <p:sldId id="840" r:id="rId218"/>
    <p:sldId id="841" r:id="rId219"/>
    <p:sldId id="842" r:id="rId220"/>
    <p:sldId id="843" r:id="rId221"/>
    <p:sldId id="844" r:id="rId222"/>
    <p:sldId id="845" r:id="rId223"/>
    <p:sldId id="846" r:id="rId224"/>
    <p:sldId id="847" r:id="rId225"/>
    <p:sldId id="848" r:id="rId226"/>
    <p:sldId id="849" r:id="rId227"/>
    <p:sldId id="850" r:id="rId228"/>
    <p:sldId id="851" r:id="rId229"/>
    <p:sldId id="852" r:id="rId230"/>
    <p:sldId id="853" r:id="rId231"/>
    <p:sldId id="854" r:id="rId232"/>
    <p:sldId id="855" r:id="rId233"/>
    <p:sldId id="856" r:id="rId234"/>
    <p:sldId id="857" r:id="rId235"/>
    <p:sldId id="858" r:id="rId236"/>
    <p:sldId id="859" r:id="rId237"/>
    <p:sldId id="860" r:id="rId238"/>
    <p:sldId id="861" r:id="rId239"/>
    <p:sldId id="862" r:id="rId240"/>
    <p:sldId id="863" r:id="rId241"/>
    <p:sldId id="864" r:id="rId242"/>
    <p:sldId id="865" r:id="rId243"/>
    <p:sldId id="866" r:id="rId244"/>
    <p:sldId id="867" r:id="rId245"/>
    <p:sldId id="868" r:id="rId246"/>
    <p:sldId id="869" r:id="rId247"/>
    <p:sldId id="870" r:id="rId248"/>
    <p:sldId id="871" r:id="rId249"/>
    <p:sldId id="872" r:id="rId250"/>
    <p:sldId id="873" r:id="rId251"/>
    <p:sldId id="874" r:id="rId252"/>
    <p:sldId id="875" r:id="rId253"/>
    <p:sldId id="876" r:id="rId254"/>
    <p:sldId id="877" r:id="rId255"/>
    <p:sldId id="878" r:id="rId256"/>
    <p:sldId id="879" r:id="rId257"/>
    <p:sldId id="880" r:id="rId258"/>
    <p:sldId id="881" r:id="rId259"/>
    <p:sldId id="882" r:id="rId260"/>
    <p:sldId id="883" r:id="rId261"/>
    <p:sldId id="884" r:id="rId262"/>
    <p:sldId id="885" r:id="rId263"/>
    <p:sldId id="886" r:id="rId264"/>
    <p:sldId id="887" r:id="rId265"/>
    <p:sldId id="888" r:id="rId266"/>
    <p:sldId id="889" r:id="rId267"/>
    <p:sldId id="890" r:id="rId268"/>
    <p:sldId id="891" r:id="rId269"/>
    <p:sldId id="892" r:id="rId270"/>
    <p:sldId id="893" r:id="rId271"/>
    <p:sldId id="894" r:id="rId272"/>
    <p:sldId id="895" r:id="rId273"/>
    <p:sldId id="896" r:id="rId274"/>
    <p:sldId id="897" r:id="rId275"/>
    <p:sldId id="898" r:id="rId276"/>
    <p:sldId id="899" r:id="rId277"/>
    <p:sldId id="900" r:id="rId278"/>
    <p:sldId id="901" r:id="rId279"/>
    <p:sldId id="902" r:id="rId280"/>
    <p:sldId id="933" r:id="rId281"/>
    <p:sldId id="934" r:id="rId282"/>
    <p:sldId id="935" r:id="rId283"/>
    <p:sldId id="936" r:id="rId284"/>
    <p:sldId id="937" r:id="rId285"/>
    <p:sldId id="938" r:id="rId286"/>
    <p:sldId id="939" r:id="rId287"/>
    <p:sldId id="910" r:id="rId288"/>
    <p:sldId id="911" r:id="rId289"/>
    <p:sldId id="912" r:id="rId290"/>
    <p:sldId id="913" r:id="rId291"/>
    <p:sldId id="914" r:id="rId292"/>
    <p:sldId id="915" r:id="rId293"/>
    <p:sldId id="916" r:id="rId294"/>
    <p:sldId id="917" r:id="rId295"/>
    <p:sldId id="918" r:id="rId296"/>
    <p:sldId id="919" r:id="rId297"/>
    <p:sldId id="920" r:id="rId298"/>
    <p:sldId id="921" r:id="rId299"/>
    <p:sldId id="922" r:id="rId300"/>
    <p:sldId id="923" r:id="rId301"/>
    <p:sldId id="924" r:id="rId302"/>
    <p:sldId id="925" r:id="rId303"/>
    <p:sldId id="926" r:id="rId304"/>
    <p:sldId id="927" r:id="rId305"/>
    <p:sldId id="928" r:id="rId306"/>
    <p:sldId id="929" r:id="rId307"/>
    <p:sldId id="930" r:id="rId308"/>
    <p:sldId id="931" r:id="rId309"/>
    <p:sldId id="932" r:id="rId310"/>
    <p:sldId id="988" r:id="rId311"/>
    <p:sldId id="989" r:id="rId312"/>
    <p:sldId id="990" r:id="rId313"/>
    <p:sldId id="991" r:id="rId314"/>
    <p:sldId id="992" r:id="rId315"/>
    <p:sldId id="993" r:id="rId316"/>
    <p:sldId id="994" r:id="rId317"/>
    <p:sldId id="995" r:id="rId318"/>
    <p:sldId id="996" r:id="rId319"/>
    <p:sldId id="997" r:id="rId320"/>
    <p:sldId id="998" r:id="rId321"/>
    <p:sldId id="999" r:id="rId322"/>
    <p:sldId id="1000" r:id="rId323"/>
    <p:sldId id="1001" r:id="rId324"/>
    <p:sldId id="1002" r:id="rId325"/>
    <p:sldId id="1003" r:id="rId326"/>
    <p:sldId id="1004" r:id="rId327"/>
    <p:sldId id="1005" r:id="rId328"/>
    <p:sldId id="1006" r:id="rId329"/>
    <p:sldId id="1007" r:id="rId330"/>
    <p:sldId id="1008" r:id="rId331"/>
    <p:sldId id="1009" r:id="rId332"/>
    <p:sldId id="1010" r:id="rId333"/>
    <p:sldId id="1011" r:id="rId334"/>
    <p:sldId id="1012" r:id="rId335"/>
    <p:sldId id="1013" r:id="rId336"/>
    <p:sldId id="1014" r:id="rId337"/>
    <p:sldId id="1015" r:id="rId338"/>
    <p:sldId id="1016" r:id="rId339"/>
    <p:sldId id="964" r:id="rId340"/>
    <p:sldId id="965" r:id="rId341"/>
    <p:sldId id="966" r:id="rId342"/>
    <p:sldId id="967" r:id="rId343"/>
    <p:sldId id="968" r:id="rId344"/>
    <p:sldId id="969" r:id="rId345"/>
    <p:sldId id="970" r:id="rId346"/>
    <p:sldId id="971" r:id="rId347"/>
    <p:sldId id="972" r:id="rId348"/>
    <p:sldId id="973" r:id="rId349"/>
    <p:sldId id="974" r:id="rId350"/>
    <p:sldId id="975" r:id="rId351"/>
    <p:sldId id="976" r:id="rId352"/>
    <p:sldId id="977" r:id="rId353"/>
    <p:sldId id="978" r:id="rId354"/>
    <p:sldId id="979" r:id="rId355"/>
    <p:sldId id="980" r:id="rId356"/>
    <p:sldId id="981" r:id="rId357"/>
    <p:sldId id="982" r:id="rId358"/>
    <p:sldId id="983" r:id="rId359"/>
    <p:sldId id="984" r:id="rId360"/>
    <p:sldId id="985" r:id="rId361"/>
    <p:sldId id="986" r:id="rId362"/>
    <p:sldId id="987" r:id="rId363"/>
    <p:sldId id="594" r:id="rId364"/>
    <p:sldId id="595" r:id="rId365"/>
    <p:sldId id="596" r:id="rId366"/>
    <p:sldId id="597" r:id="rId367"/>
    <p:sldId id="598" r:id="rId368"/>
    <p:sldId id="599" r:id="rId369"/>
    <p:sldId id="940" r:id="rId370"/>
    <p:sldId id="941" r:id="rId371"/>
    <p:sldId id="942" r:id="rId372"/>
    <p:sldId id="943" r:id="rId373"/>
    <p:sldId id="944" r:id="rId374"/>
    <p:sldId id="945" r:id="rId375"/>
    <p:sldId id="946" r:id="rId376"/>
    <p:sldId id="947" r:id="rId377"/>
    <p:sldId id="948" r:id="rId378"/>
    <p:sldId id="949" r:id="rId379"/>
    <p:sldId id="950" r:id="rId380"/>
    <p:sldId id="951" r:id="rId381"/>
    <p:sldId id="606" r:id="rId382"/>
    <p:sldId id="607" r:id="rId383"/>
    <p:sldId id="608" r:id="rId384"/>
    <p:sldId id="952" r:id="rId385"/>
    <p:sldId id="609" r:id="rId386"/>
    <p:sldId id="610" r:id="rId387"/>
    <p:sldId id="611" r:id="rId388"/>
    <p:sldId id="612" r:id="rId389"/>
    <p:sldId id="953" r:id="rId390"/>
    <p:sldId id="954" r:id="rId391"/>
    <p:sldId id="955" r:id="rId392"/>
    <p:sldId id="956" r:id="rId393"/>
    <p:sldId id="957" r:id="rId394"/>
    <p:sldId id="958" r:id="rId395"/>
    <p:sldId id="959" r:id="rId396"/>
    <p:sldId id="960" r:id="rId397"/>
    <p:sldId id="961" r:id="rId398"/>
    <p:sldId id="962" r:id="rId399"/>
    <p:sldId id="963" r:id="rId400"/>
    <p:sldId id="619" r:id="rId401"/>
    <p:sldId id="620" r:id="rId402"/>
    <p:sldId id="621" r:id="rId403"/>
    <p:sldId id="644" r:id="rId404"/>
    <p:sldId id="571" r:id="rId405"/>
    <p:sldId id="572" r:id="rId406"/>
    <p:sldId id="573" r:id="rId407"/>
    <p:sldId id="574" r:id="rId408"/>
    <p:sldId id="575" r:id="rId409"/>
    <p:sldId id="576" r:id="rId410"/>
    <p:sldId id="577" r:id="rId411"/>
    <p:sldId id="578" r:id="rId412"/>
    <p:sldId id="579" r:id="rId413"/>
    <p:sldId id="421" r:id="rId414"/>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3B49D4E6-693D-4390-8973-3C94A3F4923D}">
          <p14:sldIdLst>
            <p14:sldId id="256"/>
            <p14:sldId id="257"/>
            <p14:sldId id="560"/>
          </p14:sldIdLst>
        </p14:section>
        <p14:section name="CSS概述" id="{B1B41E04-F38F-4AEB-B3DA-D50707C4A830}">
          <p14:sldIdLst>
            <p14:sldId id="561"/>
            <p14:sldId id="562"/>
            <p14:sldId id="563"/>
            <p14:sldId id="564"/>
            <p14:sldId id="565"/>
            <p14:sldId id="566"/>
            <p14:sldId id="567"/>
            <p14:sldId id="568"/>
            <p14:sldId id="569"/>
            <p14:sldId id="570"/>
          </p14:sldIdLst>
        </p14:section>
        <p14:section name="CSS基本语法" id="{1FD57AB2-F02E-4D45-B0FD-3C2F7D65D78C}">
          <p14:sldIdLst>
            <p14:sldId id="580"/>
            <p14:sldId id="581"/>
            <p14:sldId id="582"/>
            <p14:sldId id="583"/>
            <p14:sldId id="584"/>
            <p14:sldId id="585"/>
            <p14:sldId id="586"/>
            <p14:sldId id="587"/>
            <p14:sldId id="588"/>
            <p14:sldId id="589"/>
            <p14:sldId id="590"/>
            <p14:sldId id="591"/>
            <p14:sldId id="592"/>
            <p14:sldId id="593"/>
          </p14:sldIdLst>
        </p14:section>
        <p14:section name="选择器" id="{8AB7AC9D-C500-46F4-9F15-21553D2CF2AA}">
          <p14:sldIdLst>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Lst>
        </p14:section>
        <p14:section name="层叠规则" id="{C1654F4E-4A97-4012-815A-D57A5751A967}">
          <p14:sldIdLst>
            <p14:sldId id="693"/>
            <p14:sldId id="694"/>
            <p14:sldId id="695"/>
            <p14:sldId id="784"/>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Lst>
        </p14:section>
        <p14:section name="值和单位" id="{8131C304-7D74-4A9D-8452-09A92F7E1B9E}">
          <p14:sldIdLst>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Lst>
        </p14:section>
        <p14:section name="字体" id="{2C405565-53AB-4B3A-97D0-27FCD694BC1D}">
          <p14:sldIdLst>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Lst>
        </p14:section>
        <p14:section name="文本" id="{F956DA7C-275A-47EC-A42E-7056CE420EB7}">
          <p14:sldIdLst>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Lst>
        </p14:section>
        <p14:section name="颜色和背景" id="{F6C704A6-A12B-4371-942F-DE4B28D90337}">
          <p14:sldIdLst>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Lst>
        </p14:section>
        <p14:section name="列表" id="{28B76273-4513-4AD2-8F78-614DACDA62AC}">
          <p14:sldIdLst>
            <p14:sldId id="815"/>
            <p14:sldId id="816"/>
            <p14:sldId id="817"/>
            <p14:sldId id="818"/>
            <p14:sldId id="819"/>
            <p14:sldId id="820"/>
            <p14:sldId id="821"/>
            <p14:sldId id="822"/>
            <p14:sldId id="823"/>
          </p14:sldIdLst>
        </p14:section>
        <p14:section name="表格" id="{8000AA3B-1E0E-4A86-8DFD-255584CB247C}">
          <p14:sldIdLst>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Lst>
        </p14:section>
        <p14:section name="显示原理基础" id="{7E651415-BE33-440F-9AA8-181FB01669A9}">
          <p14:sldIdLst>
            <p14:sldId id="843"/>
            <p14:sldId id="844"/>
            <p14:sldId id="845"/>
            <p14:sldId id="846"/>
            <p14:sldId id="847"/>
            <p14:sldId id="848"/>
            <p14:sldId id="849"/>
            <p14:sldId id="850"/>
            <p14:sldId id="851"/>
            <p14:sldId id="852"/>
            <p14:sldId id="853"/>
            <p14:sldId id="854"/>
            <p14:sldId id="855"/>
          </p14:sldIdLst>
        </p14:section>
        <p14:section name="框模型" id="{68AB6671-412B-4982-BC75-DCDF66C69C2F}">
          <p14:sldIdLst>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Lst>
        </p14:section>
        <p14:section name="浮动和定位" id="{CAFC43CF-7C7D-443B-B3B7-BCC59FD1270C}">
          <p14:sldIdLst>
            <p14:sldId id="902"/>
            <p14:sldId id="933"/>
            <p14:sldId id="934"/>
            <p14:sldId id="935"/>
            <p14:sldId id="936"/>
            <p14:sldId id="937"/>
            <p14:sldId id="938"/>
            <p14:sldId id="93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Lst>
        </p14:section>
        <p14:section name="布局" id="{2E57C21F-3A95-47D3-9084-B52E0E25C2D2}">
          <p14:sldIdLst>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 id="1006"/>
            <p14:sldId id="1007"/>
            <p14:sldId id="1008"/>
            <p14:sldId id="1009"/>
            <p14:sldId id="1010"/>
            <p14:sldId id="1011"/>
            <p14:sldId id="1012"/>
            <p14:sldId id="1013"/>
            <p14:sldId id="1014"/>
            <p14:sldId id="1015"/>
            <p14:sldId id="1016"/>
            <p14:sldId id="964"/>
            <p14:sldId id="965"/>
            <p14:sldId id="966"/>
            <p14:sldId id="967"/>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986"/>
            <p14:sldId id="987"/>
          </p14:sldIdLst>
        </p14:section>
        <p14:section name="hack" id="{B9CE8460-CA65-4290-BBB3-A44C7BE9943B}">
          <p14:sldIdLst>
            <p14:sldId id="594"/>
            <p14:sldId id="595"/>
            <p14:sldId id="596"/>
            <p14:sldId id="597"/>
            <p14:sldId id="598"/>
            <p14:sldId id="599"/>
            <p14:sldId id="940"/>
            <p14:sldId id="941"/>
          </p14:sldIdLst>
        </p14:section>
        <p14:section name="生成内容" id="{124AAD4F-2F4C-47B2-90C1-941253152AA0}">
          <p14:sldIdLst>
            <p14:sldId id="942"/>
            <p14:sldId id="943"/>
            <p14:sldId id="944"/>
            <p14:sldId id="945"/>
            <p14:sldId id="946"/>
            <p14:sldId id="947"/>
            <p14:sldId id="948"/>
            <p14:sldId id="949"/>
            <p14:sldId id="950"/>
            <p14:sldId id="951"/>
          </p14:sldIdLst>
        </p14:section>
        <p14:section name="媒体查询" id="{1B413633-E468-4D56-AF8C-4F2814C2FC5F}">
          <p14:sldIdLst>
            <p14:sldId id="606"/>
            <p14:sldId id="607"/>
            <p14:sldId id="608"/>
            <p14:sldId id="952"/>
            <p14:sldId id="609"/>
            <p14:sldId id="610"/>
            <p14:sldId id="611"/>
            <p14:sldId id="612"/>
          </p14:sldIdLst>
        </p14:section>
        <p14:section name="部分CSS3新特性" id="{CCCC1DF9-7BFA-41BA-B88D-142967172DEB}">
          <p14:sldIdLst>
            <p14:sldId id="953"/>
            <p14:sldId id="954"/>
            <p14:sldId id="955"/>
            <p14:sldId id="956"/>
            <p14:sldId id="957"/>
            <p14:sldId id="958"/>
            <p14:sldId id="959"/>
            <p14:sldId id="960"/>
            <p14:sldId id="961"/>
            <p14:sldId id="962"/>
            <p14:sldId id="963"/>
          </p14:sldIdLst>
        </p14:section>
        <p14:section name="CSS建议" id="{56216CCE-0B91-4EFC-A60B-59176CA4CA7D}">
          <p14:sldIdLst>
            <p14:sldId id="619"/>
            <p14:sldId id="620"/>
            <p14:sldId id="621"/>
            <p14:sldId id="644"/>
          </p14:sldIdLst>
        </p14:section>
        <p14:section name="相关资源" id="{6396C15E-2B35-4FA9-B960-0DC56C44EAAD}">
          <p14:sldIdLst>
            <p14:sldId id="571"/>
            <p14:sldId id="572"/>
            <p14:sldId id="573"/>
            <p14:sldId id="574"/>
            <p14:sldId id="575"/>
            <p14:sldId id="576"/>
            <p14:sldId id="577"/>
            <p14:sldId id="578"/>
            <p14:sldId id="579"/>
            <p14:sldId id="4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8" autoAdjust="0"/>
    <p:restoredTop sz="84444" autoAdjust="0"/>
  </p:normalViewPr>
  <p:slideViewPr>
    <p:cSldViewPr>
      <p:cViewPr varScale="1">
        <p:scale>
          <a:sx n="90" d="100"/>
          <a:sy n="90" d="100"/>
        </p:scale>
        <p:origin x="748" y="60"/>
      </p:cViewPr>
      <p:guideLst>
        <p:guide orient="horz" pos="2160"/>
        <p:guide pos="384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 d="1"/>
        <a:sy n="1" d="1"/>
      </p:scale>
      <p:origin x="0" y="-141920"/>
    </p:cViewPr>
  </p:sorterViewPr>
  <p:notesViewPr>
    <p:cSldViewPr>
      <p:cViewPr varScale="1">
        <p:scale>
          <a:sx n="58" d="100"/>
          <a:sy n="58" d="100"/>
        </p:scale>
        <p:origin x="-1812" y="-72"/>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notesMaster" Target="notesMasters/notesMaster1.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presProps" Target="presProps.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theme" Target="theme/theme1.xml"/></Relationships>
</file>

<file path=ppt/_rels/viewProps.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slide" Target="slides/slide20.xml"/><Relationship Id="rId1" Type="http://schemas.openxmlformats.org/officeDocument/2006/relationships/slide" Target="slides/slide1.xml"/><Relationship Id="rId5" Type="http://schemas.openxmlformats.org/officeDocument/2006/relationships/slide" Target="slides/slide222.xml"/><Relationship Id="rId4"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www.w3.org/TR/css-backgrounds-3/"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www.w3.org/TR/css-lists-3/"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www.w3.org/TR/css-display-3/"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drafts.csswg.org/css-ui-3/" TargetMode="External"/><Relationship Id="rId2" Type="http://schemas.openxmlformats.org/officeDocument/2006/relationships/slide" Target="../slides/slide233.xml"/><Relationship Id="rId1" Type="http://schemas.openxmlformats.org/officeDocument/2006/relationships/notesMaster" Target="../notesMasters/notesMaster1.xml"/><Relationship Id="rId6" Type="http://schemas.openxmlformats.org/officeDocument/2006/relationships/hyperlink" Target="https://www.w3.org/TR/css-backgrounds-3/" TargetMode="External"/><Relationship Id="rId5" Type="http://schemas.openxmlformats.org/officeDocument/2006/relationships/hyperlink" Target="https://www.w3.org/TR/css-box-3/" TargetMode="External"/><Relationship Id="rId4" Type="http://schemas.openxmlformats.org/officeDocument/2006/relationships/hyperlink" Target="https://www.w3.org/TR/css-align-3/" TargetMode="Externa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www.w3.org/TR/css-shapes-1/" TargetMode="External"/><Relationship Id="rId2" Type="http://schemas.openxmlformats.org/officeDocument/2006/relationships/slide" Target="../slides/slide279.xml"/><Relationship Id="rId1" Type="http://schemas.openxmlformats.org/officeDocument/2006/relationships/notesMaster" Target="../notesMasters/notesMaster1.xml"/><Relationship Id="rId6" Type="http://schemas.openxmlformats.org/officeDocument/2006/relationships/hyperlink" Target="https://www.w3.org/TR/css-transitions-1/" TargetMode="External"/><Relationship Id="rId5" Type="http://schemas.openxmlformats.org/officeDocument/2006/relationships/hyperlink" Target="https://www.w3.org/TR/css-position-3/" TargetMode="External"/><Relationship Id="rId4" Type="http://schemas.openxmlformats.org/officeDocument/2006/relationships/hyperlink" Target="https://www.w3.org/TR/css-logical-1/" TargetMode="Externa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www.w3.org/TR/css-multicol-1/" TargetMode="External"/><Relationship Id="rId2" Type="http://schemas.openxmlformats.org/officeDocument/2006/relationships/slide" Target="../slides/slide310.xml"/><Relationship Id="rId1" Type="http://schemas.openxmlformats.org/officeDocument/2006/relationships/notesMaster" Target="../notesMasters/notesMaster1.xml"/><Relationship Id="rId5" Type="http://schemas.openxmlformats.org/officeDocument/2006/relationships/hyperlink" Target="https://www.w3.org/TR/css-grid-1/" TargetMode="External"/><Relationship Id="rId4" Type="http://schemas.openxmlformats.org/officeDocument/2006/relationships/hyperlink" Target="https://www.w3.org/TR/css-flexbox-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s://alistapart.com/article/fauxcolumns/" TargetMode="External"/><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www.w3.org/TR/css-multicol-1/" TargetMode="External"/><Relationship Id="rId2" Type="http://schemas.openxmlformats.org/officeDocument/2006/relationships/slide" Target="../slides/slide339.xml"/><Relationship Id="rId1" Type="http://schemas.openxmlformats.org/officeDocument/2006/relationships/notesMaster" Target="../notesMasters/notesMaster1.xml"/><Relationship Id="rId4" Type="http://schemas.openxmlformats.org/officeDocument/2006/relationships/hyperlink" Target="https://www.w3.org/TR/css-flexbox-1/" TargetMode="Externa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s://www.w3.org/TR/css-lists-3/" TargetMode="External"/><Relationship Id="rId2" Type="http://schemas.openxmlformats.org/officeDocument/2006/relationships/slide" Target="../slides/slide371.xml"/><Relationship Id="rId1" Type="http://schemas.openxmlformats.org/officeDocument/2006/relationships/notesMaster" Target="../notesMasters/notesMaster1.xml"/><Relationship Id="rId4" Type="http://schemas.openxmlformats.org/officeDocument/2006/relationships/hyperlink" Target="https://www.w3.org/TR/css-counter-styles-3/" TargetMode="Externa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s://www.w3.org/TR/css3-mediaqueries/" TargetMode="External"/><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www.w3.org/TR/css-transforms-1/" TargetMode="External"/><Relationship Id="rId7" Type="http://schemas.openxmlformats.org/officeDocument/2006/relationships/hyperlink" Target="https://www.w3.org/TR/css-masking-1/" TargetMode="External"/><Relationship Id="rId2" Type="http://schemas.openxmlformats.org/officeDocument/2006/relationships/slide" Target="../slides/slide389.xml"/><Relationship Id="rId1" Type="http://schemas.openxmlformats.org/officeDocument/2006/relationships/notesMaster" Target="../notesMasters/notesMaster1.xml"/><Relationship Id="rId6" Type="http://schemas.openxmlformats.org/officeDocument/2006/relationships/hyperlink" Target="https://www.w3.org/TR/filter-effects-1/" TargetMode="External"/><Relationship Id="rId5" Type="http://schemas.openxmlformats.org/officeDocument/2006/relationships/hyperlink" Target="https://www.w3.org/TR/css-animations-1/" TargetMode="External"/><Relationship Id="rId4" Type="http://schemas.openxmlformats.org/officeDocument/2006/relationships/hyperlink" Target="https://www.w3.org/TR/css-transitions-1/" TargetMode="Externa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3" Type="http://schemas.openxmlformats.org/officeDocument/2006/relationships/hyperlink" Target="http://meyerweb.com/eric/tools/css/reset/" TargetMode="External"/><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w3.org/TR/selectors-3/"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w3.org/TR/css-values-3/"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w3.org/TR/css-color-3/"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w3.org/TR/css-fonts-3/"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w3.org/TR/css-text-3/" TargetMode="External"/><Relationship Id="rId2" Type="http://schemas.openxmlformats.org/officeDocument/2006/relationships/slide" Target="../slides/slide146.xml"/><Relationship Id="rId1" Type="http://schemas.openxmlformats.org/officeDocument/2006/relationships/notesMaster" Target="../notesMasters/notesMaster1.xml"/><Relationship Id="rId5" Type="http://schemas.openxmlformats.org/officeDocument/2006/relationships/hyperlink" Target="https://www.w3.org/TR/css-writing-modes-3/" TargetMode="External"/><Relationship Id="rId4" Type="http://schemas.openxmlformats.org/officeDocument/2006/relationships/hyperlink" Target="https://www.w3.org/TR/css-text-decor-3" TargetMode="Externa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a:latin typeface="Tahoma"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a:ln/>
        </p:spPr>
      </p:sp>
      <p:sp>
        <p:nvSpPr>
          <p:cNvPr id="276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1206589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部分模块</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a:t>
            </a:fld>
            <a:endParaRPr lang="en-US" altLang="zh-CN"/>
          </a:p>
        </p:txBody>
      </p:sp>
    </p:spTree>
    <p:extLst>
      <p:ext uri="{BB962C8B-B14F-4D97-AF65-F5344CB8AC3E}">
        <p14:creationId xmlns:p14="http://schemas.microsoft.com/office/powerpoint/2010/main" val="229171134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line-height</a:t>
            </a:r>
            <a:r>
              <a:rPr lang="zh-CN" altLang="en-US" dirty="0" smtClean="0"/>
              <a:t>在继承时会遇到问题</a:t>
            </a:r>
            <a:endParaRPr lang="en-US" altLang="zh-CN" dirty="0" smtClean="0"/>
          </a:p>
          <a:p>
            <a:r>
              <a:rPr lang="zh-CN" altLang="en-US" dirty="0" smtClean="0"/>
              <a:t>将</a:t>
            </a:r>
            <a:r>
              <a:rPr lang="en-US" altLang="zh-CN" dirty="0" smtClean="0"/>
              <a:t>line-height</a:t>
            </a:r>
            <a:r>
              <a:rPr lang="zh-CN" altLang="en-US" dirty="0" smtClean="0"/>
              <a:t>设为纯数字，这样继承的是设定的换算系数，而不是计算得到的值</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153</a:t>
            </a:fld>
            <a:endParaRPr lang="en-US" altLang="zh-CN"/>
          </a:p>
        </p:txBody>
      </p:sp>
    </p:spTree>
    <p:extLst>
      <p:ext uri="{BB962C8B-B14F-4D97-AF65-F5344CB8AC3E}">
        <p14:creationId xmlns:p14="http://schemas.microsoft.com/office/powerpoint/2010/main" val="23823189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注意：像</a:t>
            </a:r>
            <a:r>
              <a:rPr lang="en-US" altLang="zh-CN" dirty="0" smtClean="0"/>
              <a:t>div</a:t>
            </a:r>
            <a:r>
              <a:rPr lang="zh-CN" altLang="en-US" dirty="0" smtClean="0"/>
              <a:t>这样的块元素不适用，</a:t>
            </a:r>
            <a:r>
              <a:rPr lang="en-US" altLang="zh-CN" dirty="0" err="1" smtClean="0"/>
              <a:t>img</a:t>
            </a:r>
            <a:r>
              <a:rPr lang="zh-CN" altLang="en-US" dirty="0" smtClean="0"/>
              <a:t>是替换元素，同时也是行内元素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155</a:t>
            </a:fld>
            <a:endParaRPr lang="en-US" altLang="zh-CN"/>
          </a:p>
        </p:txBody>
      </p:sp>
    </p:spTree>
    <p:extLst>
      <p:ext uri="{BB962C8B-B14F-4D97-AF65-F5344CB8AC3E}">
        <p14:creationId xmlns:p14="http://schemas.microsoft.com/office/powerpoint/2010/main" val="42152216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现在效果不明显</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164</a:t>
            </a:fld>
            <a:endParaRPr lang="en-US" altLang="zh-CN"/>
          </a:p>
        </p:txBody>
      </p:sp>
    </p:spTree>
    <p:extLst>
      <p:ext uri="{BB962C8B-B14F-4D97-AF65-F5344CB8AC3E}">
        <p14:creationId xmlns:p14="http://schemas.microsoft.com/office/powerpoint/2010/main" val="19750680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软换行是相对于换行符和</a:t>
            </a:r>
            <a:r>
              <a:rPr lang="en-US" altLang="zh-CN" dirty="0" smtClean="0"/>
              <a:t>&lt;</a:t>
            </a:r>
            <a:r>
              <a:rPr lang="en-US" altLang="zh-CN" dirty="0" err="1" smtClean="0"/>
              <a:t>br</a:t>
            </a:r>
            <a:r>
              <a:rPr lang="en-US" altLang="zh-CN" dirty="0" smtClean="0"/>
              <a:t>&gt;</a:t>
            </a:r>
            <a:r>
              <a:rPr lang="zh-CN" altLang="en-US" dirty="0" smtClean="0"/>
              <a:t>的硬换行相对的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166</a:t>
            </a:fld>
            <a:endParaRPr lang="en-US" altLang="zh-CN"/>
          </a:p>
        </p:txBody>
      </p:sp>
    </p:spTree>
    <p:extLst>
      <p:ext uri="{BB962C8B-B14F-4D97-AF65-F5344CB8AC3E}">
        <p14:creationId xmlns:p14="http://schemas.microsoft.com/office/powerpoint/2010/main" val="17208780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混排、直排、侧排</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167</a:t>
            </a:fld>
            <a:endParaRPr lang="en-US" altLang="zh-CN"/>
          </a:p>
        </p:txBody>
      </p:sp>
    </p:spTree>
    <p:extLst>
      <p:ext uri="{BB962C8B-B14F-4D97-AF65-F5344CB8AC3E}">
        <p14:creationId xmlns:p14="http://schemas.microsoft.com/office/powerpoint/2010/main" val="557606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smtClean="0">
                <a:solidFill>
                  <a:schemeClr val="tx1"/>
                </a:solidFill>
                <a:effectLst/>
                <a:latin typeface="Times New Roman" pitchFamily="18" charset="0"/>
                <a:ea typeface="宋体" pitchFamily="2" charset="-122"/>
                <a:cs typeface="+mn-cs"/>
              </a:rPr>
              <a:t>本部分中，我们将介绍</a:t>
            </a:r>
            <a:r>
              <a:rPr lang="en-US" altLang="zh-CN" sz="900" b="0" i="0" kern="1200" dirty="0" smtClean="0">
                <a:solidFill>
                  <a:schemeClr val="tx1"/>
                </a:solidFill>
                <a:effectLst/>
                <a:latin typeface="Times New Roman" pitchFamily="18" charset="0"/>
                <a:ea typeface="宋体" pitchFamily="2" charset="-122"/>
                <a:cs typeface="+mn-cs"/>
              </a:rPr>
              <a:t>CSS</a:t>
            </a:r>
            <a:r>
              <a:rPr lang="zh-CN" altLang="en-US" sz="900" b="0" i="0" kern="1200" dirty="0" smtClean="0">
                <a:solidFill>
                  <a:schemeClr val="tx1"/>
                </a:solidFill>
                <a:effectLst/>
                <a:latin typeface="Times New Roman" pitchFamily="18" charset="0"/>
                <a:ea typeface="宋体" pitchFamily="2" charset="-122"/>
                <a:cs typeface="+mn-cs"/>
              </a:rPr>
              <a:t>颜色和背景相关属性，包括前景色、背景色、背景图像等内容。</a:t>
            </a:r>
            <a:endParaRPr lang="en-US" altLang="zh-CN" sz="900" b="0" i="0" kern="1200" dirty="0" smtClean="0">
              <a:solidFill>
                <a:schemeClr val="tx1"/>
              </a:solidFill>
              <a:effectLst/>
              <a:latin typeface="Times New Roman" pitchFamily="18" charset="0"/>
              <a:ea typeface="宋体" pitchFamily="2" charset="-122"/>
              <a:cs typeface="+mn-cs"/>
            </a:endParaRPr>
          </a:p>
          <a:p>
            <a:endParaRPr lang="en-US" altLang="zh-CN" sz="900" b="0" i="0" kern="1200" dirty="0" smtClean="0">
              <a:solidFill>
                <a:schemeClr val="tx1"/>
              </a:solidFill>
              <a:effectLst/>
              <a:latin typeface="Times New Roman" pitchFamily="18" charset="0"/>
              <a:ea typeface="宋体" pitchFamily="2" charset="-122"/>
              <a:cs typeface="+mn-cs"/>
            </a:endParaRPr>
          </a:p>
          <a:p>
            <a:r>
              <a:rPr lang="zh-CN" altLang="en-US" sz="900" b="0" i="0" kern="1200" dirty="0" smtClean="0">
                <a:solidFill>
                  <a:schemeClr val="tx1"/>
                </a:solidFill>
                <a:effectLst/>
                <a:latin typeface="Times New Roman" pitchFamily="18" charset="0"/>
                <a:ea typeface="宋体" pitchFamily="2" charset="-122"/>
                <a:cs typeface="+mn-cs"/>
              </a:rPr>
              <a:t>这部分内容，跟显示性属性和多媒体的内容有一定交叉，部分内容将留待后继部分再对应展开</a:t>
            </a:r>
            <a:endParaRPr lang="en-US" altLang="zh-CN" sz="900" b="0" i="0" kern="1200" dirty="0" smtClean="0">
              <a:solidFill>
                <a:schemeClr val="tx1"/>
              </a:solidFill>
              <a:effectLst/>
              <a:latin typeface="Times New Roman" pitchFamily="18" charset="0"/>
              <a:ea typeface="宋体" pitchFamily="2" charset="-122"/>
              <a:cs typeface="+mn-cs"/>
            </a:endParaRPr>
          </a:p>
          <a:p>
            <a:endParaRPr lang="en-US" altLang="zh-CN" sz="900" b="0" i="0" kern="1200" dirty="0" smtClean="0">
              <a:solidFill>
                <a:schemeClr val="tx1"/>
              </a:solidFill>
              <a:effectLst/>
              <a:latin typeface="Times New Roman" pitchFamily="18" charset="0"/>
              <a:ea typeface="宋体" pitchFamily="2" charset="-122"/>
              <a:cs typeface="+mn-cs"/>
            </a:endParaRPr>
          </a:p>
          <a:p>
            <a:r>
              <a:rPr lang="en-US" altLang="zh-CN" dirty="0" smtClean="0">
                <a:hlinkClick r:id="rId3"/>
              </a:rPr>
              <a:t>https://www.w3.org/TR/css-backgrounds-3/</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168</a:t>
            </a:fld>
            <a:endParaRPr lang="en-US" altLang="zh-CN"/>
          </a:p>
        </p:txBody>
      </p:sp>
    </p:spTree>
    <p:extLst>
      <p:ext uri="{BB962C8B-B14F-4D97-AF65-F5344CB8AC3E}">
        <p14:creationId xmlns:p14="http://schemas.microsoft.com/office/powerpoint/2010/main" val="28642473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border-box</a:t>
            </a:r>
            <a:r>
              <a:rPr lang="zh-CN" altLang="en-US" dirty="0" smtClean="0"/>
              <a:t>是默认值，到</a:t>
            </a:r>
            <a:r>
              <a:rPr lang="en-US" altLang="zh-CN" dirty="0" smtClean="0"/>
              <a:t>border</a:t>
            </a:r>
            <a:r>
              <a:rPr lang="zh-CN" altLang="en-US" dirty="0" smtClean="0"/>
              <a:t>的外边缘</a:t>
            </a:r>
            <a:endParaRPr lang="en-US" altLang="zh-CN" dirty="0" smtClean="0"/>
          </a:p>
          <a:p>
            <a:r>
              <a:rPr lang="en-US" altLang="zh-CN" dirty="0" smtClean="0"/>
              <a:t>padding-box</a:t>
            </a:r>
            <a:r>
              <a:rPr lang="zh-CN" altLang="en-US" dirty="0" smtClean="0"/>
              <a:t>是到</a:t>
            </a:r>
            <a:r>
              <a:rPr lang="en-US" altLang="zh-CN" dirty="0" smtClean="0"/>
              <a:t>border</a:t>
            </a:r>
            <a:r>
              <a:rPr lang="zh-CN" altLang="en-US" dirty="0" smtClean="0"/>
              <a:t>的内边缘，</a:t>
            </a:r>
            <a:r>
              <a:rPr lang="en-US" altLang="zh-CN" dirty="0" smtClean="0"/>
              <a:t>padding</a:t>
            </a:r>
            <a:r>
              <a:rPr lang="zh-CN" altLang="en-US" dirty="0" smtClean="0"/>
              <a:t>的外边缘</a:t>
            </a:r>
            <a:endParaRPr lang="en-US" altLang="zh-CN" dirty="0" smtClean="0"/>
          </a:p>
          <a:p>
            <a:r>
              <a:rPr lang="en-US" altLang="zh-CN" dirty="0" smtClean="0"/>
              <a:t>content-box</a:t>
            </a:r>
            <a:r>
              <a:rPr lang="zh-CN" altLang="en-US" dirty="0" smtClean="0"/>
              <a:t>是到</a:t>
            </a:r>
            <a:r>
              <a:rPr lang="en-US" altLang="zh-CN" dirty="0" smtClean="0"/>
              <a:t>padding</a:t>
            </a:r>
            <a:r>
              <a:rPr lang="zh-CN" altLang="en-US" dirty="0" smtClean="0"/>
              <a:t>的内边缘，</a:t>
            </a:r>
            <a:r>
              <a:rPr lang="en-US" altLang="zh-CN" dirty="0" smtClean="0"/>
              <a:t>content</a:t>
            </a:r>
            <a:r>
              <a:rPr lang="zh-CN" altLang="en-US" dirty="0" smtClean="0"/>
              <a:t>的外边缘</a:t>
            </a:r>
            <a:endParaRPr lang="en-US" altLang="zh-CN" dirty="0" smtClean="0"/>
          </a:p>
          <a:p>
            <a:r>
              <a:rPr lang="en-US" altLang="zh-CN" dirty="0" smtClean="0"/>
              <a:t>text</a:t>
            </a:r>
            <a:r>
              <a:rPr lang="zh-CN" altLang="en-US" dirty="0" smtClean="0"/>
              <a:t>是在文本线条的下面（见下页）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171</a:t>
            </a:fld>
            <a:endParaRPr lang="en-US" altLang="zh-CN"/>
          </a:p>
        </p:txBody>
      </p:sp>
    </p:spTree>
    <p:extLst>
      <p:ext uri="{BB962C8B-B14F-4D97-AF65-F5344CB8AC3E}">
        <p14:creationId xmlns:p14="http://schemas.microsoft.com/office/powerpoint/2010/main" val="16401935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为什么不能继承，这里给出了一个直观的例子</a:t>
            </a:r>
            <a:endParaRPr lang="en-US" altLang="zh-CN" dirty="0" smtClean="0"/>
          </a:p>
          <a:p>
            <a:endParaRPr lang="en-US" altLang="zh-CN" dirty="0" smtClean="0"/>
          </a:p>
          <a:p>
            <a:r>
              <a:rPr lang="zh-CN" altLang="en-US" dirty="0" smtClean="0"/>
              <a:t>权威指南上还给了一个为超链接设置图像的例子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173</a:t>
            </a:fld>
            <a:endParaRPr lang="en-US" altLang="zh-CN"/>
          </a:p>
        </p:txBody>
      </p:sp>
    </p:spTree>
    <p:extLst>
      <p:ext uri="{BB962C8B-B14F-4D97-AF65-F5344CB8AC3E}">
        <p14:creationId xmlns:p14="http://schemas.microsoft.com/office/powerpoint/2010/main" val="316551289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在前面的例子中，可以发现一个图片被重复了很多遍，因为背景图片比背景小的时候，默认是要重复填充的。但是怎么重复，这个是可以设定的。</a:t>
            </a:r>
            <a:endParaRPr lang="en-US" altLang="zh-CN" dirty="0" smtClean="0"/>
          </a:p>
          <a:p>
            <a:endParaRPr lang="en-US" altLang="zh-CN" dirty="0" smtClean="0"/>
          </a:p>
          <a:p>
            <a:r>
              <a:rPr lang="zh-CN" altLang="en-US" dirty="0" smtClean="0"/>
              <a:t>同时往</a:t>
            </a:r>
            <a:r>
              <a:rPr lang="en-US" altLang="zh-CN" dirty="0" smtClean="0"/>
              <a:t>x</a:t>
            </a:r>
            <a:r>
              <a:rPr lang="zh-CN" altLang="en-US" dirty="0" smtClean="0"/>
              <a:t>、</a:t>
            </a:r>
            <a:r>
              <a:rPr lang="en-US" altLang="zh-CN" dirty="0" smtClean="0"/>
              <a:t>y</a:t>
            </a:r>
            <a:r>
              <a:rPr lang="zh-CN" altLang="en-US" dirty="0" smtClean="0"/>
              <a:t>轴方向重复</a:t>
            </a:r>
            <a:endParaRPr lang="en-US" altLang="zh-CN" dirty="0" smtClean="0"/>
          </a:p>
          <a:p>
            <a:r>
              <a:rPr lang="zh-CN" altLang="en-US" dirty="0" smtClean="0"/>
              <a:t>往</a:t>
            </a:r>
            <a:r>
              <a:rPr lang="en-US" altLang="zh-CN" dirty="0" smtClean="0"/>
              <a:t>x</a:t>
            </a:r>
            <a:r>
              <a:rPr lang="zh-CN" altLang="en-US" dirty="0" smtClean="0"/>
              <a:t>轴方向重复</a:t>
            </a:r>
            <a:endParaRPr lang="en-US" altLang="zh-CN" dirty="0" smtClean="0"/>
          </a:p>
          <a:p>
            <a:r>
              <a:rPr lang="zh-CN" altLang="en-US" dirty="0" smtClean="0"/>
              <a:t>往</a:t>
            </a:r>
            <a:r>
              <a:rPr lang="en-US" altLang="zh-CN" dirty="0" smtClean="0"/>
              <a:t>y</a:t>
            </a:r>
            <a:r>
              <a:rPr lang="zh-CN" altLang="en-US" dirty="0" smtClean="0"/>
              <a:t>轴方向重复</a:t>
            </a:r>
            <a:endParaRPr lang="en-US" altLang="zh-CN" dirty="0" smtClean="0"/>
          </a:p>
          <a:p>
            <a:r>
              <a:rPr lang="zh-CN" altLang="en-US" dirty="0" smtClean="0"/>
              <a:t>不重复</a:t>
            </a:r>
            <a:endParaRPr lang="en-US" altLang="zh-CN" dirty="0" smtClean="0"/>
          </a:p>
          <a:p>
            <a:r>
              <a:rPr lang="zh-CN" altLang="en-US" dirty="0" smtClean="0"/>
              <a:t>间排充满空间</a:t>
            </a:r>
            <a:endParaRPr lang="en-US" altLang="zh-CN" dirty="0" smtClean="0"/>
          </a:p>
          <a:p>
            <a:r>
              <a:rPr lang="zh-CN" altLang="en-US" dirty="0" smtClean="0"/>
              <a:t>取整充满空间（可能会变形）</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174</a:t>
            </a:fld>
            <a:endParaRPr lang="en-US" altLang="zh-CN"/>
          </a:p>
        </p:txBody>
      </p:sp>
    </p:spTree>
    <p:extLst>
      <p:ext uri="{BB962C8B-B14F-4D97-AF65-F5344CB8AC3E}">
        <p14:creationId xmlns:p14="http://schemas.microsoft.com/office/powerpoint/2010/main" val="2997714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如果背景图像只能重复也就算了，但是如果背景图像可以不重复，而内容又比背景图像大，那么随之而来的问题就是背景图像应该出现在那个位置呢？</a:t>
            </a:r>
            <a:endParaRPr lang="en-US" altLang="zh-CN" dirty="0" smtClean="0"/>
          </a:p>
          <a:p>
            <a:endParaRPr lang="en-US" altLang="zh-CN" dirty="0" smtClean="0"/>
          </a:p>
          <a:p>
            <a:r>
              <a:rPr lang="zh-CN" altLang="en-US" dirty="0" smtClean="0"/>
              <a:t>默认地话，应该出现在内容块坐标系的原点（这个也未必在左上角哦）</a:t>
            </a:r>
            <a:endParaRPr lang="en-US" altLang="zh-CN" dirty="0" smtClean="0"/>
          </a:p>
          <a:p>
            <a:endParaRPr lang="en-US" altLang="zh-CN" dirty="0" smtClean="0"/>
          </a:p>
          <a:p>
            <a:r>
              <a:rPr lang="zh-CN" altLang="en-US" dirty="0" smtClean="0"/>
              <a:t>还可以设为负值</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179</a:t>
            </a:fld>
            <a:endParaRPr lang="en-US" altLang="zh-CN"/>
          </a:p>
        </p:txBody>
      </p:sp>
    </p:spTree>
    <p:extLst>
      <p:ext uri="{BB962C8B-B14F-4D97-AF65-F5344CB8AC3E}">
        <p14:creationId xmlns:p14="http://schemas.microsoft.com/office/powerpoint/2010/main" val="3040185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a:t>
            </a:r>
            <a:r>
              <a:rPr lang="en-US" altLang="zh-CN" dirty="0" smtClean="0"/>
              <a:t>CSS</a:t>
            </a:r>
            <a:r>
              <a:rPr lang="zh-CN" altLang="en-US" dirty="0" smtClean="0"/>
              <a:t>标准的现状，</a:t>
            </a:r>
            <a:r>
              <a:rPr lang="en-US" altLang="zh-CN" dirty="0" smtClean="0"/>
              <a:t>CSS Current Status</a:t>
            </a:r>
            <a:r>
              <a:rPr lang="zh-CN" altLang="en-US" dirty="0" smtClean="0"/>
              <a:t>，</a:t>
            </a:r>
            <a:r>
              <a:rPr lang="en-US" altLang="zh-CN" dirty="0" smtClean="0"/>
              <a:t>http://www.w3.org/Style/CSS/current-work </a:t>
            </a:r>
          </a:p>
          <a:p>
            <a:r>
              <a:rPr lang="en-US" altLang="zh-CN" dirty="0" smtClean="0"/>
              <a:t>https://www.w3.org/TR/css-2021/</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a:t>
            </a:fld>
            <a:endParaRPr lang="en-US" altLang="zh-CN"/>
          </a:p>
        </p:txBody>
      </p:sp>
    </p:spTree>
    <p:extLst>
      <p:ext uri="{BB962C8B-B14F-4D97-AF65-F5344CB8AC3E}">
        <p14:creationId xmlns:p14="http://schemas.microsoft.com/office/powerpoint/2010/main" val="4073951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既然要定位，其实还有个细节问题是，把那个点作为相对原点呢？</a:t>
            </a:r>
            <a:endParaRPr lang="en-US" altLang="zh-CN" dirty="0" smtClean="0"/>
          </a:p>
          <a:p>
            <a:endParaRPr lang="en-US" altLang="zh-CN" dirty="0" smtClean="0"/>
          </a:p>
          <a:p>
            <a:r>
              <a:rPr lang="en-US" altLang="zh-CN" dirty="0" smtClean="0"/>
              <a:t>padding-box</a:t>
            </a:r>
            <a:r>
              <a:rPr lang="zh-CN" altLang="en-US" dirty="0" smtClean="0"/>
              <a:t>将边框的内角作为起点，或者说是</a:t>
            </a:r>
            <a:r>
              <a:rPr lang="en-US" altLang="zh-CN" dirty="0" smtClean="0"/>
              <a:t>padding</a:t>
            </a:r>
            <a:r>
              <a:rPr lang="zh-CN" altLang="en-US" dirty="0" smtClean="0"/>
              <a:t>的外角</a:t>
            </a:r>
            <a:endParaRPr lang="en-US" altLang="zh-CN" dirty="0" smtClean="0"/>
          </a:p>
          <a:p>
            <a:r>
              <a:rPr lang="en-US" altLang="zh-CN" dirty="0" smtClean="0"/>
              <a:t>border-box</a:t>
            </a:r>
            <a:r>
              <a:rPr lang="zh-CN" altLang="en-US" dirty="0" smtClean="0"/>
              <a:t>将边框的外角作为起点</a:t>
            </a:r>
            <a:endParaRPr lang="en-US" altLang="zh-CN" dirty="0" smtClean="0"/>
          </a:p>
          <a:p>
            <a:r>
              <a:rPr lang="en-US" altLang="zh-CN" dirty="0" smtClean="0"/>
              <a:t>content-box</a:t>
            </a:r>
            <a:r>
              <a:rPr lang="zh-CN" altLang="en-US" dirty="0" smtClean="0"/>
              <a:t>将内容框的外角作为起点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181</a:t>
            </a:fld>
            <a:endParaRPr lang="en-US" altLang="zh-CN"/>
          </a:p>
        </p:txBody>
      </p:sp>
    </p:spTree>
    <p:extLst>
      <p:ext uri="{BB962C8B-B14F-4D97-AF65-F5344CB8AC3E}">
        <p14:creationId xmlns:p14="http://schemas.microsoft.com/office/powerpoint/2010/main" val="17010767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当内容长，图片小的时候，内容滚动时图片会一直在底下么？</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183</a:t>
            </a:fld>
            <a:endParaRPr lang="en-US" altLang="zh-CN"/>
          </a:p>
        </p:txBody>
      </p:sp>
    </p:spTree>
    <p:extLst>
      <p:ext uri="{BB962C8B-B14F-4D97-AF65-F5344CB8AC3E}">
        <p14:creationId xmlns:p14="http://schemas.microsoft.com/office/powerpoint/2010/main" val="33791714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CSS3</a:t>
            </a:r>
            <a:r>
              <a:rPr lang="zh-CN" altLang="en-US" dirty="0" smtClean="0"/>
              <a:t>中对于背景图像还增加了一个新属性，就是可以设定背景图像的尺寸，用设定后，而非原始尺寸进行平铺等操作</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184</a:t>
            </a:fld>
            <a:endParaRPr lang="en-US" altLang="zh-CN"/>
          </a:p>
        </p:txBody>
      </p:sp>
    </p:spTree>
    <p:extLst>
      <p:ext uri="{BB962C8B-B14F-4D97-AF65-F5344CB8AC3E}">
        <p14:creationId xmlns:p14="http://schemas.microsoft.com/office/powerpoint/2010/main" val="38722621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比较左右两个代码，左边的会把</a:t>
            </a:r>
            <a:r>
              <a:rPr lang="en-US" altLang="zh-CN" dirty="0" smtClean="0"/>
              <a:t>h2</a:t>
            </a:r>
            <a:r>
              <a:rPr lang="zh-CN" altLang="en-US" dirty="0" smtClean="0"/>
              <a:t>所有的设定全部去除，而不是仅仅覆盖掉颜色</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188</a:t>
            </a:fld>
            <a:endParaRPr lang="en-US" altLang="zh-CN"/>
          </a:p>
        </p:txBody>
      </p:sp>
    </p:spTree>
    <p:extLst>
      <p:ext uri="{BB962C8B-B14F-4D97-AF65-F5344CB8AC3E}">
        <p14:creationId xmlns:p14="http://schemas.microsoft.com/office/powerpoint/2010/main" val="9396663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在本部分中，我们将介绍列表样式化相关属性</a:t>
            </a:r>
            <a:endParaRPr lang="en-US" altLang="zh-CN" dirty="0" smtClean="0"/>
          </a:p>
          <a:p>
            <a:endParaRPr lang="en-US" altLang="zh-CN" dirty="0" smtClean="0"/>
          </a:p>
          <a:p>
            <a:r>
              <a:rPr lang="en-US" altLang="zh-CN" dirty="0" smtClean="0">
                <a:hlinkClick r:id="rId3"/>
              </a:rPr>
              <a:t>https://www.w3.org/TR/css-lists-3/</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192</a:t>
            </a:fld>
            <a:endParaRPr lang="en-US" altLang="zh-CN"/>
          </a:p>
        </p:txBody>
      </p:sp>
    </p:spTree>
    <p:extLst>
      <p:ext uri="{BB962C8B-B14F-4D97-AF65-F5344CB8AC3E}">
        <p14:creationId xmlns:p14="http://schemas.microsoft.com/office/powerpoint/2010/main" val="340818168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用户代理可能已经定义了</a:t>
            </a:r>
            <a:r>
              <a:rPr lang="en-US" altLang="zh-CN" dirty="0" err="1" smtClean="0"/>
              <a:t>ul</a:t>
            </a:r>
            <a:r>
              <a:rPr lang="zh-CN" altLang="en-US" dirty="0" smtClean="0"/>
              <a:t>、</a:t>
            </a:r>
            <a:r>
              <a:rPr lang="en-US" altLang="zh-CN" dirty="0" err="1" smtClean="0"/>
              <a:t>ul</a:t>
            </a:r>
            <a:r>
              <a:rPr lang="en-US" altLang="zh-CN" baseline="0" dirty="0" smtClean="0"/>
              <a:t> </a:t>
            </a:r>
            <a:r>
              <a:rPr lang="en-US" altLang="zh-CN" baseline="0" dirty="0" err="1" smtClean="0"/>
              <a:t>ul</a:t>
            </a:r>
            <a:r>
              <a:rPr lang="zh-CN" altLang="en-US" baseline="0" dirty="0" smtClean="0"/>
              <a:t>、</a:t>
            </a:r>
            <a:r>
              <a:rPr lang="en-US" altLang="zh-CN" baseline="0" dirty="0" err="1" smtClean="0"/>
              <a:t>ul</a:t>
            </a:r>
            <a:r>
              <a:rPr lang="en-US" altLang="zh-CN" baseline="0" dirty="0" smtClean="0"/>
              <a:t> </a:t>
            </a:r>
            <a:r>
              <a:rPr lang="en-US" altLang="zh-CN" baseline="0" dirty="0" err="1" smtClean="0"/>
              <a:t>ul</a:t>
            </a:r>
            <a:r>
              <a:rPr lang="en-US" altLang="zh-CN" baseline="0" dirty="0" smtClean="0"/>
              <a:t> </a:t>
            </a:r>
            <a:r>
              <a:rPr lang="en-US" altLang="zh-CN" baseline="0" dirty="0" err="1" smtClean="0"/>
              <a:t>ul</a:t>
            </a:r>
            <a:r>
              <a:rPr lang="zh-CN" altLang="en-US" baseline="0" dirty="0" smtClean="0"/>
              <a:t>的样式，所以仅靠继承可能是不够的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193</a:t>
            </a:fld>
            <a:endParaRPr lang="en-US" altLang="zh-CN"/>
          </a:p>
        </p:txBody>
      </p:sp>
    </p:spTree>
    <p:extLst>
      <p:ext uri="{BB962C8B-B14F-4D97-AF65-F5344CB8AC3E}">
        <p14:creationId xmlns:p14="http://schemas.microsoft.com/office/powerpoint/2010/main" val="245421612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注意：这个文件中用到了非</a:t>
            </a:r>
            <a:r>
              <a:rPr lang="en-US" altLang="zh-CN" dirty="0" smtClean="0"/>
              <a:t>ANSI</a:t>
            </a:r>
            <a:r>
              <a:rPr lang="zh-CN" altLang="en-US" dirty="0" smtClean="0"/>
              <a:t>字符，所以得存为</a:t>
            </a:r>
            <a:r>
              <a:rPr lang="en-US" altLang="zh-CN" dirty="0" smtClean="0"/>
              <a:t>UTF-8</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196</a:t>
            </a:fld>
            <a:endParaRPr lang="en-US" altLang="zh-CN"/>
          </a:p>
        </p:txBody>
      </p:sp>
    </p:spTree>
    <p:extLst>
      <p:ext uri="{BB962C8B-B14F-4D97-AF65-F5344CB8AC3E}">
        <p14:creationId xmlns:p14="http://schemas.microsoft.com/office/powerpoint/2010/main" val="12946671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除了用字符之外，也可以哦那个图片做列表项标志</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197</a:t>
            </a:fld>
            <a:endParaRPr lang="en-US" altLang="zh-CN"/>
          </a:p>
        </p:txBody>
      </p:sp>
    </p:spTree>
    <p:extLst>
      <p:ext uri="{BB962C8B-B14F-4D97-AF65-F5344CB8AC3E}">
        <p14:creationId xmlns:p14="http://schemas.microsoft.com/office/powerpoint/2010/main" val="26903442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在表示性属性的介绍顺序上，我们基本沿袭了</a:t>
            </a:r>
            <a:r>
              <a:rPr lang="en-US" altLang="zh-CN" dirty="0" smtClean="0"/>
              <a:t>HTML</a:t>
            </a:r>
            <a:r>
              <a:rPr lang="zh-CN" altLang="en-US" dirty="0" smtClean="0"/>
              <a:t>的顺序，那么在介绍了字体和文本、列表之后，我们将在本部分中介绍表格的样式化</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201</a:t>
            </a:fld>
            <a:endParaRPr lang="en-US" altLang="zh-CN"/>
          </a:p>
        </p:txBody>
      </p:sp>
    </p:spTree>
    <p:extLst>
      <p:ext uri="{BB962C8B-B14F-4D97-AF65-F5344CB8AC3E}">
        <p14:creationId xmlns:p14="http://schemas.microsoft.com/office/powerpoint/2010/main" val="27515325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右侧是权威指南中配套的一个很</a:t>
            </a:r>
            <a:r>
              <a:rPr lang="en-US" altLang="zh-CN" dirty="0" smtClean="0"/>
              <a:t>cool</a:t>
            </a:r>
            <a:r>
              <a:rPr lang="zh-CN" altLang="en-US" dirty="0" smtClean="0"/>
              <a:t>的代码，很好的说明了</a:t>
            </a:r>
            <a:r>
              <a:rPr lang="en-US" altLang="zh-CN" dirty="0" smtClean="0"/>
              <a:t>6</a:t>
            </a:r>
            <a:r>
              <a:rPr lang="zh-CN" altLang="en-US" dirty="0" smtClean="0"/>
              <a:t>个独立层的问题</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202</a:t>
            </a:fld>
            <a:endParaRPr lang="en-US" altLang="zh-CN"/>
          </a:p>
        </p:txBody>
      </p:sp>
    </p:spTree>
    <p:extLst>
      <p:ext uri="{BB962C8B-B14F-4D97-AF65-F5344CB8AC3E}">
        <p14:creationId xmlns:p14="http://schemas.microsoft.com/office/powerpoint/2010/main" val="3024603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在本部分中，我们将介绍</a:t>
            </a:r>
            <a:r>
              <a:rPr lang="en-US" altLang="zh-CN" dirty="0" smtClean="0"/>
              <a:t>CSS</a:t>
            </a:r>
            <a:r>
              <a:rPr lang="zh-CN" altLang="en-US" dirty="0" smtClean="0"/>
              <a:t>最基本的语法和如何将</a:t>
            </a:r>
            <a:r>
              <a:rPr lang="en-US" altLang="zh-CN" dirty="0" smtClean="0"/>
              <a:t>CSS</a:t>
            </a:r>
            <a:r>
              <a:rPr lang="zh-CN" altLang="en-US" dirty="0" smtClean="0"/>
              <a:t>与</a:t>
            </a:r>
            <a:r>
              <a:rPr lang="en-US" altLang="zh-CN" dirty="0" smtClean="0"/>
              <a:t>HTML</a:t>
            </a:r>
            <a:r>
              <a:rPr lang="zh-CN" altLang="en-US" dirty="0" smtClean="0"/>
              <a:t>结合使用的方法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a:t>
            </a:fld>
            <a:endParaRPr lang="en-US" altLang="zh-CN"/>
          </a:p>
        </p:txBody>
      </p:sp>
    </p:spTree>
    <p:extLst>
      <p:ext uri="{BB962C8B-B14F-4D97-AF65-F5344CB8AC3E}">
        <p14:creationId xmlns:p14="http://schemas.microsoft.com/office/powerpoint/2010/main" val="37322428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表格可以有标题，标题可以放在表格的上面或者下面，我们现在可以使用</a:t>
            </a:r>
            <a:r>
              <a:rPr lang="en-US" altLang="zh-CN" dirty="0" smtClean="0"/>
              <a:t>CSS</a:t>
            </a:r>
            <a:r>
              <a:rPr lang="zh-CN" altLang="en-US" dirty="0" smtClean="0"/>
              <a:t>来实现这个设定</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203</a:t>
            </a:fld>
            <a:endParaRPr lang="en-US" altLang="zh-CN"/>
          </a:p>
        </p:txBody>
      </p:sp>
    </p:spTree>
    <p:extLst>
      <p:ext uri="{BB962C8B-B14F-4D97-AF65-F5344CB8AC3E}">
        <p14:creationId xmlns:p14="http://schemas.microsoft.com/office/powerpoint/2010/main" val="27137227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虽然我们还没有介绍</a:t>
            </a:r>
            <a:r>
              <a:rPr lang="en-US" altLang="zh-CN" dirty="0" smtClean="0"/>
              <a:t>CSS</a:t>
            </a:r>
            <a:r>
              <a:rPr lang="zh-CN" altLang="en-US" dirty="0" smtClean="0"/>
              <a:t>的框模型，但是在</a:t>
            </a:r>
            <a:r>
              <a:rPr lang="en-US" altLang="zh-CN" dirty="0" smtClean="0"/>
              <a:t>HTML</a:t>
            </a:r>
            <a:r>
              <a:rPr lang="zh-CN" altLang="en-US" dirty="0" smtClean="0"/>
              <a:t>部分我们已经直观地看到表格、表格的行、表格的单元格都可以有自己的边框，那么一个有意思的问题就在于如果大家都有边框，边框是否要合并呢？</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205</a:t>
            </a:fld>
            <a:endParaRPr lang="en-US" altLang="zh-CN"/>
          </a:p>
        </p:txBody>
      </p:sp>
    </p:spTree>
    <p:extLst>
      <p:ext uri="{BB962C8B-B14F-4D97-AF65-F5344CB8AC3E}">
        <p14:creationId xmlns:p14="http://schemas.microsoft.com/office/powerpoint/2010/main" val="5932017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在边框不合并的情况下，单元格之间不但边框会重复，还可以进一步设置边框间的间距（一般同一方向上间距应一致）</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207</a:t>
            </a:fld>
            <a:endParaRPr lang="en-US" altLang="zh-CN"/>
          </a:p>
        </p:txBody>
      </p:sp>
    </p:spTree>
    <p:extLst>
      <p:ext uri="{BB962C8B-B14F-4D97-AF65-F5344CB8AC3E}">
        <p14:creationId xmlns:p14="http://schemas.microsoft.com/office/powerpoint/2010/main" val="17490471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example2</a:t>
            </a:r>
            <a:r>
              <a:rPr lang="zh-CN" altLang="en-US" dirty="0" smtClean="0"/>
              <a:t>是权威指南上一个非常形象的例子，代码比较复杂这里不展开，当时这个图非常直观</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208</a:t>
            </a:fld>
            <a:endParaRPr lang="en-US" altLang="zh-CN"/>
          </a:p>
        </p:txBody>
      </p:sp>
    </p:spTree>
    <p:extLst>
      <p:ext uri="{BB962C8B-B14F-4D97-AF65-F5344CB8AC3E}">
        <p14:creationId xmlns:p14="http://schemas.microsoft.com/office/powerpoint/2010/main" val="22075806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在边框不合并的情况下，还可以设定空单元格的显示方式</a:t>
            </a:r>
            <a:endParaRPr lang="en-US" altLang="zh-CN" dirty="0" smtClean="0"/>
          </a:p>
          <a:p>
            <a:r>
              <a:rPr lang="zh-CN" altLang="en-US" dirty="0" smtClean="0"/>
              <a:t>这里的空白，不但不能有可见的内容，还不能有空格实体、以及除</a:t>
            </a:r>
            <a:r>
              <a:rPr lang="en-US" altLang="zh-CN" dirty="0" smtClean="0"/>
              <a:t>CR</a:t>
            </a:r>
            <a:r>
              <a:rPr lang="zh-CN" altLang="en-US" dirty="0" smtClean="0"/>
              <a:t>、</a:t>
            </a:r>
            <a:r>
              <a:rPr lang="en-US" altLang="zh-CN" dirty="0" smtClean="0"/>
              <a:t>LF</a:t>
            </a:r>
            <a:r>
              <a:rPr lang="zh-CN" altLang="en-US" dirty="0" smtClean="0"/>
              <a:t>、</a:t>
            </a:r>
            <a:r>
              <a:rPr lang="en-US" altLang="zh-CN" dirty="0" smtClean="0"/>
              <a:t>tab</a:t>
            </a:r>
            <a:r>
              <a:rPr lang="zh-CN" altLang="en-US" dirty="0" smtClean="0"/>
              <a:t>和空格外的其他空白</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209</a:t>
            </a:fld>
            <a:endParaRPr lang="en-US" altLang="zh-CN"/>
          </a:p>
        </p:txBody>
      </p:sp>
    </p:spTree>
    <p:extLst>
      <p:ext uri="{BB962C8B-B14F-4D97-AF65-F5344CB8AC3E}">
        <p14:creationId xmlns:p14="http://schemas.microsoft.com/office/powerpoint/2010/main" val="96237579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如果边框合并，带来的挑战比不合并更大。早年边框并没有那么多样式，整个表格的边框基本是一体的，所以以合并模式为主。</a:t>
            </a:r>
            <a:endParaRPr lang="en-US" altLang="zh-CN" dirty="0" smtClean="0"/>
          </a:p>
          <a:p>
            <a:r>
              <a:rPr lang="zh-CN" altLang="en-US" dirty="0" smtClean="0"/>
              <a:t>而现在允许每个单元格每个方向设定不同的边框，那么问题就来了：当两个相邻的单元格，一个说我要红色的，一个说我要蓝色的，那么怎么办呢？</a:t>
            </a:r>
            <a:endParaRPr lang="en-US" altLang="zh-CN" dirty="0" smtClean="0"/>
          </a:p>
          <a:p>
            <a:r>
              <a:rPr lang="zh-CN" altLang="en-US" dirty="0" smtClean="0"/>
              <a:t>这就必须要有一套规则来决定谁胜出</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211</a:t>
            </a:fld>
            <a:endParaRPr lang="en-US" altLang="zh-CN"/>
          </a:p>
        </p:txBody>
      </p:sp>
    </p:spTree>
    <p:extLst>
      <p:ext uri="{BB962C8B-B14F-4D97-AF65-F5344CB8AC3E}">
        <p14:creationId xmlns:p14="http://schemas.microsoft.com/office/powerpoint/2010/main" val="384475123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最后看一下书上几个常见的表格样式设置的例子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216</a:t>
            </a:fld>
            <a:endParaRPr lang="en-US" altLang="zh-CN"/>
          </a:p>
        </p:txBody>
      </p:sp>
    </p:spTree>
    <p:extLst>
      <p:ext uri="{BB962C8B-B14F-4D97-AF65-F5344CB8AC3E}">
        <p14:creationId xmlns:p14="http://schemas.microsoft.com/office/powerpoint/2010/main" val="239772111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219</a:t>
            </a:fld>
            <a:endParaRPr lang="en-US" altLang="zh-CN"/>
          </a:p>
        </p:txBody>
      </p:sp>
    </p:spTree>
    <p:extLst>
      <p:ext uri="{BB962C8B-B14F-4D97-AF65-F5344CB8AC3E}">
        <p14:creationId xmlns:p14="http://schemas.microsoft.com/office/powerpoint/2010/main" val="35668445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本部分开始讨论如何进行元素定位和布局，如何精确控制元素在屏幕上的显示</a:t>
            </a:r>
            <a:endParaRPr lang="en-US" altLang="zh-CN" dirty="0" smtClean="0"/>
          </a:p>
          <a:p>
            <a:endParaRPr lang="en-US" altLang="zh-CN" dirty="0" smtClean="0"/>
          </a:p>
          <a:p>
            <a:r>
              <a:rPr lang="zh-CN" altLang="en-US" dirty="0" smtClean="0"/>
              <a:t>本部分重点讨论组成屏幕显示效果基础的文档流和元素框基本概念，为后面框模型和定位、布局等打下基础</a:t>
            </a:r>
            <a:endParaRPr lang="en-US" altLang="zh-CN" dirty="0" smtClean="0"/>
          </a:p>
          <a:p>
            <a:endParaRPr lang="en-US" altLang="zh-CN" dirty="0" smtClean="0"/>
          </a:p>
          <a:p>
            <a:r>
              <a:rPr lang="en-US" altLang="zh-CN" dirty="0" smtClean="0">
                <a:hlinkClick r:id="rId3"/>
              </a:rPr>
              <a:t>https://www.w3.org/TR/css-display-3/</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220</a:t>
            </a:fld>
            <a:endParaRPr lang="en-US" altLang="zh-CN"/>
          </a:p>
        </p:txBody>
      </p:sp>
    </p:spTree>
    <p:extLst>
      <p:ext uri="{BB962C8B-B14F-4D97-AF65-F5344CB8AC3E}">
        <p14:creationId xmlns:p14="http://schemas.microsoft.com/office/powerpoint/2010/main" val="37661230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现代浏览器引擎主要负责</a:t>
            </a:r>
            <a:r>
              <a:rPr lang="en-US" altLang="zh-CN" dirty="0" smtClean="0"/>
              <a:t>HTML+CSS</a:t>
            </a:r>
            <a:r>
              <a:rPr lang="zh-CN" altLang="en-US" dirty="0" smtClean="0"/>
              <a:t>部分，往往有另外的</a:t>
            </a:r>
            <a:r>
              <a:rPr lang="en-US" altLang="zh-CN" dirty="0" smtClean="0"/>
              <a:t>JavaScript</a:t>
            </a:r>
            <a:r>
              <a:rPr lang="zh-CN" altLang="en-US" dirty="0" smtClean="0"/>
              <a:t>引擎</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221</a:t>
            </a:fld>
            <a:endParaRPr lang="en-US" altLang="zh-CN"/>
          </a:p>
        </p:txBody>
      </p:sp>
    </p:spTree>
    <p:extLst>
      <p:ext uri="{BB962C8B-B14F-4D97-AF65-F5344CB8AC3E}">
        <p14:creationId xmlns:p14="http://schemas.microsoft.com/office/powerpoint/2010/main" val="2125594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上个部分中午我们曾经说过，</a:t>
            </a:r>
            <a:r>
              <a:rPr lang="en-US" altLang="zh-CN" dirty="0" smtClean="0"/>
              <a:t>CSS</a:t>
            </a:r>
            <a:r>
              <a:rPr lang="zh-CN" altLang="en-US" dirty="0" smtClean="0"/>
              <a:t>个文本文件，具体而言，是由若干条规则（</a:t>
            </a:r>
            <a:r>
              <a:rPr lang="en-US" altLang="zh-CN" dirty="0" smtClean="0"/>
              <a:t>rule</a:t>
            </a:r>
            <a:r>
              <a:rPr lang="zh-CN" altLang="en-US" dirty="0" smtClean="0"/>
              <a:t>）组成的文本文件（另外可能还有注释）</a:t>
            </a:r>
            <a:endParaRPr lang="en-US" altLang="zh-CN" dirty="0" smtClean="0"/>
          </a:p>
          <a:p>
            <a:r>
              <a:rPr lang="zh-CN" altLang="en-US" dirty="0" smtClean="0"/>
              <a:t>每条规则包括｛｝外的选择器</a:t>
            </a:r>
            <a:r>
              <a:rPr lang="en-US" altLang="zh-CN" dirty="0" smtClean="0"/>
              <a:t>(selector)</a:t>
            </a:r>
            <a:r>
              <a:rPr lang="zh-CN" altLang="en-US" dirty="0" smtClean="0"/>
              <a:t>和｛｝里面的声明块部分，声明块包含了用；隔开的若干条声明（</a:t>
            </a:r>
            <a:r>
              <a:rPr lang="en-US" altLang="zh-CN" dirty="0" smtClean="0"/>
              <a:t>declaration</a:t>
            </a:r>
            <a:r>
              <a:rPr lang="zh-CN" altLang="en-US" dirty="0" smtClean="0"/>
              <a:t>）；</a:t>
            </a:r>
            <a:endParaRPr lang="en-US" altLang="zh-CN" dirty="0" smtClean="0"/>
          </a:p>
          <a:p>
            <a:r>
              <a:rPr lang="zh-CN" altLang="en-US" dirty="0" smtClean="0"/>
              <a:t>每条声明包含：隔开的属性</a:t>
            </a:r>
            <a:r>
              <a:rPr lang="en-US" altLang="zh-CN" dirty="0" smtClean="0"/>
              <a:t>(property)</a:t>
            </a:r>
            <a:r>
              <a:rPr lang="zh-CN" altLang="en-US" dirty="0" smtClean="0"/>
              <a:t>和值</a:t>
            </a:r>
            <a:r>
              <a:rPr lang="en-US" altLang="zh-CN" dirty="0" smtClean="0"/>
              <a:t>(value)</a:t>
            </a:r>
            <a:r>
              <a:rPr lang="zh-CN" altLang="en-US" dirty="0" smtClean="0"/>
              <a:t>对</a:t>
            </a:r>
            <a:endParaRPr lang="en-US" altLang="zh-CN" dirty="0" smtClean="0"/>
          </a:p>
          <a:p>
            <a:endParaRPr lang="en-US" altLang="zh-CN" dirty="0" smtClean="0"/>
          </a:p>
          <a:p>
            <a:endParaRPr lang="en-US" altLang="zh-CN" dirty="0" smtClean="0"/>
          </a:p>
          <a:p>
            <a:r>
              <a:rPr lang="en-US" altLang="zh-CN" dirty="0" smtClean="0"/>
              <a:t>CSS</a:t>
            </a:r>
            <a:r>
              <a:rPr lang="zh-CN" altLang="en-US" dirty="0" smtClean="0"/>
              <a:t>的学习要点包括语法和属性部分</a:t>
            </a:r>
            <a:endParaRPr lang="en-US" altLang="zh-CN" dirty="0" smtClean="0"/>
          </a:p>
          <a:p>
            <a:r>
              <a:rPr lang="zh-CN" altLang="en-US" dirty="0" smtClean="0"/>
              <a:t>语法包括基本语法（</a:t>
            </a:r>
            <a:r>
              <a:rPr lang="en-US" altLang="zh-CN" dirty="0" smtClean="0"/>
              <a:t>CSS</a:t>
            </a:r>
            <a:r>
              <a:rPr lang="zh-CN" altLang="en-US" dirty="0" smtClean="0"/>
              <a:t>的引入、媒体查询等）、层叠语法、选择器语法、取值类型和单位；</a:t>
            </a:r>
            <a:endParaRPr lang="en-US" altLang="zh-CN" dirty="0" smtClean="0"/>
          </a:p>
          <a:p>
            <a:r>
              <a:rPr lang="zh-CN" altLang="en-US" dirty="0" smtClean="0"/>
              <a:t>属性分为布局类属性和表现类属性两类</a:t>
            </a:r>
            <a:endParaRPr lang="en-US" altLang="zh-CN" dirty="0" smtClean="0"/>
          </a:p>
          <a:p>
            <a:endParaRPr lang="en-US" altLang="zh-CN" dirty="0" smtClean="0"/>
          </a:p>
          <a:p>
            <a:r>
              <a:rPr lang="zh-CN" altLang="en-US" dirty="0" smtClean="0"/>
              <a:t>就像我们在</a:t>
            </a:r>
            <a:r>
              <a:rPr lang="en-US" altLang="zh-CN" dirty="0" smtClean="0"/>
              <a:t>HTML</a:t>
            </a:r>
            <a:r>
              <a:rPr lang="zh-CN" altLang="en-US" dirty="0" smtClean="0"/>
              <a:t>一讲里说的，希望能看到代码脑补出界面，或者看到界面推断出代码，那么</a:t>
            </a:r>
            <a:r>
              <a:rPr lang="en-US" altLang="zh-CN" dirty="0" smtClean="0"/>
              <a:t>CSS</a:t>
            </a:r>
            <a:r>
              <a:rPr lang="zh-CN" altLang="en-US" dirty="0" smtClean="0"/>
              <a:t>就基本学到位了</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a:t>
            </a:fld>
            <a:endParaRPr lang="en-US" altLang="zh-CN"/>
          </a:p>
        </p:txBody>
      </p:sp>
    </p:spTree>
    <p:extLst>
      <p:ext uri="{BB962C8B-B14F-4D97-AF65-F5344CB8AC3E}">
        <p14:creationId xmlns:p14="http://schemas.microsoft.com/office/powerpoint/2010/main" val="19423045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常见的块流对象包括：</a:t>
            </a:r>
            <a:r>
              <a:rPr lang="en-US" altLang="zh-CN" dirty="0" smtClean="0"/>
              <a:t>h1</a:t>
            </a:r>
            <a:r>
              <a:rPr lang="zh-CN" altLang="en-US" dirty="0" smtClean="0"/>
              <a:t>～</a:t>
            </a:r>
            <a:r>
              <a:rPr lang="en-US" altLang="zh-CN" dirty="0" smtClean="0"/>
              <a:t>h6</a:t>
            </a:r>
            <a:r>
              <a:rPr lang="zh-CN" altLang="en-US" dirty="0" smtClean="0"/>
              <a:t>，</a:t>
            </a:r>
            <a:r>
              <a:rPr lang="en-US" altLang="zh-CN" dirty="0" smtClean="0"/>
              <a:t>p</a:t>
            </a:r>
            <a:r>
              <a:rPr lang="zh-CN" altLang="en-US" dirty="0" smtClean="0"/>
              <a:t>，</a:t>
            </a:r>
            <a:r>
              <a:rPr lang="en-US" altLang="zh-CN" dirty="0" smtClean="0"/>
              <a:t>div</a:t>
            </a:r>
            <a:r>
              <a:rPr lang="zh-CN" altLang="en-US" dirty="0" smtClean="0"/>
              <a:t>，</a:t>
            </a:r>
            <a:r>
              <a:rPr lang="en-US" altLang="zh-CN" dirty="0" err="1" smtClean="0"/>
              <a:t>blockquote</a:t>
            </a:r>
            <a:r>
              <a:rPr lang="zh-CN" altLang="en-US" dirty="0" smtClean="0"/>
              <a:t>，</a:t>
            </a:r>
            <a:r>
              <a:rPr lang="en-US" altLang="zh-CN" dirty="0" smtClean="0"/>
              <a:t>pre</a:t>
            </a:r>
            <a:r>
              <a:rPr lang="zh-CN" altLang="en-US" dirty="0" smtClean="0"/>
              <a:t>，</a:t>
            </a:r>
            <a:r>
              <a:rPr lang="en-US" altLang="zh-CN" dirty="0" err="1" smtClean="0"/>
              <a:t>hr</a:t>
            </a:r>
            <a:endParaRPr lang="en-US" altLang="zh-CN" dirty="0" smtClean="0"/>
          </a:p>
          <a:p>
            <a:r>
              <a:rPr lang="en-US" altLang="zh-CN" dirty="0" smtClean="0"/>
              <a:t>Table</a:t>
            </a:r>
            <a:r>
              <a:rPr lang="zh-CN" altLang="en-US" dirty="0" smtClean="0"/>
              <a:t>比较特殊</a:t>
            </a:r>
            <a:endParaRPr lang="en-US" altLang="zh-CN" dirty="0" smtClean="0"/>
          </a:p>
          <a:p>
            <a:endParaRPr lang="en-US" altLang="zh-CN" dirty="0" smtClean="0"/>
          </a:p>
          <a:p>
            <a:r>
              <a:rPr lang="zh-CN" altLang="en-US" dirty="0" smtClean="0"/>
              <a:t>块元素将垂直放置，行内元素将水平放置</a:t>
            </a:r>
            <a:endParaRPr lang="en-US" altLang="zh-CN" dirty="0" smtClean="0"/>
          </a:p>
          <a:p>
            <a:r>
              <a:rPr lang="zh-CN" altLang="en-US" dirty="0" smtClean="0"/>
              <a:t>替换元素的表现可能比较奇怪</a:t>
            </a:r>
            <a:endParaRPr lang="en-US" altLang="zh-CN" dirty="0" smtClean="0"/>
          </a:p>
          <a:p>
            <a:endParaRPr lang="en-US" altLang="zh-CN" dirty="0" smtClean="0"/>
          </a:p>
          <a:p>
            <a:r>
              <a:rPr lang="zh-CN" altLang="en-US" dirty="0" smtClean="0"/>
              <a:t>替换元素的最大影响在于其尺寸是可预知的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222</a:t>
            </a:fld>
            <a:endParaRPr lang="en-US" altLang="zh-CN"/>
          </a:p>
        </p:txBody>
      </p:sp>
    </p:spTree>
    <p:extLst>
      <p:ext uri="{BB962C8B-B14F-4D97-AF65-F5344CB8AC3E}">
        <p14:creationId xmlns:p14="http://schemas.microsoft.com/office/powerpoint/2010/main" val="17994272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目前的框都是长方形的，将来可能会存在任意形状的框</a:t>
            </a:r>
            <a:endParaRPr lang="en-US" altLang="zh-CN" dirty="0" smtClean="0"/>
          </a:p>
          <a:p>
            <a:r>
              <a:rPr lang="zh-CN" altLang="en-US" dirty="0" smtClean="0"/>
              <a:t>此处可以参考</a:t>
            </a:r>
            <a:r>
              <a:rPr lang="en-US" altLang="zh-CN" dirty="0" smtClean="0"/>
              <a:t>62</a:t>
            </a:r>
            <a:r>
              <a:rPr lang="zh-CN" altLang="en-US" dirty="0" smtClean="0"/>
              <a:t>页行高示意图</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224</a:t>
            </a:fld>
            <a:endParaRPr lang="en-US" altLang="zh-CN"/>
          </a:p>
        </p:txBody>
      </p:sp>
    </p:spTree>
    <p:extLst>
      <p:ext uri="{BB962C8B-B14F-4D97-AF65-F5344CB8AC3E}">
        <p14:creationId xmlns:p14="http://schemas.microsoft.com/office/powerpoint/2010/main" val="30646375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none | inline | block | inline-block | list-item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  run-in | table | inline-table | table-row-group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  table-header-group | table-footer-group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  table-row | table-column-group | table-column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  table-cell | table-caption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900" b="0" i="0" u="none" strike="noStrike" cap="none" normalizeH="0" baseline="0" dirty="0" smtClean="0">
              <a:ln>
                <a:noFill/>
              </a:ln>
              <a:solidFill>
                <a:schemeClr val="tx1"/>
              </a:solidFill>
              <a:effectLst/>
              <a:latin typeface="Verdana" pitchFamily="34" charset="0"/>
              <a:ea typeface="GungsuhChe" pitchFamily="49" charset="-127"/>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这是</a:t>
            </a: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CSS2.1</a:t>
            </a: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规范的取值，在</a:t>
            </a: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CSS3</a:t>
            </a: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中，可以取更多值。</a:t>
            </a:r>
            <a:endParaRPr kumimoji="0" lang="en-US" altLang="zh-CN" sz="900" b="0" i="0" u="none" strike="noStrike" cap="none" normalizeH="0" baseline="0" dirty="0" smtClean="0">
              <a:ln>
                <a:noFill/>
              </a:ln>
              <a:solidFill>
                <a:schemeClr val="tx1"/>
              </a:solidFill>
              <a:effectLst/>
              <a:latin typeface="Verdana" pitchFamily="34" charset="0"/>
              <a:ea typeface="GungsuhChe" pitchFamily="49" charset="-127"/>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从本质上讲，</a:t>
            </a: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CSS2.1</a:t>
            </a: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定义了</a:t>
            </a: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4</a:t>
            </a: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种布局方式，由一个盒与其兄弟、祖先盒的关系决定其尺寸与位置的算法：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块布局 </a:t>
            </a: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 </a:t>
            </a: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为了呈现文档而设计出来的布局模式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行内布局 </a:t>
            </a: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 </a:t>
            </a: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为了呈现文本而设计出来的布局模式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表格布局 </a:t>
            </a: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 </a:t>
            </a: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为了用格子呈现 </a:t>
            </a: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2D </a:t>
            </a: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数据而设计出来的布局模式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定位布局 </a:t>
            </a: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 </a:t>
            </a: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为了非常直接地定位元素而设计出来的布局模式，定位元素基本与其他元素毫无关系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a:t>
            </a: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此处可参见</a:t>
            </a:r>
            <a:r>
              <a:rPr kumimoji="0" lang="en-US" altLang="zh-CN" sz="900" b="0" i="0" u="none" strike="noStrike" cap="none" normalizeH="0" baseline="0" dirty="0" smtClean="0">
                <a:ln>
                  <a:noFill/>
                </a:ln>
                <a:solidFill>
                  <a:schemeClr val="tx1"/>
                </a:solidFill>
                <a:effectLst/>
                <a:latin typeface="Verdana" pitchFamily="34" charset="0"/>
                <a:ea typeface="GungsuhChe" pitchFamily="49" charset="-127"/>
              </a:rPr>
              <a:t>Flex Box</a:t>
            </a:r>
            <a:r>
              <a:rPr kumimoji="0" lang="zh-CN" altLang="en-US" sz="900" b="0" i="0" u="none" strike="noStrike" cap="none" normalizeH="0" baseline="0" dirty="0" smtClean="0">
                <a:ln>
                  <a:noFill/>
                </a:ln>
                <a:solidFill>
                  <a:schemeClr val="tx1"/>
                </a:solidFill>
                <a:effectLst/>
                <a:latin typeface="Verdana" pitchFamily="34" charset="0"/>
                <a:ea typeface="GungsuhChe" pitchFamily="49" charset="-127"/>
              </a:rPr>
              <a:t>布局规范的相关介绍</a:t>
            </a:r>
            <a:endParaRPr kumimoji="0" lang="en-US" altLang="zh-CN" sz="900" b="0" i="0" u="none" strike="noStrike" cap="none" normalizeH="0" baseline="0" dirty="0" smtClean="0">
              <a:ln>
                <a:noFill/>
              </a:ln>
              <a:solidFill>
                <a:schemeClr val="tx1"/>
              </a:solidFill>
              <a:effectLst/>
              <a:latin typeface="Verdana" pitchFamily="34" charset="0"/>
              <a:ea typeface="GungsuhChe" pitchFamily="49" charset="-127"/>
            </a:endParaRP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229</a:t>
            </a:fld>
            <a:endParaRPr lang="en-US" altLang="zh-CN"/>
          </a:p>
        </p:txBody>
      </p:sp>
    </p:spTree>
    <p:extLst>
      <p:ext uri="{BB962C8B-B14F-4D97-AF65-F5344CB8AC3E}">
        <p14:creationId xmlns:p14="http://schemas.microsoft.com/office/powerpoint/2010/main" val="20925060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在上一部分中，我们介绍了显示的基本概念，在本部分中，我们将介绍显示原理的重要基础：框模型</a:t>
            </a:r>
            <a:endParaRPr lang="en-US" altLang="zh-CN" smtClean="0"/>
          </a:p>
          <a:p>
            <a:endParaRPr lang="en-US" altLang="zh-CN" dirty="0" smtClean="0"/>
          </a:p>
          <a:p>
            <a:endParaRPr lang="en-US" altLang="zh-CN" dirty="0" smtClean="0"/>
          </a:p>
          <a:p>
            <a:r>
              <a:rPr lang="zh-CN" altLang="en-US" dirty="0" smtClean="0"/>
              <a:t>这部分内容非常复杂，深度阅读建议看</a:t>
            </a:r>
            <a:r>
              <a:rPr lang="en-US" altLang="zh-CN" dirty="0" smtClean="0"/>
              <a:t>《CSS</a:t>
            </a:r>
            <a:r>
              <a:rPr lang="zh-CN" altLang="en-US" dirty="0" smtClean="0"/>
              <a:t>权威指南</a:t>
            </a:r>
            <a:r>
              <a:rPr lang="en-US" altLang="zh-CN" dirty="0" smtClean="0"/>
              <a:t>》 </a:t>
            </a:r>
            <a:r>
              <a:rPr lang="zh-CN" altLang="en-US" dirty="0" smtClean="0"/>
              <a:t>第</a:t>
            </a:r>
            <a:r>
              <a:rPr lang="en-US" altLang="zh-CN" dirty="0" smtClean="0"/>
              <a:t>7</a:t>
            </a:r>
            <a:r>
              <a:rPr lang="zh-CN" altLang="en-US" dirty="0" smtClean="0"/>
              <a:t>和第</a:t>
            </a:r>
            <a:r>
              <a:rPr lang="en-US" altLang="zh-CN" dirty="0" smtClean="0"/>
              <a:t>8</a:t>
            </a:r>
            <a:r>
              <a:rPr lang="zh-CN" altLang="en-US" dirty="0" smtClean="0"/>
              <a:t>章</a:t>
            </a:r>
            <a:endParaRPr lang="en-US" altLang="zh-CN" dirty="0" smtClean="0"/>
          </a:p>
          <a:p>
            <a:endParaRPr lang="en-US" altLang="zh-CN" dirty="0" smtClean="0"/>
          </a:p>
          <a:p>
            <a:r>
              <a:rPr lang="en-US" altLang="zh-CN" dirty="0" smtClean="0">
                <a:hlinkClick r:id="rId3"/>
              </a:rPr>
              <a:t>https://drafts.csswg.org/css-ui-3/</a:t>
            </a:r>
            <a:endParaRPr lang="en-US" altLang="zh-CN" dirty="0" smtClean="0">
              <a:hlinkClick r:id="rId4"/>
            </a:endParaRPr>
          </a:p>
          <a:p>
            <a:r>
              <a:rPr lang="en-US" altLang="zh-CN" dirty="0" smtClean="0">
                <a:hlinkClick r:id="rId5"/>
              </a:rPr>
              <a:t>https://www.w3.org/TR/css-box-3/</a:t>
            </a:r>
            <a:endParaRPr lang="en-US" altLang="zh-CN" dirty="0" smtClean="0"/>
          </a:p>
          <a:p>
            <a:r>
              <a:rPr lang="en-US" altLang="zh-CN" dirty="0" smtClean="0">
                <a:hlinkClick r:id="rId6"/>
              </a:rPr>
              <a:t>https://www.w3.org/TR/css-backgrounds-3/</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233</a:t>
            </a:fld>
            <a:endParaRPr lang="en-US" altLang="zh-CN"/>
          </a:p>
        </p:txBody>
      </p:sp>
    </p:spTree>
    <p:extLst>
      <p:ext uri="{BB962C8B-B14F-4D97-AF65-F5344CB8AC3E}">
        <p14:creationId xmlns:p14="http://schemas.microsoft.com/office/powerpoint/2010/main" val="33255669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这个图上没有出现</a:t>
            </a:r>
            <a:r>
              <a:rPr lang="en-US" altLang="zh-CN" dirty="0" smtClean="0"/>
              <a:t>outline</a:t>
            </a:r>
            <a:r>
              <a:rPr lang="zh-CN" altLang="en-US" dirty="0" smtClean="0"/>
              <a:t>，因为</a:t>
            </a:r>
            <a:r>
              <a:rPr lang="en-US" altLang="zh-CN" dirty="0" smtClean="0"/>
              <a:t>outline</a:t>
            </a:r>
            <a:r>
              <a:rPr lang="zh-CN" altLang="en-US" dirty="0" smtClean="0"/>
              <a:t>是不占空间的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234</a:t>
            </a:fld>
            <a:endParaRPr lang="en-US" altLang="zh-CN"/>
          </a:p>
        </p:txBody>
      </p:sp>
    </p:spTree>
    <p:extLst>
      <p:ext uri="{BB962C8B-B14F-4D97-AF65-F5344CB8AC3E}">
        <p14:creationId xmlns:p14="http://schemas.microsoft.com/office/powerpoint/2010/main" val="114321269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如我们在背景部分所言，背景色具体怎么延伸是可以设置的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236</a:t>
            </a:fld>
            <a:endParaRPr lang="en-US" altLang="zh-CN"/>
          </a:p>
        </p:txBody>
      </p:sp>
    </p:spTree>
    <p:extLst>
      <p:ext uri="{BB962C8B-B14F-4D97-AF65-F5344CB8AC3E}">
        <p14:creationId xmlns:p14="http://schemas.microsoft.com/office/powerpoint/2010/main" val="325833941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在不设置</a:t>
            </a:r>
            <a:r>
              <a:rPr lang="en-US" altLang="zh-CN" dirty="0" smtClean="0"/>
              <a:t>box-sizing</a:t>
            </a:r>
            <a:r>
              <a:rPr lang="zh-CN" altLang="en-US" dirty="0" smtClean="0"/>
              <a:t>的默认情况下就是这样，也是长期以来对</a:t>
            </a:r>
            <a:r>
              <a:rPr lang="en-US" altLang="zh-CN" dirty="0" smtClean="0"/>
              <a:t>CSS</a:t>
            </a:r>
            <a:r>
              <a:rPr lang="zh-CN" altLang="en-US" dirty="0" smtClean="0"/>
              <a:t>规范的一种共识；但应注意到新</a:t>
            </a:r>
            <a:r>
              <a:rPr lang="en-US" altLang="zh-CN" dirty="0" smtClean="0"/>
              <a:t>CSS3</a:t>
            </a:r>
            <a:r>
              <a:rPr lang="zh-CN" altLang="en-US" dirty="0" smtClean="0"/>
              <a:t>规范以及属性的影响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237</a:t>
            </a:fld>
            <a:endParaRPr lang="en-US" altLang="zh-CN"/>
          </a:p>
        </p:txBody>
      </p:sp>
    </p:spTree>
    <p:extLst>
      <p:ext uri="{BB962C8B-B14F-4D97-AF65-F5344CB8AC3E}">
        <p14:creationId xmlns:p14="http://schemas.microsoft.com/office/powerpoint/2010/main" val="375071263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了解那些元素是可以设</a:t>
            </a:r>
            <a:r>
              <a:rPr lang="en-US" altLang="zh-CN" dirty="0" smtClean="0"/>
              <a:t>width</a:t>
            </a:r>
            <a:r>
              <a:rPr lang="zh-CN" altLang="en-US" dirty="0" smtClean="0"/>
              <a:t>和</a:t>
            </a:r>
            <a:r>
              <a:rPr lang="en-US" altLang="zh-CN" dirty="0" smtClean="0"/>
              <a:t>height</a:t>
            </a:r>
            <a:r>
              <a:rPr lang="zh-CN" altLang="en-US" dirty="0" smtClean="0"/>
              <a:t>还是很重要，规范中会提到某些属性只能用于可以设置</a:t>
            </a:r>
            <a:r>
              <a:rPr lang="en-US" altLang="zh-CN" dirty="0" smtClean="0"/>
              <a:t>width</a:t>
            </a:r>
            <a:r>
              <a:rPr lang="zh-CN" altLang="en-US" dirty="0" smtClean="0"/>
              <a:t>和</a:t>
            </a:r>
            <a:r>
              <a:rPr lang="en-US" altLang="zh-CN" dirty="0" smtClean="0"/>
              <a:t>height</a:t>
            </a:r>
            <a:r>
              <a:rPr lang="zh-CN" altLang="en-US" dirty="0" smtClean="0"/>
              <a:t>的元素，比如我们马上要讲到的</a:t>
            </a:r>
            <a:r>
              <a:rPr lang="en-US" altLang="zh-CN" dirty="0" smtClean="0"/>
              <a:t>box-sizing</a:t>
            </a:r>
            <a:r>
              <a:rPr lang="zh-CN" altLang="en-US" dirty="0" smtClean="0"/>
              <a:t>属性</a:t>
            </a:r>
            <a:endParaRPr lang="en-US" altLang="zh-CN" dirty="0" smtClean="0"/>
          </a:p>
          <a:p>
            <a:endParaRPr lang="en-US" altLang="zh-CN" dirty="0" smtClean="0"/>
          </a:p>
          <a:p>
            <a:r>
              <a:rPr lang="zh-CN" altLang="en-US" dirty="0" smtClean="0"/>
              <a:t>设置偏小偏大问题可以针对置换和非置换元素分别来讨论</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238</a:t>
            </a:fld>
            <a:endParaRPr lang="en-US" altLang="zh-CN"/>
          </a:p>
        </p:txBody>
      </p:sp>
    </p:spTree>
    <p:extLst>
      <p:ext uri="{BB962C8B-B14F-4D97-AF65-F5344CB8AC3E}">
        <p14:creationId xmlns:p14="http://schemas.microsoft.com/office/powerpoint/2010/main" val="17192525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新属性，老的浏览器可能不支持</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240</a:t>
            </a:fld>
            <a:endParaRPr lang="en-US" altLang="zh-CN"/>
          </a:p>
        </p:txBody>
      </p:sp>
    </p:spTree>
    <p:extLst>
      <p:ext uri="{BB962C8B-B14F-4D97-AF65-F5344CB8AC3E}">
        <p14:creationId xmlns:p14="http://schemas.microsoft.com/office/powerpoint/2010/main" val="11548582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所以默认情况下元素内容间的空白不是由填充产生的</a:t>
            </a:r>
            <a:endParaRPr lang="en-US" altLang="zh-CN" dirty="0" smtClean="0"/>
          </a:p>
          <a:p>
            <a:r>
              <a:rPr lang="zh-CN" altLang="en-US" dirty="0" smtClean="0"/>
              <a:t>替换元素理论上也可以，比如图像，但使用有限制，一些老式浏览器也不支持</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243</a:t>
            </a:fld>
            <a:endParaRPr lang="en-US" altLang="zh-CN"/>
          </a:p>
        </p:txBody>
      </p:sp>
    </p:spTree>
    <p:extLst>
      <p:ext uri="{BB962C8B-B14F-4D97-AF65-F5344CB8AC3E}">
        <p14:creationId xmlns:p14="http://schemas.microsoft.com/office/powerpoint/2010/main" val="72882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这个是书上给出的代码例子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a:t>
            </a:fld>
            <a:endParaRPr lang="en-US" altLang="zh-CN"/>
          </a:p>
        </p:txBody>
      </p:sp>
    </p:spTree>
    <p:extLst>
      <p:ext uri="{BB962C8B-B14F-4D97-AF65-F5344CB8AC3E}">
        <p14:creationId xmlns:p14="http://schemas.microsoft.com/office/powerpoint/2010/main" val="368447485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我们谈框模型，一般默认针对块元素来谈，因为这个比较简单，但是行内元素也符合框模型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245</a:t>
            </a:fld>
            <a:endParaRPr lang="en-US" altLang="zh-CN"/>
          </a:p>
        </p:txBody>
      </p:sp>
    </p:spTree>
    <p:extLst>
      <p:ext uri="{BB962C8B-B14F-4D97-AF65-F5344CB8AC3E}">
        <p14:creationId xmlns:p14="http://schemas.microsoft.com/office/powerpoint/2010/main" val="4477920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后面会对取值情况做细分解释</a:t>
            </a:r>
            <a:endParaRPr lang="en-US" altLang="zh-CN" dirty="0" smtClean="0"/>
          </a:p>
          <a:p>
            <a:endParaRPr lang="en-US" altLang="zh-CN" dirty="0" smtClean="0"/>
          </a:p>
          <a:p>
            <a:r>
              <a:rPr lang="zh-CN" altLang="en-US" dirty="0" smtClean="0"/>
              <a:t>外边距情况很多跟填充类似，不再单独举例子，对于合并外边距这个我们下页会有个例子做解释</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249</a:t>
            </a:fld>
            <a:endParaRPr lang="en-US" altLang="zh-CN"/>
          </a:p>
        </p:txBody>
      </p:sp>
    </p:spTree>
    <p:extLst>
      <p:ext uri="{BB962C8B-B14F-4D97-AF65-F5344CB8AC3E}">
        <p14:creationId xmlns:p14="http://schemas.microsoft.com/office/powerpoint/2010/main" val="379202590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合并外边距的例子。注意，只对外边距有效，边框和内边距不会合并  </a:t>
            </a:r>
            <a:endParaRPr lang="en-US" altLang="zh-CN" dirty="0" smtClean="0"/>
          </a:p>
          <a:p>
            <a:endParaRPr lang="en-US" altLang="zh-CN" dirty="0" smtClean="0"/>
          </a:p>
          <a:p>
            <a:r>
              <a:rPr lang="zh-CN" altLang="en-US" dirty="0" smtClean="0"/>
              <a:t>这里讨论的是正值的情况，如果有一个外边距是负值，需先取其绝对值再计算。负的上外边距相当于向上拉，负的下外边距相当于向下拉。</a:t>
            </a:r>
            <a:endParaRPr lang="en-US" altLang="zh-CN" dirty="0" smtClean="0"/>
          </a:p>
          <a:p>
            <a:endParaRPr lang="en-US" altLang="zh-CN" dirty="0" smtClean="0"/>
          </a:p>
          <a:p>
            <a:r>
              <a:rPr lang="zh-CN" altLang="en-US" dirty="0" smtClean="0"/>
              <a:t>这里还没有考虑覆盖时的情况，尤其是有背景的情况</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250</a:t>
            </a:fld>
            <a:endParaRPr lang="en-US" altLang="zh-CN"/>
          </a:p>
        </p:txBody>
      </p:sp>
    </p:spTree>
    <p:extLst>
      <p:ext uri="{BB962C8B-B14F-4D97-AF65-F5344CB8AC3E}">
        <p14:creationId xmlns:p14="http://schemas.microsoft.com/office/powerpoint/2010/main" val="358092616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此处</a:t>
            </a:r>
            <a:r>
              <a:rPr lang="en-US" altLang="zh-CN" dirty="0" smtClean="0"/>
              <a:t>IE8</a:t>
            </a:r>
            <a:r>
              <a:rPr lang="zh-CN" altLang="en-US" dirty="0" smtClean="0"/>
              <a:t>对后几个属性支持有</a:t>
            </a:r>
            <a:r>
              <a:rPr lang="en-US" altLang="zh-CN" dirty="0" smtClean="0"/>
              <a:t>bug</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257</a:t>
            </a:fld>
            <a:endParaRPr lang="en-US" altLang="zh-CN"/>
          </a:p>
        </p:txBody>
      </p:sp>
    </p:spTree>
    <p:extLst>
      <p:ext uri="{BB962C8B-B14F-4D97-AF65-F5344CB8AC3E}">
        <p14:creationId xmlns:p14="http://schemas.microsoft.com/office/powerpoint/2010/main" val="5737116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http://www.w3cplus.com/content/css3-border-image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261</a:t>
            </a:fld>
            <a:endParaRPr lang="en-US" altLang="zh-CN"/>
          </a:p>
        </p:txBody>
      </p:sp>
    </p:spTree>
    <p:extLst>
      <p:ext uri="{BB962C8B-B14F-4D97-AF65-F5344CB8AC3E}">
        <p14:creationId xmlns:p14="http://schemas.microsoft.com/office/powerpoint/2010/main" val="12076493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例子中给出了外推图像、没有外推和没有边框图像（模拟图像失效）的效果</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265</a:t>
            </a:fld>
            <a:endParaRPr lang="en-US" altLang="zh-CN"/>
          </a:p>
        </p:txBody>
      </p:sp>
    </p:spTree>
    <p:extLst>
      <p:ext uri="{BB962C8B-B14F-4D97-AF65-F5344CB8AC3E}">
        <p14:creationId xmlns:p14="http://schemas.microsoft.com/office/powerpoint/2010/main" val="26269483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另外还有</a:t>
            </a:r>
            <a:r>
              <a:rPr lang="en-US" altLang="zh-CN" dirty="0" smtClean="0"/>
              <a:t>outline-offset</a:t>
            </a:r>
            <a:r>
              <a:rPr lang="zh-CN" altLang="en-US" dirty="0" smtClean="0"/>
              <a:t>这里没有提到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268</a:t>
            </a:fld>
            <a:endParaRPr lang="en-US" altLang="zh-CN"/>
          </a:p>
        </p:txBody>
      </p:sp>
    </p:spTree>
    <p:extLst>
      <p:ext uri="{BB962C8B-B14F-4D97-AF65-F5344CB8AC3E}">
        <p14:creationId xmlns:p14="http://schemas.microsoft.com/office/powerpoint/2010/main" val="31800730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系统介绍完框模型后，我们再集中来看下框模型属性取值的一些内容。这部分内容可以在</a:t>
            </a:r>
            <a:r>
              <a:rPr lang="en-US" altLang="zh-CN" dirty="0" smtClean="0"/>
              <a:t>CSS</a:t>
            </a:r>
            <a:r>
              <a:rPr lang="zh-CN" altLang="en-US" dirty="0" smtClean="0"/>
              <a:t>权威指南的第七章中找到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271</a:t>
            </a:fld>
            <a:endParaRPr lang="en-US" altLang="zh-CN"/>
          </a:p>
        </p:txBody>
      </p:sp>
    </p:spTree>
    <p:extLst>
      <p:ext uri="{BB962C8B-B14F-4D97-AF65-F5344CB8AC3E}">
        <p14:creationId xmlns:p14="http://schemas.microsoft.com/office/powerpoint/2010/main" val="37540333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275</a:t>
            </a:fld>
            <a:endParaRPr lang="en-US" altLang="zh-CN"/>
          </a:p>
        </p:txBody>
      </p:sp>
    </p:spTree>
    <p:extLst>
      <p:ext uri="{BB962C8B-B14F-4D97-AF65-F5344CB8AC3E}">
        <p14:creationId xmlns:p14="http://schemas.microsoft.com/office/powerpoint/2010/main" val="94314693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虽然我们这里讲了这么多，但实际上重点还是讲了块元素的考虑；行内元素更为复杂，这边只是介绍了常规的情况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278</a:t>
            </a:fld>
            <a:endParaRPr lang="en-US" altLang="zh-CN"/>
          </a:p>
        </p:txBody>
      </p:sp>
    </p:spTree>
    <p:extLst>
      <p:ext uri="{BB962C8B-B14F-4D97-AF65-F5344CB8AC3E}">
        <p14:creationId xmlns:p14="http://schemas.microsoft.com/office/powerpoint/2010/main" val="3252587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大家可以看到，</a:t>
            </a:r>
            <a:r>
              <a:rPr lang="en-US" altLang="zh-CN" dirty="0" smtClean="0"/>
              <a:t>h1</a:t>
            </a:r>
            <a:r>
              <a:rPr lang="zh-CN" altLang="en-US" dirty="0" smtClean="0"/>
              <a:t>元素有</a:t>
            </a:r>
            <a:r>
              <a:rPr lang="en-US" altLang="zh-CN" dirty="0" smtClean="0"/>
              <a:t>CSS</a:t>
            </a:r>
            <a:r>
              <a:rPr lang="zh-CN" altLang="en-US" dirty="0" smtClean="0"/>
              <a:t>后，颜色就从默认的黑色变成了红色</a:t>
            </a:r>
            <a:endParaRPr lang="en-US" altLang="zh-CN" dirty="0" smtClean="0"/>
          </a:p>
          <a:p>
            <a:r>
              <a:rPr lang="zh-CN" altLang="en-US" dirty="0" smtClean="0"/>
              <a:t>而</a:t>
            </a:r>
            <a:r>
              <a:rPr lang="en-US" altLang="zh-CN" dirty="0" smtClean="0"/>
              <a:t>p</a:t>
            </a:r>
            <a:r>
              <a:rPr lang="zh-CN" altLang="en-US" dirty="0" smtClean="0"/>
              <a:t>元素就没有变</a:t>
            </a:r>
            <a:endParaRPr lang="en-US" altLang="zh-CN" dirty="0" smtClean="0"/>
          </a:p>
          <a:p>
            <a:endParaRPr lang="en-US" altLang="zh-CN" dirty="0" smtClean="0"/>
          </a:p>
          <a:p>
            <a:r>
              <a:rPr lang="en-US" altLang="zh-CN" dirty="0" smtClean="0"/>
              <a:t>CSS</a:t>
            </a:r>
            <a:r>
              <a:rPr lang="zh-CN" altLang="en-US" dirty="0" smtClean="0"/>
              <a:t>规则（</a:t>
            </a:r>
            <a:r>
              <a:rPr lang="en-US" altLang="zh-CN" dirty="0" smtClean="0"/>
              <a:t>rule</a:t>
            </a:r>
            <a:r>
              <a:rPr lang="zh-CN" altLang="en-US" dirty="0" smtClean="0"/>
              <a:t>）作用的基本单位是</a:t>
            </a:r>
            <a:r>
              <a:rPr lang="en-US" altLang="zh-CN" dirty="0" smtClean="0"/>
              <a:t>HTML</a:t>
            </a:r>
            <a:r>
              <a:rPr lang="zh-CN" altLang="en-US" dirty="0" smtClean="0"/>
              <a:t>的元素（</a:t>
            </a:r>
            <a:r>
              <a:rPr lang="en-US" altLang="zh-CN" dirty="0" smtClean="0"/>
              <a:t>element</a:t>
            </a:r>
            <a:r>
              <a:rPr lang="zh-CN" altLang="en-US" dirty="0" smtClean="0"/>
              <a:t>），一个选择器（</a:t>
            </a:r>
            <a:r>
              <a:rPr lang="en-US" altLang="zh-CN" dirty="0" smtClean="0"/>
              <a:t>selector</a:t>
            </a:r>
            <a:r>
              <a:rPr lang="zh-CN" altLang="en-US" smtClean="0"/>
              <a:t>）可以选中一个或多个元素（无需同类型）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a:t>
            </a:fld>
            <a:endParaRPr lang="en-US" altLang="zh-CN"/>
          </a:p>
        </p:txBody>
      </p:sp>
    </p:spTree>
    <p:extLst>
      <p:ext uri="{BB962C8B-B14F-4D97-AF65-F5344CB8AC3E}">
        <p14:creationId xmlns:p14="http://schemas.microsoft.com/office/powerpoint/2010/main" val="289909686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在上一部分中，我们学习框模型，框模型是显示的重要基础，我们在上一节中所讨论的元素位置，都是由浏览器或者说用户代理决定的。</a:t>
            </a:r>
            <a:endParaRPr lang="en-US" altLang="zh-CN" dirty="0" smtClean="0"/>
          </a:p>
          <a:p>
            <a:r>
              <a:rPr lang="zh-CN" altLang="en-US" dirty="0" smtClean="0"/>
              <a:t>但是在很多情况下，我们希望能够由开发人员自主决定各个元素的定位和布局。为了实现这一点，传统</a:t>
            </a:r>
            <a:r>
              <a:rPr lang="en-US" altLang="zh-CN" dirty="0" smtClean="0"/>
              <a:t>CSS</a:t>
            </a:r>
            <a:r>
              <a:rPr lang="zh-CN" altLang="en-US" dirty="0" smtClean="0"/>
              <a:t>中提供了浮动和定位属性来提供支持，而在</a:t>
            </a:r>
            <a:r>
              <a:rPr lang="en-US" altLang="zh-CN" dirty="0" smtClean="0"/>
              <a:t>CSS3</a:t>
            </a:r>
            <a:r>
              <a:rPr lang="zh-CN" altLang="en-US" dirty="0" smtClean="0"/>
              <a:t>中，还进一步设计了很多新型布局标准。</a:t>
            </a:r>
            <a:endParaRPr lang="en-US" altLang="zh-CN" dirty="0" smtClean="0"/>
          </a:p>
          <a:p>
            <a:endParaRPr lang="en-US" altLang="zh-CN" dirty="0" smtClean="0"/>
          </a:p>
          <a:p>
            <a:r>
              <a:rPr lang="zh-CN" altLang="en-US" dirty="0" smtClean="0"/>
              <a:t>本节具有一定难度，如果深究情况非常复杂，不同浏览器对标准的理解和实现也各不相同</a:t>
            </a:r>
            <a:endParaRPr lang="en-US" altLang="zh-CN" dirty="0" smtClean="0"/>
          </a:p>
          <a:p>
            <a:r>
              <a:rPr lang="zh-CN" altLang="en-US" dirty="0" smtClean="0"/>
              <a:t>作为初学者，我们更关注一般正常情况下如何正确使用，而没有必要去穷尽所有可能情况，尤其是例外情况的处理</a:t>
            </a:r>
            <a:endParaRPr lang="en-US" altLang="zh-CN" dirty="0" smtClean="0"/>
          </a:p>
          <a:p>
            <a:endParaRPr lang="en-US" altLang="zh-CN" dirty="0" smtClean="0"/>
          </a:p>
          <a:p>
            <a:r>
              <a:rPr lang="en-US" altLang="zh-CN" dirty="0" smtClean="0">
                <a:hlinkClick r:id="rId3"/>
              </a:rPr>
              <a:t>https://www.w3.org/TR/css-shapes-1/</a:t>
            </a:r>
            <a:endParaRPr lang="en-US" altLang="zh-CN" dirty="0" smtClean="0"/>
          </a:p>
          <a:p>
            <a:r>
              <a:rPr lang="en-US" altLang="zh-CN" dirty="0" smtClean="0">
                <a:hlinkClick r:id="rId4"/>
              </a:rPr>
              <a:t>https://www.w3.org/TR/css-logical-1/</a:t>
            </a:r>
            <a:endParaRPr lang="en-US" altLang="zh-CN" dirty="0" smtClean="0"/>
          </a:p>
          <a:p>
            <a:r>
              <a:rPr lang="en-US" altLang="zh-CN" dirty="0" smtClean="0">
                <a:hlinkClick r:id="rId5"/>
              </a:rPr>
              <a:t>https://www.w3.org/TR/css-position-3/</a:t>
            </a:r>
            <a:endParaRPr lang="en-US" altLang="zh-CN" dirty="0" smtClean="0"/>
          </a:p>
          <a:p>
            <a:r>
              <a:rPr lang="en-US" altLang="zh-CN" dirty="0" smtClean="0">
                <a:hlinkClick r:id="rId6"/>
              </a:rPr>
              <a:t>https://www.w3.org/TR/css-transitions-1/</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279</a:t>
            </a:fld>
            <a:endParaRPr lang="en-US" altLang="zh-CN"/>
          </a:p>
        </p:txBody>
      </p:sp>
    </p:spTree>
    <p:extLst>
      <p:ext uri="{BB962C8B-B14F-4D97-AF65-F5344CB8AC3E}">
        <p14:creationId xmlns:p14="http://schemas.microsoft.com/office/powerpoint/2010/main" val="8637150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a:t>
            </a:r>
            <a:r>
              <a:rPr lang="zh-CN" altLang="en-US" dirty="0" smtClean="0"/>
              <a:t>关于浮动摆放规则和重叠等更复杂情况，课后自行阅读</a:t>
            </a:r>
            <a:r>
              <a:rPr lang="en-US" altLang="zh-CN" dirty="0" smtClean="0"/>
              <a:t>CSS</a:t>
            </a:r>
            <a:r>
              <a:rPr lang="zh-CN" altLang="en-US" dirty="0" smtClean="0"/>
              <a:t>权威指南</a:t>
            </a:r>
            <a:r>
              <a:rPr lang="en-US" altLang="zh-CN" dirty="0" smtClean="0"/>
              <a:t>10.1.2</a:t>
            </a:r>
          </a:p>
          <a:p>
            <a:r>
              <a:rPr lang="en-US" altLang="zh-CN" dirty="0" smtClean="0"/>
              <a:t>**</a:t>
            </a:r>
            <a:r>
              <a:rPr lang="zh-CN" altLang="en-US" dirty="0" smtClean="0"/>
              <a:t>从</a:t>
            </a:r>
            <a:r>
              <a:rPr lang="en-US" altLang="zh-CN" dirty="0" smtClean="0"/>
              <a:t>example</a:t>
            </a:r>
            <a:r>
              <a:rPr lang="zh-CN" altLang="en-US" dirty="0" smtClean="0"/>
              <a:t>可以看出，各个浏览器（以及统一浏览器各个版本）的显示效果还是不同的 </a:t>
            </a:r>
            <a:r>
              <a:rPr lang="en-US" altLang="zh-CN" dirty="0" smtClean="0"/>
              <a:t>//IE9</a:t>
            </a:r>
            <a:r>
              <a:rPr lang="zh-CN" altLang="en-US" dirty="0" smtClean="0"/>
              <a:t>之后趋于相同</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280</a:t>
            </a:fld>
            <a:endParaRPr lang="en-US" altLang="zh-CN"/>
          </a:p>
        </p:txBody>
      </p:sp>
    </p:spTree>
    <p:extLst>
      <p:ext uri="{BB962C8B-B14F-4D97-AF65-F5344CB8AC3E}">
        <p14:creationId xmlns:p14="http://schemas.microsoft.com/office/powerpoint/2010/main" val="358306419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注意这里行内框和块框的情况，对于一个元素而言，边框和背景不跟随浮动，有点搞，处理方法见后面</a:t>
            </a:r>
            <a:r>
              <a:rPr lang="en-US" altLang="zh-CN" dirty="0" smtClean="0"/>
              <a:t>overflow</a:t>
            </a:r>
            <a:r>
              <a:rPr lang="zh-CN" altLang="en-US" dirty="0" smtClean="0"/>
              <a:t>一节。</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283</a:t>
            </a:fld>
            <a:endParaRPr lang="en-US" altLang="zh-CN"/>
          </a:p>
        </p:txBody>
      </p:sp>
    </p:spTree>
    <p:extLst>
      <p:ext uri="{BB962C8B-B14F-4D97-AF65-F5344CB8AC3E}">
        <p14:creationId xmlns:p14="http://schemas.microsoft.com/office/powerpoint/2010/main" val="3324227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none</a:t>
            </a:r>
            <a:r>
              <a:rPr lang="zh-CN" altLang="en-US" dirty="0" smtClean="0"/>
              <a:t>就跟普通矩形框一样</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287</a:t>
            </a:fld>
            <a:endParaRPr lang="en-US" altLang="zh-CN"/>
          </a:p>
        </p:txBody>
      </p:sp>
    </p:spTree>
    <p:extLst>
      <p:ext uri="{BB962C8B-B14F-4D97-AF65-F5344CB8AC3E}">
        <p14:creationId xmlns:p14="http://schemas.microsoft.com/office/powerpoint/2010/main" val="18645269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最后一个</a:t>
            </a:r>
            <a:r>
              <a:rPr lang="en-US" altLang="zh-CN" dirty="0" smtClean="0"/>
              <a:t>sticky</a:t>
            </a:r>
            <a:r>
              <a:rPr lang="zh-CN" altLang="en-US" dirty="0" smtClean="0"/>
              <a:t>课时有限这里不讲，感兴趣同学可以自学</a:t>
            </a:r>
            <a:r>
              <a:rPr lang="en-US" altLang="zh-CN" dirty="0" smtClean="0"/>
              <a:t>CSS</a:t>
            </a:r>
            <a:r>
              <a:rPr lang="zh-CN" altLang="en-US" dirty="0" smtClean="0"/>
              <a:t>权威指南</a:t>
            </a:r>
            <a:r>
              <a:rPr lang="en-US" altLang="zh-CN" dirty="0" smtClean="0"/>
              <a:t>11.9</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292</a:t>
            </a:fld>
            <a:endParaRPr lang="en-US" altLang="zh-CN"/>
          </a:p>
        </p:txBody>
      </p:sp>
    </p:spTree>
    <p:extLst>
      <p:ext uri="{BB962C8B-B14F-4D97-AF65-F5344CB8AC3E}">
        <p14:creationId xmlns:p14="http://schemas.microsoft.com/office/powerpoint/2010/main" val="227798435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可以简单理解为相对左上角的偏移，虽然不完全正确</a:t>
            </a:r>
            <a:endParaRPr lang="en-US" altLang="zh-CN" dirty="0" smtClean="0"/>
          </a:p>
          <a:p>
            <a:r>
              <a:rPr lang="zh-CN" altLang="en-US" dirty="0" smtClean="0"/>
              <a:t>在现在的</a:t>
            </a:r>
            <a:r>
              <a:rPr lang="en-US" altLang="zh-CN" dirty="0" smtClean="0"/>
              <a:t>CSS</a:t>
            </a:r>
            <a:r>
              <a:rPr lang="zh-CN" altLang="en-US" dirty="0" smtClean="0"/>
              <a:t>规范中实际上是按边</a:t>
            </a:r>
            <a:r>
              <a:rPr lang="zh-CN" altLang="en-US" smtClean="0"/>
              <a:t>定位的，而且要注意，是外边距的边界相对定位，而不是内容边界</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294</a:t>
            </a:fld>
            <a:endParaRPr lang="en-US" altLang="zh-CN"/>
          </a:p>
        </p:txBody>
      </p:sp>
    </p:spTree>
    <p:extLst>
      <p:ext uri="{BB962C8B-B14F-4D97-AF65-F5344CB8AC3E}">
        <p14:creationId xmlns:p14="http://schemas.microsoft.com/office/powerpoint/2010/main" val="28184497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296</a:t>
            </a:fld>
            <a:endParaRPr lang="en-US" altLang="zh-CN"/>
          </a:p>
        </p:txBody>
      </p:sp>
    </p:spTree>
    <p:extLst>
      <p:ext uri="{BB962C8B-B14F-4D97-AF65-F5344CB8AC3E}">
        <p14:creationId xmlns:p14="http://schemas.microsoft.com/office/powerpoint/2010/main" val="111747185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这里可以看到对</a:t>
            </a:r>
            <a:r>
              <a:rPr lang="en-US" altLang="zh-CN" dirty="0" smtClean="0"/>
              <a:t>h2</a:t>
            </a:r>
            <a:r>
              <a:rPr lang="zh-CN" altLang="en-US" dirty="0" smtClean="0"/>
              <a:t>元素是用</a:t>
            </a:r>
            <a:r>
              <a:rPr lang="en-US" altLang="zh-CN" dirty="0" smtClean="0"/>
              <a:t>overflow</a:t>
            </a:r>
            <a:r>
              <a:rPr lang="zh-CN" altLang="en-US" dirty="0" smtClean="0"/>
              <a:t>后，覆盖问题得到一定的解决，但是注意，这个值的这个表现在老的</a:t>
            </a:r>
            <a:r>
              <a:rPr lang="en-US" altLang="zh-CN" dirty="0" smtClean="0"/>
              <a:t>IE</a:t>
            </a:r>
            <a:r>
              <a:rPr lang="zh-CN" altLang="en-US" dirty="0" smtClean="0"/>
              <a:t>和部分</a:t>
            </a:r>
            <a:r>
              <a:rPr lang="en-US" altLang="zh-CN" dirty="0" smtClean="0"/>
              <a:t>Opera</a:t>
            </a:r>
            <a:r>
              <a:rPr lang="zh-CN" altLang="en-US" smtClean="0"/>
              <a:t>浏览器中不支持</a:t>
            </a:r>
            <a:endParaRPr lang="en-US" altLang="zh-CN"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298</a:t>
            </a:fld>
            <a:endParaRPr lang="en-US" altLang="zh-CN"/>
          </a:p>
        </p:txBody>
      </p:sp>
    </p:spTree>
    <p:extLst>
      <p:ext uri="{BB962C8B-B14F-4D97-AF65-F5344CB8AC3E}">
        <p14:creationId xmlns:p14="http://schemas.microsoft.com/office/powerpoint/2010/main" val="288722823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303</a:t>
            </a:fld>
            <a:endParaRPr lang="en-US" altLang="zh-CN"/>
          </a:p>
        </p:txBody>
      </p:sp>
    </p:spTree>
    <p:extLst>
      <p:ext uri="{BB962C8B-B14F-4D97-AF65-F5344CB8AC3E}">
        <p14:creationId xmlns:p14="http://schemas.microsoft.com/office/powerpoint/2010/main" val="370450340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在本部分，我们将综合使用前面三个部分介绍的布局性属性，介绍常用的布局思路，同时还将简单介绍三种相对较新的，浏览器支持较为稳定的新布局规范</a:t>
            </a:r>
            <a:endParaRPr lang="en-US" altLang="zh-CN" dirty="0" smtClean="0"/>
          </a:p>
          <a:p>
            <a:endParaRPr lang="en-US" altLang="zh-CN" dirty="0" smtClean="0"/>
          </a:p>
          <a:p>
            <a:r>
              <a:rPr lang="en-US" altLang="zh-CN" dirty="0" smtClean="0">
                <a:hlinkClick r:id="rId3"/>
              </a:rPr>
              <a:t>https://www.w3.org/TR/css-multicol-1/</a:t>
            </a:r>
            <a:endParaRPr lang="en-US" altLang="zh-CN" dirty="0" smtClean="0">
              <a:hlinkClick r:id="rId4"/>
            </a:endParaRPr>
          </a:p>
          <a:p>
            <a:r>
              <a:rPr lang="en-US" altLang="zh-CN" dirty="0" smtClean="0">
                <a:hlinkClick r:id="rId4"/>
              </a:rPr>
              <a:t>https://www.w3.org/TR/css-flexbox-1/</a:t>
            </a:r>
            <a:endParaRPr lang="en-US" altLang="zh-CN" dirty="0" smtClean="0"/>
          </a:p>
          <a:p>
            <a:r>
              <a:rPr lang="en-US" altLang="zh-CN" dirty="0" smtClean="0">
                <a:hlinkClick r:id="rId5"/>
              </a:rPr>
              <a:t>https://www.w3.org/TR/css-grid-1/</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310</a:t>
            </a:fld>
            <a:endParaRPr lang="en-US" altLang="zh-CN"/>
          </a:p>
        </p:txBody>
      </p:sp>
    </p:spTree>
    <p:extLst>
      <p:ext uri="{BB962C8B-B14F-4D97-AF65-F5344CB8AC3E}">
        <p14:creationId xmlns:p14="http://schemas.microsoft.com/office/powerpoint/2010/main" val="3123644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第一类是把</a:t>
            </a:r>
            <a:r>
              <a:rPr lang="en-US" altLang="zh-CN" dirty="0" smtClean="0"/>
              <a:t>CSS</a:t>
            </a:r>
            <a:r>
              <a:rPr lang="zh-CN" altLang="en-US" dirty="0" smtClean="0"/>
              <a:t>写在独立文件中，第二类是把</a:t>
            </a:r>
            <a:r>
              <a:rPr lang="en-US" altLang="zh-CN" dirty="0" smtClean="0"/>
              <a:t>CSS</a:t>
            </a:r>
            <a:r>
              <a:rPr lang="zh-CN" altLang="en-US" dirty="0" smtClean="0"/>
              <a:t>写在</a:t>
            </a:r>
            <a:r>
              <a:rPr lang="en-US" altLang="zh-CN" dirty="0" smtClean="0"/>
              <a:t>HTML</a:t>
            </a:r>
            <a:r>
              <a:rPr lang="zh-CN" altLang="en-US" dirty="0" smtClean="0"/>
              <a:t>的</a:t>
            </a:r>
            <a:r>
              <a:rPr lang="en-US" altLang="zh-CN" dirty="0" smtClean="0"/>
              <a:t>head</a:t>
            </a:r>
            <a:r>
              <a:rPr lang="zh-CN" altLang="en-US" dirty="0" smtClean="0"/>
              <a:t>元素下面，第三类是把</a:t>
            </a:r>
            <a:r>
              <a:rPr lang="en-US" altLang="zh-CN" dirty="0" smtClean="0"/>
              <a:t>CSS</a:t>
            </a:r>
            <a:r>
              <a:rPr lang="zh-CN" altLang="en-US" dirty="0" smtClean="0"/>
              <a:t>写在</a:t>
            </a:r>
            <a:r>
              <a:rPr lang="en-US" altLang="zh-CN" dirty="0" smtClean="0"/>
              <a:t>HTML</a:t>
            </a:r>
            <a:r>
              <a:rPr lang="zh-CN" altLang="en-US" dirty="0" smtClean="0"/>
              <a:t>的</a:t>
            </a:r>
            <a:r>
              <a:rPr lang="en-US" altLang="zh-CN" dirty="0" smtClean="0"/>
              <a:t>body</a:t>
            </a:r>
            <a:r>
              <a:rPr lang="zh-CN" altLang="en-US" dirty="0" smtClean="0"/>
              <a:t>元素下面</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a:t>
            </a:fld>
            <a:endParaRPr lang="en-US" altLang="zh-CN"/>
          </a:p>
        </p:txBody>
      </p:sp>
    </p:spTree>
    <p:extLst>
      <p:ext uri="{BB962C8B-B14F-4D97-AF65-F5344CB8AC3E}">
        <p14:creationId xmlns:p14="http://schemas.microsoft.com/office/powerpoint/2010/main" val="418295936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我们这个部分比较大，内容很多，所以我又分成了两个视频来录，在这个视频中主要讨论传统布局，尤其是固定宽度的两栏和三栏布局，也会简单介绍流式布局的部分内容；下个视频中会介绍三种新兴布局标准</a:t>
            </a:r>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311</a:t>
            </a:fld>
            <a:endParaRPr lang="en-US" altLang="zh-CN"/>
          </a:p>
        </p:txBody>
      </p:sp>
    </p:spTree>
    <p:extLst>
      <p:ext uri="{BB962C8B-B14F-4D97-AF65-F5344CB8AC3E}">
        <p14:creationId xmlns:p14="http://schemas.microsoft.com/office/powerpoint/2010/main" val="97988052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固定宽度布局的问题在于对于小屏幕尺寸支持有问题，而流式布局的问题在于图片等的处理比较困难</a:t>
            </a:r>
            <a:endParaRPr lang="en-US" altLang="zh-CN" dirty="0" smtClean="0"/>
          </a:p>
          <a:p>
            <a:endParaRPr lang="en-US" altLang="zh-CN" dirty="0" smtClean="0"/>
          </a:p>
          <a:p>
            <a:r>
              <a:rPr lang="zh-CN" altLang="en-US" dirty="0" smtClean="0"/>
              <a:t>随着现代浏览器都支持整体页面缩放，弹性布局的必要性已经降低了</a:t>
            </a:r>
            <a:endParaRPr lang="en-US" altLang="zh-CN" dirty="0" smtClean="0"/>
          </a:p>
          <a:p>
            <a:r>
              <a:rPr lang="zh-CN" altLang="en-US" dirty="0" smtClean="0"/>
              <a:t>可变宽度布局属于比较高级的内容</a:t>
            </a:r>
            <a:endParaRPr lang="en-US" altLang="zh-CN" dirty="0" smtClean="0"/>
          </a:p>
          <a:p>
            <a:r>
              <a:rPr lang="zh-CN" altLang="en-US" dirty="0" smtClean="0"/>
              <a:t>这两块内容请自行阅读课后阅读材料</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312</a:t>
            </a:fld>
            <a:endParaRPr lang="en-US" altLang="zh-CN"/>
          </a:p>
        </p:txBody>
      </p:sp>
    </p:spTree>
    <p:extLst>
      <p:ext uri="{BB962C8B-B14F-4D97-AF65-F5344CB8AC3E}">
        <p14:creationId xmlns:p14="http://schemas.microsoft.com/office/powerpoint/2010/main" val="206704944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固定宽度时都朝左侧浮动也不是不可以但是就要精确计算宽度，不然右侧会出现空白</a:t>
            </a:r>
            <a:endParaRPr lang="en-US" altLang="zh-CN" dirty="0" smtClean="0"/>
          </a:p>
          <a:p>
            <a:r>
              <a:rPr lang="zh-CN" altLang="en-US" dirty="0" smtClean="0"/>
              <a:t>而左右浮动，当中的空白正好作为缓冲区</a:t>
            </a:r>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316</a:t>
            </a:fld>
            <a:endParaRPr lang="en-US" altLang="zh-CN"/>
          </a:p>
        </p:txBody>
      </p:sp>
    </p:spTree>
    <p:extLst>
      <p:ext uri="{BB962C8B-B14F-4D97-AF65-F5344CB8AC3E}">
        <p14:creationId xmlns:p14="http://schemas.microsoft.com/office/powerpoint/2010/main" val="1542744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流式布局的要点是主体内容区可以随着页面的扩大缩小而变化，可以最大限度利用空间</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319</a:t>
            </a:fld>
            <a:endParaRPr lang="en-US" altLang="zh-CN"/>
          </a:p>
        </p:txBody>
      </p:sp>
    </p:spTree>
    <p:extLst>
      <p:ext uri="{BB962C8B-B14F-4D97-AF65-F5344CB8AC3E}">
        <p14:creationId xmlns:p14="http://schemas.microsoft.com/office/powerpoint/2010/main" val="165850348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对于各栏宽度都固定的情况，任何方法都是平凡的</a:t>
            </a:r>
            <a:endParaRPr lang="en-US" altLang="zh-CN" dirty="0" smtClean="0"/>
          </a:p>
          <a:p>
            <a:r>
              <a:rPr lang="zh-CN" altLang="en-US" dirty="0" smtClean="0"/>
              <a:t>负边距为</a:t>
            </a:r>
            <a:r>
              <a:rPr lang="en-US" altLang="zh-CN" dirty="0" smtClean="0"/>
              <a:t>HTML</a:t>
            </a:r>
            <a:r>
              <a:rPr lang="zh-CN" altLang="en-US" dirty="0" smtClean="0"/>
              <a:t>结构的排列给予了较大的自由性</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321</a:t>
            </a:fld>
            <a:endParaRPr lang="en-US" altLang="zh-CN"/>
          </a:p>
        </p:txBody>
      </p:sp>
    </p:spTree>
    <p:extLst>
      <p:ext uri="{BB962C8B-B14F-4D97-AF65-F5344CB8AC3E}">
        <p14:creationId xmlns:p14="http://schemas.microsoft.com/office/powerpoint/2010/main" val="347786998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不同的实现方法对</a:t>
            </a:r>
            <a:r>
              <a:rPr lang="en-US" altLang="zh-CN" dirty="0" smtClean="0"/>
              <a:t>HTML</a:t>
            </a:r>
            <a:r>
              <a:rPr lang="zh-CN" altLang="en-US" dirty="0" smtClean="0"/>
              <a:t>结构先后顺序严格性要求不同，有的方法可能要求严格的从左到右的思路，有的方法则可以允许三栏先后顺序随意放置，灵活度较大的方案在做</a:t>
            </a:r>
            <a:r>
              <a:rPr lang="en-US" altLang="zh-CN" dirty="0" smtClean="0"/>
              <a:t>SEO</a:t>
            </a:r>
            <a:r>
              <a:rPr lang="zh-CN" altLang="en-US" dirty="0" smtClean="0"/>
              <a:t>的时候有明显优势</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326</a:t>
            </a:fld>
            <a:endParaRPr lang="en-US" altLang="zh-CN"/>
          </a:p>
        </p:txBody>
      </p:sp>
    </p:spTree>
    <p:extLst>
      <p:ext uri="{BB962C8B-B14F-4D97-AF65-F5344CB8AC3E}">
        <p14:creationId xmlns:p14="http://schemas.microsoft.com/office/powerpoint/2010/main" val="386666042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hlinkClick r:id="rId3"/>
              </a:rPr>
              <a:t>https://alistapart.com/article/fauxcolumns/</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335</a:t>
            </a:fld>
            <a:endParaRPr lang="en-US" altLang="zh-CN"/>
          </a:p>
        </p:txBody>
      </p:sp>
    </p:spTree>
    <p:extLst>
      <p:ext uri="{BB962C8B-B14F-4D97-AF65-F5344CB8AC3E}">
        <p14:creationId xmlns:p14="http://schemas.microsoft.com/office/powerpoint/2010/main" val="210702134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http://www.alistapart.com/articles/dropdowns</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337</a:t>
            </a:fld>
            <a:endParaRPr lang="en-US" altLang="zh-CN"/>
          </a:p>
        </p:txBody>
      </p:sp>
    </p:spTree>
    <p:extLst>
      <p:ext uri="{BB962C8B-B14F-4D97-AF65-F5344CB8AC3E}">
        <p14:creationId xmlns:p14="http://schemas.microsoft.com/office/powerpoint/2010/main" val="177594876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多栏布局同时解决了</a:t>
            </a:r>
            <a:r>
              <a:rPr lang="en-US" altLang="zh-CN" dirty="0" smtClean="0"/>
              <a:t>float</a:t>
            </a:r>
            <a:r>
              <a:rPr lang="zh-CN" altLang="en-US" dirty="0" smtClean="0"/>
              <a:t>无法解决的内容跨栏问题</a:t>
            </a:r>
            <a:endParaRPr lang="en-US" altLang="zh-CN" dirty="0" smtClean="0"/>
          </a:p>
          <a:p>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hlinkClick r:id="rId3"/>
              </a:rPr>
              <a:t>https://www.w3.org/TR/css-multicol-1/</a:t>
            </a:r>
            <a:endParaRPr lang="en-US" altLang="zh-CN" dirty="0" smtClean="0">
              <a:hlinkClick r:id="rId4"/>
            </a:endParaRPr>
          </a:p>
          <a:p>
            <a:r>
              <a:rPr lang="en-US" altLang="zh-CN" dirty="0" smtClean="0"/>
              <a:t>http://www.w3cplus.com/blog/tags/85.html</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339</a:t>
            </a:fld>
            <a:endParaRPr lang="en-US" altLang="zh-CN"/>
          </a:p>
        </p:txBody>
      </p:sp>
    </p:spTree>
    <p:extLst>
      <p:ext uri="{BB962C8B-B14F-4D97-AF65-F5344CB8AC3E}">
        <p14:creationId xmlns:p14="http://schemas.microsoft.com/office/powerpoint/2010/main" val="387550285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Float</a:t>
            </a:r>
            <a:r>
              <a:rPr lang="zh-CN" altLang="en-US" dirty="0" smtClean="0"/>
              <a:t>方法无法实现等高多栏，而</a:t>
            </a:r>
            <a:r>
              <a:rPr lang="en-US" altLang="zh-CN" dirty="0" smtClean="0"/>
              <a:t>multi-column</a:t>
            </a:r>
            <a:r>
              <a:rPr lang="zh-CN" altLang="en-US" dirty="0" smtClean="0"/>
              <a:t>的问题在于各栏必须等宽</a:t>
            </a:r>
            <a:endParaRPr lang="en-US" altLang="zh-CN" dirty="0" smtClean="0"/>
          </a:p>
          <a:p>
            <a:r>
              <a:rPr lang="zh-CN" altLang="en-US" dirty="0" smtClean="0"/>
              <a:t>伸缩盒布局，是目前最接近标准的新布局模式，可以很好的解决以上问题</a:t>
            </a:r>
            <a:endParaRPr lang="en-US" altLang="zh-CN" dirty="0" smtClean="0"/>
          </a:p>
          <a:p>
            <a:endParaRPr lang="en-US" altLang="zh-CN" dirty="0" smtClean="0"/>
          </a:p>
          <a:p>
            <a:r>
              <a:rPr lang="en-US" altLang="zh-CN" dirty="0" smtClean="0"/>
              <a:t>http://www.w3.org/TR/css3-flexbox/</a:t>
            </a:r>
          </a:p>
          <a:p>
            <a:r>
              <a:rPr lang="en-US" altLang="zh-CN" dirty="0" smtClean="0"/>
              <a:t>http://www.w3cplus.com/css3/a-guide-to-flexbox.html</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341</a:t>
            </a:fld>
            <a:endParaRPr lang="en-US" altLang="zh-CN"/>
          </a:p>
        </p:txBody>
      </p:sp>
    </p:spTree>
    <p:extLst>
      <p:ext uri="{BB962C8B-B14F-4D97-AF65-F5344CB8AC3E}">
        <p14:creationId xmlns:p14="http://schemas.microsoft.com/office/powerpoint/2010/main" val="125018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a:t>
            </a:r>
            <a:r>
              <a:rPr lang="en-US" altLang="zh-CN" dirty="0" smtClean="0"/>
              <a:t>CSS</a:t>
            </a:r>
            <a:r>
              <a:rPr lang="zh-CN" altLang="en-US" dirty="0" smtClean="0"/>
              <a:t>是目前网页中唯一可用的样式表语言，所以</a:t>
            </a:r>
            <a:r>
              <a:rPr lang="en-US" altLang="zh-CN" dirty="0" smtClean="0"/>
              <a:t>type=“text/</a:t>
            </a:r>
            <a:r>
              <a:rPr lang="en-US" altLang="zh-CN" dirty="0" err="1" smtClean="0"/>
              <a:t>css</a:t>
            </a:r>
            <a:r>
              <a:rPr lang="en-US" altLang="zh-CN" dirty="0" smtClean="0"/>
              <a:t>”</a:t>
            </a:r>
            <a:r>
              <a:rPr lang="zh-CN" altLang="en-US" dirty="0" smtClean="0"/>
              <a:t>就没什么必要了</a:t>
            </a:r>
            <a:endParaRPr lang="en-US" altLang="zh-CN" dirty="0" smtClean="0"/>
          </a:p>
          <a:p>
            <a:r>
              <a:rPr lang="zh-CN" altLang="en-US" dirty="0" smtClean="0"/>
              <a:t>前面我们看到的就是这个方式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a:t>
            </a:fld>
            <a:endParaRPr lang="en-US" altLang="zh-CN"/>
          </a:p>
        </p:txBody>
      </p:sp>
    </p:spTree>
    <p:extLst>
      <p:ext uri="{BB962C8B-B14F-4D97-AF65-F5344CB8AC3E}">
        <p14:creationId xmlns:p14="http://schemas.microsoft.com/office/powerpoint/2010/main" val="130647247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Flexible Box</a:t>
            </a:r>
            <a:r>
              <a:rPr lang="zh-CN" altLang="en-US" dirty="0" smtClean="0"/>
              <a:t>布局与块布局完全不同，可以方便地交换各伸缩项目的方向、顺序等，所以采用了更复杂的主轴、侧轴模型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342</a:t>
            </a:fld>
            <a:endParaRPr lang="en-US" altLang="zh-CN"/>
          </a:p>
        </p:txBody>
      </p:sp>
    </p:spTree>
    <p:extLst>
      <p:ext uri="{BB962C8B-B14F-4D97-AF65-F5344CB8AC3E}">
        <p14:creationId xmlns:p14="http://schemas.microsoft.com/office/powerpoint/2010/main" val="275309025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align-self</a:t>
            </a:r>
            <a:r>
              <a:rPr lang="zh-CN" altLang="en-US" dirty="0" smtClean="0"/>
              <a:t>：单个伸缩项用于覆盖伸缩容器的</a:t>
            </a:r>
            <a:r>
              <a:rPr lang="en-US" altLang="zh-CN" dirty="0" smtClean="0"/>
              <a:t>align-items</a:t>
            </a:r>
            <a:r>
              <a:rPr lang="zh-CN" altLang="en-US" dirty="0" smtClean="0"/>
              <a:t>取值</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349</a:t>
            </a:fld>
            <a:endParaRPr lang="en-US" altLang="zh-CN"/>
          </a:p>
        </p:txBody>
      </p:sp>
    </p:spTree>
    <p:extLst>
      <p:ext uri="{BB962C8B-B14F-4D97-AF65-F5344CB8AC3E}">
        <p14:creationId xmlns:p14="http://schemas.microsoft.com/office/powerpoint/2010/main" val="203752923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2009</a:t>
            </a:r>
            <a:r>
              <a:rPr lang="zh-CN" altLang="en-US" dirty="0" smtClean="0"/>
              <a:t>版已得到除</a:t>
            </a:r>
            <a:r>
              <a:rPr lang="en-US" altLang="zh-CN" dirty="0" smtClean="0"/>
              <a:t>IE9</a:t>
            </a:r>
            <a:r>
              <a:rPr lang="zh-CN" altLang="en-US" dirty="0" smtClean="0"/>
              <a:t>外几乎所有标准浏览器支持，</a:t>
            </a:r>
            <a:r>
              <a:rPr lang="en-US" altLang="zh-CN" dirty="0" smtClean="0"/>
              <a:t>IE10</a:t>
            </a:r>
            <a:r>
              <a:rPr lang="zh-CN" altLang="en-US" dirty="0" smtClean="0"/>
              <a:t>支持</a:t>
            </a:r>
            <a:r>
              <a:rPr lang="en-US" altLang="zh-CN" dirty="0" err="1" smtClean="0"/>
              <a:t>flexbox</a:t>
            </a:r>
            <a:r>
              <a:rPr lang="zh-CN" altLang="en-US" dirty="0" smtClean="0"/>
              <a:t>，各浏览器最新版本基本都已支持</a:t>
            </a:r>
            <a:r>
              <a:rPr lang="en-US" altLang="zh-CN" dirty="0" smtClean="0"/>
              <a:t>flex</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352</a:t>
            </a:fld>
            <a:endParaRPr lang="en-US" altLang="zh-CN"/>
          </a:p>
        </p:txBody>
      </p:sp>
    </p:spTree>
    <p:extLst>
      <p:ext uri="{BB962C8B-B14F-4D97-AF65-F5344CB8AC3E}">
        <p14:creationId xmlns:p14="http://schemas.microsoft.com/office/powerpoint/2010/main" val="117520372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http://www.w3.org/TR/2013/WD-css3-grid-layout-20130910/</a:t>
            </a:r>
          </a:p>
          <a:p>
            <a:r>
              <a:rPr lang="en-US" altLang="zh-CN" dirty="0" smtClean="0"/>
              <a:t>http://www.w3.org/TR/2013/WD-css3-align-20130514/</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354</a:t>
            </a:fld>
            <a:endParaRPr lang="en-US" altLang="zh-CN"/>
          </a:p>
        </p:txBody>
      </p:sp>
    </p:spTree>
    <p:extLst>
      <p:ext uri="{BB962C8B-B14F-4D97-AF65-F5344CB8AC3E}">
        <p14:creationId xmlns:p14="http://schemas.microsoft.com/office/powerpoint/2010/main" val="403447425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微软从</a:t>
            </a:r>
            <a:r>
              <a:rPr lang="en-US" altLang="zh-CN" dirty="0" smtClean="0"/>
              <a:t>IE10</a:t>
            </a:r>
            <a:r>
              <a:rPr lang="zh-CN" altLang="en-US" dirty="0" smtClean="0"/>
              <a:t>开始默认打开</a:t>
            </a:r>
            <a:r>
              <a:rPr lang="en-US" altLang="zh-CN" dirty="0" smtClean="0"/>
              <a:t>Grid</a:t>
            </a:r>
            <a:r>
              <a:rPr lang="zh-CN" altLang="en-US" dirty="0" smtClean="0"/>
              <a:t>支持，但是支持非常有限；主流浏览器现在基本都支持网格布局</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359</a:t>
            </a:fld>
            <a:endParaRPr lang="en-US" altLang="zh-CN"/>
          </a:p>
        </p:txBody>
      </p:sp>
    </p:spTree>
    <p:extLst>
      <p:ext uri="{BB962C8B-B14F-4D97-AF65-F5344CB8AC3E}">
        <p14:creationId xmlns:p14="http://schemas.microsoft.com/office/powerpoint/2010/main" val="309279978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361</a:t>
            </a:fld>
            <a:endParaRPr lang="en-US" altLang="zh-CN"/>
          </a:p>
        </p:txBody>
      </p:sp>
    </p:spTree>
    <p:extLst>
      <p:ext uri="{BB962C8B-B14F-4D97-AF65-F5344CB8AC3E}">
        <p14:creationId xmlns:p14="http://schemas.microsoft.com/office/powerpoint/2010/main" val="21565642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在这个部分中，我们将介绍生成内容和自定义计数模式</a:t>
            </a:r>
            <a:endParaRPr lang="en-US" altLang="zh-CN" dirty="0" smtClean="0"/>
          </a:p>
          <a:p>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hlinkClick r:id="rId3"/>
              </a:rPr>
              <a:t>https://www.w3.org/TR/css-lists-3/</a:t>
            </a:r>
            <a:endParaRPr lang="zh-CN" altLang="en-US" dirty="0" smtClean="0"/>
          </a:p>
          <a:p>
            <a:r>
              <a:rPr lang="en-US" altLang="zh-CN" dirty="0" smtClean="0">
                <a:hlinkClick r:id="rId4"/>
              </a:rPr>
              <a:t>https://www.w3.org/TR/css-counter-styles-3/</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371</a:t>
            </a:fld>
            <a:endParaRPr lang="en-US" altLang="zh-CN"/>
          </a:p>
        </p:txBody>
      </p:sp>
    </p:spTree>
    <p:extLst>
      <p:ext uri="{BB962C8B-B14F-4D97-AF65-F5344CB8AC3E}">
        <p14:creationId xmlns:p14="http://schemas.microsoft.com/office/powerpoint/2010/main" val="320261333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fixed</a:t>
            </a:r>
            <a:r>
              <a:rPr lang="zh-CN" altLang="en-US" dirty="0" smtClean="0"/>
              <a:t>是最简单的计数器模式，定义的符号用完后就不再重复了；要注意上面的符号是空格隔开的，不然就会挤在一起</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379</a:t>
            </a:fld>
            <a:endParaRPr lang="en-US" altLang="zh-CN"/>
          </a:p>
        </p:txBody>
      </p:sp>
    </p:spTree>
    <p:extLst>
      <p:ext uri="{BB962C8B-B14F-4D97-AF65-F5344CB8AC3E}">
        <p14:creationId xmlns:p14="http://schemas.microsoft.com/office/powerpoint/2010/main" val="422304081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循环模式就是会来回循环</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380</a:t>
            </a:fld>
            <a:endParaRPr lang="en-US" altLang="zh-CN"/>
          </a:p>
        </p:txBody>
      </p:sp>
    </p:spTree>
    <p:extLst>
      <p:ext uri="{BB962C8B-B14F-4D97-AF65-F5344CB8AC3E}">
        <p14:creationId xmlns:p14="http://schemas.microsoft.com/office/powerpoint/2010/main" val="395847535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在这个部分中，我们将讨论媒体查询相关的内容，这个也属于基本语法，可以跟</a:t>
            </a:r>
            <a:r>
              <a:rPr lang="en-US" altLang="zh-CN" dirty="0" smtClean="0"/>
              <a:t>CSS</a:t>
            </a:r>
            <a:r>
              <a:rPr lang="zh-CN" altLang="en-US" dirty="0" smtClean="0"/>
              <a:t>的引入相关联</a:t>
            </a:r>
            <a:endParaRPr lang="en-US" altLang="zh-CN" dirty="0" smtClean="0"/>
          </a:p>
          <a:p>
            <a:endParaRPr lang="en-US" altLang="zh-CN" dirty="0" smtClean="0"/>
          </a:p>
          <a:p>
            <a:r>
              <a:rPr lang="en-US" altLang="zh-CN" dirty="0" smtClean="0">
                <a:hlinkClick r:id="rId3"/>
              </a:rPr>
              <a:t>https://www.w3.org/TR/css3-mediaqueries/</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381</a:t>
            </a:fld>
            <a:endParaRPr lang="en-US" altLang="zh-CN"/>
          </a:p>
        </p:txBody>
      </p:sp>
    </p:spTree>
    <p:extLst>
      <p:ext uri="{BB962C8B-B14F-4D97-AF65-F5344CB8AC3E}">
        <p14:creationId xmlns:p14="http://schemas.microsoft.com/office/powerpoint/2010/main" val="2450791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对于第一个</a:t>
            </a:r>
            <a:r>
              <a:rPr lang="en-US" altLang="zh-CN" dirty="0" smtClean="0"/>
              <a:t>h1</a:t>
            </a:r>
            <a:r>
              <a:rPr lang="zh-CN" altLang="en-US" dirty="0" smtClean="0"/>
              <a:t>元素，我们使用不同的方式达到了同样的效果；</a:t>
            </a:r>
            <a:endParaRPr lang="en-US" altLang="zh-CN" dirty="0" smtClean="0"/>
          </a:p>
          <a:p>
            <a:r>
              <a:rPr lang="zh-CN" altLang="en-US" dirty="0" smtClean="0"/>
              <a:t>但是我们也可以看到，内嵌样式仅针对单个具体的元素起作用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a:t>
            </a:fld>
            <a:endParaRPr lang="en-US" altLang="zh-CN"/>
          </a:p>
        </p:txBody>
      </p:sp>
    </p:spTree>
    <p:extLst>
      <p:ext uri="{BB962C8B-B14F-4D97-AF65-F5344CB8AC3E}">
        <p14:creationId xmlns:p14="http://schemas.microsoft.com/office/powerpoint/2010/main" val="3295106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382</a:t>
            </a:fld>
            <a:endParaRPr lang="en-US" altLang="zh-CN"/>
          </a:p>
        </p:txBody>
      </p:sp>
    </p:spTree>
    <p:extLst>
      <p:ext uri="{BB962C8B-B14F-4D97-AF65-F5344CB8AC3E}">
        <p14:creationId xmlns:p14="http://schemas.microsoft.com/office/powerpoint/2010/main" val="27346331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a:t>
            </a:r>
            <a:r>
              <a:rPr lang="en-US" altLang="zh-CN" dirty="0" smtClean="0"/>
              <a:t>link</a:t>
            </a:r>
            <a:r>
              <a:rPr lang="zh-CN" altLang="en-US" dirty="0" smtClean="0"/>
              <a:t>元素时可用于替换整个样式表</a:t>
            </a:r>
            <a:endParaRPr lang="en-US" altLang="zh-CN" dirty="0" smtClean="0"/>
          </a:p>
          <a:p>
            <a:r>
              <a:rPr lang="en-US" altLang="zh-CN" dirty="0" smtClean="0"/>
              <a:t>rule: selector{declarations}</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383</a:t>
            </a:fld>
            <a:endParaRPr lang="en-US" altLang="zh-CN"/>
          </a:p>
        </p:txBody>
      </p:sp>
    </p:spTree>
    <p:extLst>
      <p:ext uri="{BB962C8B-B14F-4D97-AF65-F5344CB8AC3E}">
        <p14:creationId xmlns:p14="http://schemas.microsoft.com/office/powerpoint/2010/main" val="95374576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在这部分，我们将介绍一些</a:t>
            </a:r>
            <a:r>
              <a:rPr lang="en-US" altLang="zh-CN" dirty="0" smtClean="0"/>
              <a:t>CSS3</a:t>
            </a:r>
            <a:r>
              <a:rPr lang="zh-CN" altLang="en-US" dirty="0" smtClean="0"/>
              <a:t>效果和动画方面的新特性，相当于</a:t>
            </a:r>
            <a:r>
              <a:rPr lang="en-US" altLang="zh-CN" dirty="0" smtClean="0"/>
              <a:t>CSS</a:t>
            </a:r>
            <a:r>
              <a:rPr lang="zh-CN" altLang="en-US" dirty="0" smtClean="0"/>
              <a:t>权威指南</a:t>
            </a:r>
            <a:r>
              <a:rPr lang="en-US" altLang="zh-CN" dirty="0" smtClean="0"/>
              <a:t>16-18</a:t>
            </a:r>
            <a:r>
              <a:rPr lang="zh-CN" altLang="en-US" dirty="0" smtClean="0"/>
              <a:t>章的内容，但是我们只是非常简单地介绍下</a:t>
            </a:r>
            <a:endParaRPr lang="en-US" altLang="zh-CN" dirty="0" smtClean="0"/>
          </a:p>
          <a:p>
            <a:endParaRPr lang="en-US" altLang="zh-CN" dirty="0" smtClean="0"/>
          </a:p>
          <a:p>
            <a:r>
              <a:rPr lang="en-US" altLang="zh-CN" dirty="0" smtClean="0">
                <a:hlinkClick r:id="rId3"/>
              </a:rPr>
              <a:t>https://www.w3.org/TR/css-transforms-1/</a:t>
            </a:r>
            <a:endParaRPr lang="en-US" altLang="zh-CN" dirty="0" smtClean="0">
              <a:hlinkClick r:id="rId4"/>
            </a:endParaRPr>
          </a:p>
          <a:p>
            <a:r>
              <a:rPr lang="en-US" altLang="zh-CN" dirty="0" smtClean="0">
                <a:hlinkClick r:id="rId4"/>
              </a:rPr>
              <a:t>https://www.w3.org/TR/css-transitions-1/</a:t>
            </a:r>
            <a:endParaRPr lang="en-US" altLang="zh-CN" dirty="0" smtClean="0"/>
          </a:p>
          <a:p>
            <a:r>
              <a:rPr lang="en-US" altLang="zh-CN" dirty="0" smtClean="0">
                <a:hlinkClick r:id="rId5"/>
              </a:rPr>
              <a:t>https://www.w3.org/TR/css-animations-1/</a:t>
            </a:r>
            <a:endParaRPr lang="en-US" altLang="zh-CN" dirty="0" smtClean="0"/>
          </a:p>
          <a:p>
            <a:r>
              <a:rPr lang="en-US" altLang="zh-CN" dirty="0" smtClean="0">
                <a:hlinkClick r:id="rId6"/>
              </a:rPr>
              <a:t>https://www.w3.org/TR/filter-effects-1/</a:t>
            </a:r>
            <a:endParaRPr lang="en-US" altLang="zh-CN" dirty="0" smtClean="0"/>
          </a:p>
          <a:p>
            <a:r>
              <a:rPr lang="en-US" altLang="zh-CN" dirty="0" smtClean="0">
                <a:hlinkClick r:id="rId7"/>
              </a:rPr>
              <a:t>https://www.w3.org/TR/css-masking-1/</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389</a:t>
            </a:fld>
            <a:endParaRPr lang="en-US" altLang="zh-CN"/>
          </a:p>
        </p:txBody>
      </p:sp>
    </p:spTree>
    <p:extLst>
      <p:ext uri="{BB962C8B-B14F-4D97-AF65-F5344CB8AC3E}">
        <p14:creationId xmlns:p14="http://schemas.microsoft.com/office/powerpoint/2010/main" val="993699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CSS2.1</a:t>
            </a:r>
            <a:r>
              <a:rPr lang="zh-CN" altLang="en-US" dirty="0" smtClean="0"/>
              <a:t>中，只能为</a:t>
            </a:r>
            <a:r>
              <a:rPr lang="en-US" altLang="zh-CN" dirty="0" smtClean="0"/>
              <a:t>border-color</a:t>
            </a:r>
            <a:r>
              <a:rPr lang="zh-CN" altLang="en-US" dirty="0" smtClean="0"/>
              <a:t>和</a:t>
            </a:r>
            <a:r>
              <a:rPr lang="en-US" altLang="zh-CN" dirty="0" smtClean="0"/>
              <a:t>background-color</a:t>
            </a:r>
            <a:r>
              <a:rPr lang="zh-CN" altLang="en-US" dirty="0" smtClean="0"/>
              <a:t>设置</a:t>
            </a:r>
            <a:r>
              <a:rPr lang="en-US" altLang="zh-CN" dirty="0" smtClean="0"/>
              <a:t>transparent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390</a:t>
            </a:fld>
            <a:endParaRPr lang="en-US" altLang="zh-CN"/>
          </a:p>
        </p:txBody>
      </p:sp>
    </p:spTree>
    <p:extLst>
      <p:ext uri="{BB962C8B-B14F-4D97-AF65-F5344CB8AC3E}">
        <p14:creationId xmlns:p14="http://schemas.microsoft.com/office/powerpoint/2010/main" val="115280662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392</a:t>
            </a:fld>
            <a:endParaRPr lang="en-US" altLang="zh-CN"/>
          </a:p>
        </p:txBody>
      </p:sp>
    </p:spTree>
    <p:extLst>
      <p:ext uri="{BB962C8B-B14F-4D97-AF65-F5344CB8AC3E}">
        <p14:creationId xmlns:p14="http://schemas.microsoft.com/office/powerpoint/2010/main" val="150488228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394</a:t>
            </a:fld>
            <a:endParaRPr lang="en-US" altLang="zh-CN"/>
          </a:p>
        </p:txBody>
      </p:sp>
    </p:spTree>
    <p:extLst>
      <p:ext uri="{BB962C8B-B14F-4D97-AF65-F5344CB8AC3E}">
        <p14:creationId xmlns:p14="http://schemas.microsoft.com/office/powerpoint/2010/main" val="316416362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396</a:t>
            </a:fld>
            <a:endParaRPr lang="en-US" altLang="zh-CN"/>
          </a:p>
        </p:txBody>
      </p:sp>
    </p:spTree>
    <p:extLst>
      <p:ext uri="{BB962C8B-B14F-4D97-AF65-F5344CB8AC3E}">
        <p14:creationId xmlns:p14="http://schemas.microsoft.com/office/powerpoint/2010/main" val="41919436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398</a:t>
            </a:fld>
            <a:endParaRPr lang="en-US" altLang="zh-CN"/>
          </a:p>
        </p:txBody>
      </p:sp>
    </p:spTree>
    <p:extLst>
      <p:ext uri="{BB962C8B-B14F-4D97-AF65-F5344CB8AC3E}">
        <p14:creationId xmlns:p14="http://schemas.microsoft.com/office/powerpoint/2010/main" val="47678258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hlinkClick r:id="rId3"/>
              </a:rPr>
              <a:t>http://meyerweb.com/eric/tools/css/reset/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401</a:t>
            </a:fld>
            <a:endParaRPr lang="en-US" altLang="zh-CN"/>
          </a:p>
        </p:txBody>
      </p:sp>
    </p:spTree>
    <p:extLst>
      <p:ext uri="{BB962C8B-B14F-4D97-AF65-F5344CB8AC3E}">
        <p14:creationId xmlns:p14="http://schemas.microsoft.com/office/powerpoint/2010/main" val="25856966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要注意，如果</a:t>
            </a:r>
            <a:r>
              <a:rPr lang="en-US" altLang="zh-CN" dirty="0" smtClean="0"/>
              <a:t>IE</a:t>
            </a:r>
            <a:r>
              <a:rPr lang="zh-CN" altLang="en-US" dirty="0" smtClean="0"/>
              <a:t>是你的主要针对目标，最后一条策略要调整</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402</a:t>
            </a:fld>
            <a:endParaRPr lang="en-US" altLang="zh-CN"/>
          </a:p>
        </p:txBody>
      </p:sp>
    </p:spTree>
    <p:extLst>
      <p:ext uri="{BB962C8B-B14F-4D97-AF65-F5344CB8AC3E}">
        <p14:creationId xmlns:p14="http://schemas.microsoft.com/office/powerpoint/2010/main" val="188053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这里可以有两种方式，我们倾向</a:t>
            </a:r>
            <a:r>
              <a:rPr lang="en-US" altLang="zh-CN" dirty="0" smtClean="0"/>
              <a:t>link</a:t>
            </a:r>
            <a:r>
              <a:rPr lang="zh-CN" altLang="en-US" dirty="0" smtClean="0"/>
              <a:t>方式</a:t>
            </a:r>
            <a:endParaRPr lang="en-US" altLang="zh-CN" dirty="0" smtClean="0"/>
          </a:p>
          <a:p>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有多个时候，可以认为是顺序贴在一个大的</a:t>
            </a:r>
            <a:r>
              <a:rPr lang="en-US" altLang="zh-CN" dirty="0" smtClean="0"/>
              <a:t>CSS</a:t>
            </a:r>
            <a:r>
              <a:rPr lang="zh-CN" altLang="en-US" dirty="0" smtClean="0"/>
              <a:t>文件中</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a:t>
            </a:fld>
            <a:endParaRPr lang="en-US" altLang="zh-CN"/>
          </a:p>
        </p:txBody>
      </p:sp>
    </p:spTree>
    <p:extLst>
      <p:ext uri="{BB962C8B-B14F-4D97-AF65-F5344CB8AC3E}">
        <p14:creationId xmlns:p14="http://schemas.microsoft.com/office/powerpoint/2010/main" val="172304796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404</a:t>
            </a:fld>
            <a:endParaRPr lang="en-US" altLang="zh-CN"/>
          </a:p>
        </p:txBody>
      </p:sp>
    </p:spTree>
    <p:extLst>
      <p:ext uri="{BB962C8B-B14F-4D97-AF65-F5344CB8AC3E}">
        <p14:creationId xmlns:p14="http://schemas.microsoft.com/office/powerpoint/2010/main" val="299785916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建议，或者要求大家去看下</a:t>
            </a:r>
            <a:r>
              <a:rPr lang="en-US" altLang="zh-CN" dirty="0" smtClean="0"/>
              <a:t>CSS3 The Missing Manuel</a:t>
            </a:r>
            <a:r>
              <a:rPr lang="zh-CN" altLang="en-US" dirty="0" smtClean="0"/>
              <a:t>的</a:t>
            </a:r>
            <a:r>
              <a:rPr lang="en-US" altLang="zh-CN" dirty="0" smtClean="0"/>
              <a:t>12-14</a:t>
            </a:r>
            <a:r>
              <a:rPr lang="zh-CN" altLang="en-US" dirty="0" smtClean="0"/>
              <a:t>章，这个地方例子举得比较全面，我们上课不可能花这么多时间介绍，只能讲个典型例子和大概</a:t>
            </a:r>
            <a:endParaRPr lang="en-US" altLang="zh-CN" dirty="0" smtClean="0"/>
          </a:p>
          <a:p>
            <a:endParaRPr lang="en-US" altLang="zh-CN" dirty="0" smtClean="0"/>
          </a:p>
          <a:p>
            <a:r>
              <a:rPr lang="zh-CN" altLang="en-US" dirty="0" smtClean="0"/>
              <a:t>对应的，看完后有时间可以看下</a:t>
            </a:r>
            <a:r>
              <a:rPr lang="en-US" altLang="zh-CN" dirty="0" smtClean="0"/>
              <a:t>CSS The Definitive Guide</a:t>
            </a:r>
            <a:r>
              <a:rPr lang="zh-CN" altLang="en-US" dirty="0" smtClean="0"/>
              <a:t>的</a:t>
            </a:r>
            <a:r>
              <a:rPr lang="en-US" altLang="zh-CN" dirty="0" smtClean="0"/>
              <a:t>10-13</a:t>
            </a:r>
            <a:r>
              <a:rPr lang="zh-CN" altLang="en-US" dirty="0" smtClean="0"/>
              <a:t>章，理论介绍更全面</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405</a:t>
            </a:fld>
            <a:endParaRPr lang="en-US" altLang="zh-CN"/>
          </a:p>
        </p:txBody>
      </p:sp>
    </p:spTree>
    <p:extLst>
      <p:ext uri="{BB962C8B-B14F-4D97-AF65-F5344CB8AC3E}">
        <p14:creationId xmlns:p14="http://schemas.microsoft.com/office/powerpoint/2010/main" val="21818106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quirksmode</a:t>
            </a:r>
            <a:r>
              <a:rPr lang="zh-CN" altLang="en-US" dirty="0" smtClean="0"/>
              <a:t>是著名的兼容性专家</a:t>
            </a:r>
            <a:r>
              <a:rPr lang="en-US" altLang="zh-CN" dirty="0" smtClean="0"/>
              <a:t>PPK</a:t>
            </a:r>
            <a:r>
              <a:rPr lang="zh-CN" altLang="en-US" dirty="0" smtClean="0"/>
              <a:t>维护的网站，不过现在感觉更推荐</a:t>
            </a:r>
            <a:r>
              <a:rPr lang="en-US" altLang="zh-CN" dirty="0" err="1" smtClean="0"/>
              <a:t>caniuse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406</a:t>
            </a:fld>
            <a:endParaRPr lang="en-US" altLang="zh-CN"/>
          </a:p>
        </p:txBody>
      </p:sp>
    </p:spTree>
    <p:extLst>
      <p:ext uri="{BB962C8B-B14F-4D97-AF65-F5344CB8AC3E}">
        <p14:creationId xmlns:p14="http://schemas.microsoft.com/office/powerpoint/2010/main" val="3101628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407</a:t>
            </a:fld>
            <a:endParaRPr lang="en-US" altLang="zh-CN"/>
          </a:p>
        </p:txBody>
      </p:sp>
    </p:spTree>
    <p:extLst>
      <p:ext uri="{BB962C8B-B14F-4D97-AF65-F5344CB8AC3E}">
        <p14:creationId xmlns:p14="http://schemas.microsoft.com/office/powerpoint/2010/main" val="31524047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CSS</a:t>
            </a:r>
            <a:r>
              <a:rPr lang="zh-CN" altLang="en-US" dirty="0" smtClean="0"/>
              <a:t>权威指南是“说人话”的规范</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408</a:t>
            </a:fld>
            <a:endParaRPr lang="en-US" altLang="zh-CN"/>
          </a:p>
        </p:txBody>
      </p:sp>
    </p:spTree>
    <p:extLst>
      <p:ext uri="{BB962C8B-B14F-4D97-AF65-F5344CB8AC3E}">
        <p14:creationId xmlns:p14="http://schemas.microsoft.com/office/powerpoint/2010/main" val="399848993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CSS Secrets</a:t>
            </a:r>
            <a:r>
              <a:rPr lang="zh-CN" altLang="en-US" dirty="0" smtClean="0"/>
              <a:t>是近年来</a:t>
            </a:r>
            <a:r>
              <a:rPr lang="en-US" altLang="zh-CN" dirty="0" smtClean="0"/>
              <a:t>CSS</a:t>
            </a:r>
            <a:r>
              <a:rPr lang="zh-CN" altLang="en-US" dirty="0" smtClean="0"/>
              <a:t>领域比较热门和评价比较高的一本书的一本书</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410</a:t>
            </a:fld>
            <a:endParaRPr lang="en-US" altLang="zh-CN"/>
          </a:p>
        </p:txBody>
      </p:sp>
    </p:spTree>
    <p:extLst>
      <p:ext uri="{BB962C8B-B14F-4D97-AF65-F5344CB8AC3E}">
        <p14:creationId xmlns:p14="http://schemas.microsoft.com/office/powerpoint/2010/main" val="418758202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Andy</a:t>
            </a:r>
            <a:r>
              <a:rPr lang="zh-CN" altLang="en-US" baseline="0" dirty="0" smtClean="0"/>
              <a:t> </a:t>
            </a:r>
            <a:r>
              <a:rPr lang="en-US" altLang="zh-CN" baseline="0" dirty="0" smtClean="0"/>
              <a:t>Budd</a:t>
            </a:r>
            <a:r>
              <a:rPr lang="zh-CN" altLang="en-US" baseline="0" dirty="0" smtClean="0"/>
              <a:t>的这本书是很经典的书，现在出了第三版，</a:t>
            </a:r>
            <a:r>
              <a:rPr lang="en-US" altLang="zh-CN" baseline="0" dirty="0" smtClean="0"/>
              <a:t>Stunning CSS3</a:t>
            </a:r>
            <a:r>
              <a:rPr lang="zh-CN" altLang="en-US" baseline="0" dirty="0" smtClean="0"/>
              <a:t>是</a:t>
            </a:r>
            <a:r>
              <a:rPr lang="en-US" altLang="zh-CN" baseline="0" dirty="0" smtClean="0"/>
              <a:t>CSS3</a:t>
            </a:r>
            <a:r>
              <a:rPr lang="zh-CN" altLang="en-US" baseline="0" dirty="0" smtClean="0"/>
              <a:t>领域第一本影响力比较大的最佳实践类书</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411</a:t>
            </a:fld>
            <a:endParaRPr lang="en-US" altLang="zh-CN"/>
          </a:p>
        </p:txBody>
      </p:sp>
    </p:spTree>
    <p:extLst>
      <p:ext uri="{BB962C8B-B14F-4D97-AF65-F5344CB8AC3E}">
        <p14:creationId xmlns:p14="http://schemas.microsoft.com/office/powerpoint/2010/main" val="41609425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这两本书已经开始超出技术的领域，进入艺术的范畴</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412</a:t>
            </a:fld>
            <a:endParaRPr lang="en-US" altLang="zh-CN"/>
          </a:p>
        </p:txBody>
      </p:sp>
    </p:spTree>
    <p:extLst>
      <p:ext uri="{BB962C8B-B14F-4D97-AF65-F5344CB8AC3E}">
        <p14:creationId xmlns:p14="http://schemas.microsoft.com/office/powerpoint/2010/main" val="278202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a:t>
            </a:fld>
            <a:endParaRPr lang="en-US" altLang="zh-CN"/>
          </a:p>
        </p:txBody>
      </p:sp>
    </p:spTree>
    <p:extLst>
      <p:ext uri="{BB962C8B-B14F-4D97-AF65-F5344CB8AC3E}">
        <p14:creationId xmlns:p14="http://schemas.microsoft.com/office/powerpoint/2010/main" val="359265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如果都取名了，显示那个不确定；如果有个没取名，会始终显示；然而现代浏览器反而基本都没有选择的机会了；</a:t>
            </a:r>
            <a:endParaRPr lang="en-US" altLang="zh-CN" dirty="0" smtClean="0"/>
          </a:p>
          <a:p>
            <a:endParaRPr lang="en-US" altLang="zh-CN" dirty="0" smtClean="0"/>
          </a:p>
          <a:p>
            <a:r>
              <a:rPr lang="zh-CN" altLang="en-US" dirty="0" smtClean="0"/>
              <a:t>对于部分老的浏览器，如果</a:t>
            </a:r>
            <a:r>
              <a:rPr lang="en-US" altLang="zh-CN" dirty="0" err="1" smtClean="0"/>
              <a:t>url</a:t>
            </a:r>
            <a:r>
              <a:rPr lang="zh-CN" altLang="en-US" dirty="0" smtClean="0"/>
              <a:t>后缀名不是</a:t>
            </a:r>
            <a:r>
              <a:rPr lang="en-US" altLang="zh-CN" dirty="0" smtClean="0"/>
              <a:t>.</a:t>
            </a:r>
            <a:r>
              <a:rPr lang="en-US" altLang="zh-CN" dirty="0" err="1" smtClean="0"/>
              <a:t>css</a:t>
            </a:r>
            <a:r>
              <a:rPr lang="zh-CN" altLang="en-US" dirty="0" smtClean="0"/>
              <a:t>，不管</a:t>
            </a:r>
            <a:r>
              <a:rPr lang="en-US" altLang="zh-CN" dirty="0" smtClean="0"/>
              <a:t>type</a:t>
            </a:r>
            <a:r>
              <a:rPr lang="zh-CN" altLang="en-US" dirty="0" smtClean="0"/>
              <a:t>是否正确都不会正确显示</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a:t>
            </a:fld>
            <a:endParaRPr lang="en-US" altLang="zh-CN"/>
          </a:p>
        </p:txBody>
      </p:sp>
    </p:spTree>
    <p:extLst>
      <p:ext uri="{BB962C8B-B14F-4D97-AF65-F5344CB8AC3E}">
        <p14:creationId xmlns:p14="http://schemas.microsoft.com/office/powerpoint/2010/main" val="3559680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http://www.w3.org/TR/2010/WD-CSS2-20101207/media.html#media-groups</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25</a:t>
            </a:fld>
            <a:endParaRPr lang="en-US" altLang="zh-CN"/>
          </a:p>
        </p:txBody>
      </p:sp>
    </p:spTree>
    <p:extLst>
      <p:ext uri="{BB962C8B-B14F-4D97-AF65-F5344CB8AC3E}">
        <p14:creationId xmlns:p14="http://schemas.microsoft.com/office/powerpoint/2010/main" val="1710098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a:t>
            </a:fld>
            <a:endParaRPr lang="en-US" altLang="zh-CN"/>
          </a:p>
        </p:txBody>
      </p:sp>
    </p:spTree>
    <p:extLst>
      <p:ext uri="{BB962C8B-B14F-4D97-AF65-F5344CB8AC3E}">
        <p14:creationId xmlns:p14="http://schemas.microsoft.com/office/powerpoint/2010/main" val="1501170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在上一部分中，我们学习到</a:t>
            </a:r>
            <a:r>
              <a:rPr lang="en-US" altLang="zh-CN" dirty="0" smtClean="0"/>
              <a:t>CSS</a:t>
            </a:r>
            <a:r>
              <a:rPr lang="zh-CN" altLang="en-US" dirty="0" smtClean="0"/>
              <a:t>的基本语法由选择器、层叠规则、声明等组成，在本部分中，我们将首先学习</a:t>
            </a:r>
            <a:r>
              <a:rPr lang="en-US" altLang="zh-CN" dirty="0" smtClean="0"/>
              <a:t>CSS3</a:t>
            </a:r>
            <a:r>
              <a:rPr lang="zh-CN" altLang="en-US" dirty="0" smtClean="0"/>
              <a:t>中定义的各种选择器</a:t>
            </a:r>
            <a:endParaRPr lang="en-US" altLang="zh-CN" dirty="0" smtClean="0"/>
          </a:p>
          <a:p>
            <a:r>
              <a:rPr lang="zh-CN" altLang="en-US" dirty="0" smtClean="0"/>
              <a:t>选择器用于定义</a:t>
            </a:r>
            <a:r>
              <a:rPr lang="en-US" altLang="zh-CN" dirty="0" smtClean="0"/>
              <a:t>/</a:t>
            </a:r>
            <a:r>
              <a:rPr lang="zh-CN" altLang="en-US" dirty="0" smtClean="0"/>
              <a:t>定位文档中需要样式化的部分，是较早成为</a:t>
            </a:r>
            <a:r>
              <a:rPr lang="en-US" altLang="zh-CN" dirty="0" smtClean="0"/>
              <a:t>CSS</a:t>
            </a:r>
            <a:r>
              <a:rPr lang="zh-CN" altLang="en-US" dirty="0" smtClean="0"/>
              <a:t>规范的部分，现在</a:t>
            </a:r>
            <a:r>
              <a:rPr lang="en-US" altLang="zh-CN" dirty="0" smtClean="0"/>
              <a:t>CSS4</a:t>
            </a:r>
            <a:r>
              <a:rPr lang="zh-CN" altLang="en-US" dirty="0" smtClean="0"/>
              <a:t>规范也在制订中；在本部分中我们基本涵盖</a:t>
            </a:r>
            <a:r>
              <a:rPr lang="en-US" altLang="zh-CN" dirty="0" smtClean="0"/>
              <a:t>CSS3</a:t>
            </a:r>
            <a:r>
              <a:rPr lang="zh-CN" altLang="en-US" dirty="0" smtClean="0"/>
              <a:t>规范的部分</a:t>
            </a:r>
            <a:endParaRPr lang="en-US" altLang="zh-CN" dirty="0" smtClean="0"/>
          </a:p>
          <a:p>
            <a:endParaRPr lang="en-US" altLang="zh-CN" dirty="0" smtClean="0"/>
          </a:p>
          <a:p>
            <a:r>
              <a:rPr lang="en-US" altLang="zh-CN" dirty="0" smtClean="0">
                <a:hlinkClick r:id="rId3"/>
              </a:rPr>
              <a:t>https://www.w3.org/TR/selectors-3/</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28</a:t>
            </a:fld>
            <a:endParaRPr lang="en-US" altLang="zh-CN"/>
          </a:p>
        </p:txBody>
      </p:sp>
    </p:spTree>
    <p:extLst>
      <p:ext uri="{BB962C8B-B14F-4D97-AF65-F5344CB8AC3E}">
        <p14:creationId xmlns:p14="http://schemas.microsoft.com/office/powerpoint/2010/main" val="1660955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我们再复习下</a:t>
            </a:r>
            <a:r>
              <a:rPr lang="en-US" altLang="zh-CN" dirty="0" smtClean="0"/>
              <a:t>HTML</a:t>
            </a:r>
            <a:r>
              <a:rPr lang="zh-CN" altLang="en-US" dirty="0" smtClean="0"/>
              <a:t>文档的树形结构，我们在上一讲中介绍了</a:t>
            </a:r>
            <a:r>
              <a:rPr lang="en-US" altLang="zh-CN" dirty="0" smtClean="0"/>
              <a:t>HTML</a:t>
            </a:r>
            <a:r>
              <a:rPr lang="zh-CN" altLang="en-US" dirty="0" smtClean="0"/>
              <a:t>文档可以将其元素看成一个树形结构，上图就是一个典型的例子</a:t>
            </a:r>
            <a:endParaRPr lang="en-US" altLang="zh-CN" dirty="0" smtClean="0"/>
          </a:p>
          <a:p>
            <a:endParaRPr lang="en-US" altLang="zh-CN" dirty="0" smtClean="0"/>
          </a:p>
          <a:p>
            <a:r>
              <a:rPr lang="zh-CN" altLang="en-US" dirty="0" smtClean="0"/>
              <a:t>（此处将简单介绍一些树的基本概念）</a:t>
            </a:r>
            <a:endParaRPr lang="en-US" altLang="zh-CN" dirty="0" smtClean="0"/>
          </a:p>
          <a:p>
            <a:endParaRPr lang="en-US" altLang="zh-CN" dirty="0" smtClean="0"/>
          </a:p>
          <a:p>
            <a:r>
              <a:rPr lang="zh-CN" altLang="en-US" dirty="0" smtClean="0"/>
              <a:t>不同浏览器对树型结构处理也是不同的，主要区别在于空文本元素的处理</a:t>
            </a:r>
            <a:endParaRPr lang="en-US" altLang="zh-CN" dirty="0" smtClean="0"/>
          </a:p>
          <a:p>
            <a:endParaRPr lang="en-US" altLang="zh-CN" dirty="0" smtClean="0"/>
          </a:p>
          <a:p>
            <a:r>
              <a:rPr lang="zh-CN" altLang="en-US" dirty="0" smtClean="0"/>
              <a:t>所谓选择器，就是通过某种匹配规则，选中树上某些节点的过程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29</a:t>
            </a:fld>
            <a:endParaRPr lang="en-US" altLang="zh-CN"/>
          </a:p>
        </p:txBody>
      </p:sp>
    </p:spTree>
    <p:extLst>
      <p:ext uri="{BB962C8B-B14F-4D97-AF65-F5344CB8AC3E}">
        <p14:creationId xmlns:p14="http://schemas.microsoft.com/office/powerpoint/2010/main" val="1043428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最原始和底层模式，会选中所有</a:t>
            </a:r>
            <a:r>
              <a:rPr lang="en-US" altLang="zh-CN" dirty="0" smtClean="0"/>
              <a:t>h1</a:t>
            </a:r>
            <a:r>
              <a:rPr lang="zh-CN" altLang="en-US" dirty="0" smtClean="0"/>
              <a:t>元素</a:t>
            </a:r>
            <a:endParaRPr lang="en-US" altLang="zh-CN" dirty="0" smtClean="0"/>
          </a:p>
          <a:p>
            <a:r>
              <a:rPr lang="en-US" altLang="zh-CN" dirty="0" smtClean="0"/>
              <a:t>Type selector</a:t>
            </a:r>
          </a:p>
          <a:p>
            <a:endParaRPr lang="en-US" altLang="zh-CN" dirty="0" smtClean="0"/>
          </a:p>
          <a:p>
            <a:r>
              <a:rPr lang="zh-CN" altLang="en-US" dirty="0" smtClean="0"/>
              <a:t>覆盖规则下个部分中将详细介绍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30</a:t>
            </a:fld>
            <a:endParaRPr lang="en-US" altLang="zh-CN"/>
          </a:p>
        </p:txBody>
      </p:sp>
    </p:spTree>
    <p:extLst>
      <p:ext uri="{BB962C8B-B14F-4D97-AF65-F5344CB8AC3E}">
        <p14:creationId xmlns:p14="http://schemas.microsoft.com/office/powerpoint/2010/main" val="2223049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但是如果所有的规则都要通过原始方式定义就太可怕了，</a:t>
            </a:r>
            <a:r>
              <a:rPr lang="en-US" altLang="zh-CN" dirty="0" smtClean="0"/>
              <a:t>CSS</a:t>
            </a:r>
            <a:r>
              <a:rPr lang="zh-CN" altLang="en-US" dirty="0" smtClean="0"/>
              <a:t>会超级长。（虽然浏览器内部就是这样的）</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因此我们需要各种组合语法，来精简代码</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multiple declarations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可以在一行规则中同时为某一类元素设定多个属性值</a:t>
            </a:r>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31</a:t>
            </a:fld>
            <a:endParaRPr lang="en-US" altLang="zh-CN"/>
          </a:p>
        </p:txBody>
      </p:sp>
    </p:spTree>
    <p:extLst>
      <p:ext uri="{BB962C8B-B14F-4D97-AF65-F5344CB8AC3E}">
        <p14:creationId xmlns:p14="http://schemas.microsoft.com/office/powerpoint/2010/main" val="3902296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grouping</a:t>
            </a:r>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32</a:t>
            </a:fld>
            <a:endParaRPr lang="en-US" altLang="zh-CN"/>
          </a:p>
        </p:txBody>
      </p:sp>
    </p:spTree>
    <p:extLst>
      <p:ext uri="{BB962C8B-B14F-4D97-AF65-F5344CB8AC3E}">
        <p14:creationId xmlns:p14="http://schemas.microsoft.com/office/powerpoint/2010/main" val="3303875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shorthand properties</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33</a:t>
            </a:fld>
            <a:endParaRPr lang="en-US" altLang="zh-CN"/>
          </a:p>
        </p:txBody>
      </p:sp>
    </p:spTree>
    <p:extLst>
      <p:ext uri="{BB962C8B-B14F-4D97-AF65-F5344CB8AC3E}">
        <p14:creationId xmlns:p14="http://schemas.microsoft.com/office/powerpoint/2010/main" val="2624431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会选中所有元素</a:t>
            </a:r>
            <a:endParaRPr lang="en-US" altLang="zh-CN" dirty="0" smtClean="0"/>
          </a:p>
          <a:p>
            <a:r>
              <a:rPr lang="en-US" altLang="zh-CN" dirty="0" smtClean="0"/>
              <a:t>Universal selector </a:t>
            </a:r>
          </a:p>
          <a:p>
            <a:r>
              <a:rPr lang="zh-CN" altLang="en-US" dirty="0" smtClean="0"/>
              <a:t>参见下面</a:t>
            </a:r>
            <a:r>
              <a:rPr lang="en-US" altLang="zh-CN" dirty="0" smtClean="0"/>
              <a:t>ID</a:t>
            </a:r>
            <a:r>
              <a:rPr lang="zh-CN" altLang="en-US" dirty="0" smtClean="0"/>
              <a:t>选择器和类选择器示例</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34</a:t>
            </a:fld>
            <a:endParaRPr lang="en-US" altLang="zh-CN"/>
          </a:p>
        </p:txBody>
      </p:sp>
    </p:spTree>
    <p:extLst>
      <p:ext uri="{BB962C8B-B14F-4D97-AF65-F5344CB8AC3E}">
        <p14:creationId xmlns:p14="http://schemas.microsoft.com/office/powerpoint/2010/main" val="192446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本讲是一个非常大的</a:t>
            </a:r>
            <a:r>
              <a:rPr lang="en-US" altLang="zh-CN" dirty="0" smtClean="0"/>
              <a:t>lecture</a:t>
            </a:r>
            <a:r>
              <a:rPr lang="zh-CN" altLang="en-US" dirty="0" smtClean="0"/>
              <a:t>（当然了，下一讲</a:t>
            </a:r>
            <a:r>
              <a:rPr lang="en-US" altLang="zh-CN" dirty="0" smtClean="0"/>
              <a:t>JavaScript</a:t>
            </a:r>
            <a:r>
              <a:rPr lang="zh-CN" altLang="en-US" dirty="0" smtClean="0"/>
              <a:t>更大，不得不直接分成</a:t>
            </a:r>
            <a:r>
              <a:rPr lang="en-US" altLang="zh-CN" dirty="0" smtClean="0"/>
              <a:t>2-3</a:t>
            </a:r>
            <a:r>
              <a:rPr lang="zh-CN" altLang="en-US" dirty="0" smtClean="0"/>
              <a:t>讲来介绍）。</a:t>
            </a:r>
            <a:endParaRPr lang="en-US" altLang="zh-CN" dirty="0" smtClean="0"/>
          </a:p>
          <a:p>
            <a:r>
              <a:rPr lang="zh-CN" altLang="en-US" dirty="0" smtClean="0"/>
              <a:t>本讲内容包括三大部分，在介绍完基本概念后，会先介绍基本语法相关部分，然后分内容样式和布局两大模块来介绍相关的</a:t>
            </a:r>
            <a:r>
              <a:rPr lang="en-US" altLang="zh-CN" dirty="0" smtClean="0"/>
              <a:t>property</a:t>
            </a:r>
            <a:r>
              <a:rPr lang="zh-CN" altLang="en-US" dirty="0" smtClean="0"/>
              <a:t>，最后会简单介绍一些高阶分支的内容。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a:t>
            </a:fld>
            <a:endParaRPr lang="en-US" altLang="zh-CN"/>
          </a:p>
        </p:txBody>
      </p:sp>
    </p:spTree>
    <p:extLst>
      <p:ext uri="{BB962C8B-B14F-4D97-AF65-F5344CB8AC3E}">
        <p14:creationId xmlns:p14="http://schemas.microsoft.com/office/powerpoint/2010/main" val="4010427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会选中具有特定</a:t>
            </a:r>
            <a:r>
              <a:rPr lang="en-US" altLang="zh-CN" dirty="0" smtClean="0"/>
              <a:t>id</a:t>
            </a:r>
            <a:r>
              <a:rPr lang="zh-CN" altLang="en-US" dirty="0" smtClean="0"/>
              <a:t>特性值的元素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35</a:t>
            </a:fld>
            <a:endParaRPr lang="en-US" altLang="zh-CN"/>
          </a:p>
        </p:txBody>
      </p:sp>
    </p:spTree>
    <p:extLst>
      <p:ext uri="{BB962C8B-B14F-4D97-AF65-F5344CB8AC3E}">
        <p14:creationId xmlns:p14="http://schemas.microsoft.com/office/powerpoint/2010/main" val="4025103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使用最广泛</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36</a:t>
            </a:fld>
            <a:endParaRPr lang="en-US" altLang="zh-CN"/>
          </a:p>
        </p:txBody>
      </p:sp>
    </p:spTree>
    <p:extLst>
      <p:ext uri="{BB962C8B-B14F-4D97-AF65-F5344CB8AC3E}">
        <p14:creationId xmlns:p14="http://schemas.microsoft.com/office/powerpoint/2010/main" val="2021998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同一类元素，</a:t>
            </a:r>
            <a:r>
              <a:rPr lang="en-US" altLang="zh-CN" dirty="0" smtClean="0"/>
              <a:t>class</a:t>
            </a:r>
            <a:r>
              <a:rPr lang="zh-CN" altLang="en-US" dirty="0" smtClean="0"/>
              <a:t>值相同，都会被选中</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37</a:t>
            </a:fld>
            <a:endParaRPr lang="en-US" altLang="zh-CN"/>
          </a:p>
        </p:txBody>
      </p:sp>
    </p:spTree>
    <p:extLst>
      <p:ext uri="{BB962C8B-B14F-4D97-AF65-F5344CB8AC3E}">
        <p14:creationId xmlns:p14="http://schemas.microsoft.com/office/powerpoint/2010/main" val="1159789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不同类元素，</a:t>
            </a:r>
            <a:r>
              <a:rPr lang="en-US" altLang="zh-CN" dirty="0" smtClean="0"/>
              <a:t>class</a:t>
            </a:r>
            <a:r>
              <a:rPr lang="zh-CN" altLang="en-US" dirty="0" smtClean="0"/>
              <a:t>值相同，都会被选中</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38</a:t>
            </a:fld>
            <a:endParaRPr lang="en-US" altLang="zh-CN"/>
          </a:p>
        </p:txBody>
      </p:sp>
    </p:spTree>
    <p:extLst>
      <p:ext uri="{BB962C8B-B14F-4D97-AF65-F5344CB8AC3E}">
        <p14:creationId xmlns:p14="http://schemas.microsoft.com/office/powerpoint/2010/main" val="196559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特定元素相关类，会选中具有</a:t>
            </a:r>
            <a:r>
              <a:rPr lang="en-US" altLang="zh-CN" dirty="0" smtClean="0"/>
              <a:t>class</a:t>
            </a:r>
            <a:r>
              <a:rPr lang="zh-CN" altLang="en-US" dirty="0" smtClean="0"/>
              <a:t>值的指定类元素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39</a:t>
            </a:fld>
            <a:endParaRPr lang="en-US" altLang="zh-CN"/>
          </a:p>
        </p:txBody>
      </p:sp>
    </p:spTree>
    <p:extLst>
      <p:ext uri="{BB962C8B-B14F-4D97-AF65-F5344CB8AC3E}">
        <p14:creationId xmlns:p14="http://schemas.microsoft.com/office/powerpoint/2010/main" val="42130036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连缀时，会选中同时具有连缀</a:t>
            </a:r>
            <a:r>
              <a:rPr lang="en-US" altLang="zh-CN" dirty="0" smtClean="0"/>
              <a:t>class</a:t>
            </a:r>
            <a:r>
              <a:rPr lang="zh-CN" altLang="en-US" dirty="0" smtClean="0"/>
              <a:t>值的元素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40</a:t>
            </a:fld>
            <a:endParaRPr lang="en-US" altLang="zh-CN"/>
          </a:p>
        </p:txBody>
      </p:sp>
    </p:spTree>
    <p:extLst>
      <p:ext uri="{BB962C8B-B14F-4D97-AF65-F5344CB8AC3E}">
        <p14:creationId xmlns:p14="http://schemas.microsoft.com/office/powerpoint/2010/main" val="571411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除了根据元素类型选择外，还可以根据元素的特性进行选择</a:t>
            </a:r>
            <a:endParaRPr lang="en-US" altLang="zh-CN" dirty="0" smtClean="0"/>
          </a:p>
          <a:p>
            <a:r>
              <a:rPr lang="en-US" altLang="zh-CN" dirty="0" smtClean="0"/>
              <a:t>Attribute selectors </a:t>
            </a:r>
          </a:p>
          <a:p>
            <a:r>
              <a:rPr lang="zh-CN" altLang="en-US" dirty="0" smtClean="0"/>
              <a:t>前面讲的</a:t>
            </a:r>
            <a:r>
              <a:rPr lang="en-US" altLang="zh-CN" dirty="0" smtClean="0"/>
              <a:t>id</a:t>
            </a:r>
            <a:r>
              <a:rPr lang="zh-CN" altLang="en-US" dirty="0" smtClean="0"/>
              <a:t>和</a:t>
            </a:r>
            <a:r>
              <a:rPr lang="en-US" altLang="zh-CN" dirty="0" smtClean="0"/>
              <a:t>class</a:t>
            </a:r>
            <a:r>
              <a:rPr lang="zh-CN" altLang="en-US" dirty="0" smtClean="0"/>
              <a:t>选择器属于属性选择器特例，只能用于</a:t>
            </a:r>
            <a:r>
              <a:rPr lang="en-US" altLang="zh-CN" dirty="0" smtClean="0"/>
              <a:t>HTML</a:t>
            </a:r>
            <a:r>
              <a:rPr lang="zh-CN" altLang="en-US" dirty="0" smtClean="0"/>
              <a:t>中，属性选择器还能用于一般的</a:t>
            </a:r>
            <a:r>
              <a:rPr lang="en-US" altLang="zh-CN" dirty="0" smtClean="0"/>
              <a:t>XML</a:t>
            </a:r>
            <a:r>
              <a:rPr lang="zh-CN" altLang="en-US" dirty="0" smtClean="0"/>
              <a:t>中，而且提供了更强大功能</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41</a:t>
            </a:fld>
            <a:endParaRPr lang="en-US" altLang="zh-CN"/>
          </a:p>
        </p:txBody>
      </p:sp>
    </p:spTree>
    <p:extLst>
      <p:ext uri="{BB962C8B-B14F-4D97-AF65-F5344CB8AC3E}">
        <p14:creationId xmlns:p14="http://schemas.microsoft.com/office/powerpoint/2010/main" val="3702962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42</a:t>
            </a:fld>
            <a:endParaRPr lang="en-US" altLang="zh-CN"/>
          </a:p>
        </p:txBody>
      </p:sp>
    </p:spTree>
    <p:extLst>
      <p:ext uri="{BB962C8B-B14F-4D97-AF65-F5344CB8AC3E}">
        <p14:creationId xmlns:p14="http://schemas.microsoft.com/office/powerpoint/2010/main" val="955845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46</a:t>
            </a:fld>
            <a:endParaRPr lang="en-US" altLang="zh-CN"/>
          </a:p>
        </p:txBody>
      </p:sp>
    </p:spTree>
    <p:extLst>
      <p:ext uri="{BB962C8B-B14F-4D97-AF65-F5344CB8AC3E}">
        <p14:creationId xmlns:p14="http://schemas.microsoft.com/office/powerpoint/2010/main" val="3374349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关系选择器，是通过元素间关系来进行选择的选择器</a:t>
            </a:r>
            <a:endParaRPr lang="en-US" altLang="zh-CN" dirty="0" smtClean="0"/>
          </a:p>
          <a:p>
            <a:r>
              <a:rPr lang="zh-CN" altLang="en-US" dirty="0" smtClean="0"/>
              <a:t>选择了后裔节点</a:t>
            </a:r>
            <a:endParaRPr lang="en-US" altLang="zh-CN" dirty="0" smtClean="0"/>
          </a:p>
          <a:p>
            <a:r>
              <a:rPr lang="zh-CN" altLang="en-US" dirty="0" smtClean="0"/>
              <a:t>后代选择器是使用最广的选择器，我们基本都会通过他进行大块定位后，再进行精确定位；</a:t>
            </a:r>
            <a:endParaRPr lang="en-US" altLang="zh-CN" dirty="0" smtClean="0"/>
          </a:p>
          <a:p>
            <a:r>
              <a:rPr lang="zh-CN" altLang="en-US" dirty="0" smtClean="0"/>
              <a:t>因为他是不管当中间隔多少层的，所以一定要注意</a:t>
            </a:r>
            <a:r>
              <a:rPr lang="en-US" altLang="zh-CN" dirty="0" smtClean="0"/>
              <a:t>HTML</a:t>
            </a:r>
            <a:r>
              <a:rPr lang="zh-CN" altLang="en-US" dirty="0" smtClean="0"/>
              <a:t>代码结构变化带来的不可知结果；另外在将来通过</a:t>
            </a:r>
            <a:r>
              <a:rPr lang="en-US" altLang="zh-CN" dirty="0" smtClean="0"/>
              <a:t>JS</a:t>
            </a:r>
            <a:r>
              <a:rPr lang="zh-CN" altLang="en-US" dirty="0" smtClean="0"/>
              <a:t>动态加载</a:t>
            </a:r>
            <a:r>
              <a:rPr lang="en-US" altLang="zh-CN" dirty="0" smtClean="0"/>
              <a:t>HTML</a:t>
            </a:r>
            <a:r>
              <a:rPr lang="zh-CN" altLang="en-US" dirty="0" smtClean="0"/>
              <a:t>代码时，这个也是有力的武器</a:t>
            </a:r>
            <a:endParaRPr lang="en-US" altLang="zh-CN" dirty="0" smtClean="0"/>
          </a:p>
          <a:p>
            <a:r>
              <a:rPr lang="en-US" altLang="zh-CN" dirty="0" smtClean="0"/>
              <a:t>Descendant selectors </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47</a:t>
            </a:fld>
            <a:endParaRPr lang="en-US" altLang="zh-CN"/>
          </a:p>
        </p:txBody>
      </p:sp>
    </p:spTree>
    <p:extLst>
      <p:ext uri="{BB962C8B-B14F-4D97-AF65-F5344CB8AC3E}">
        <p14:creationId xmlns:p14="http://schemas.microsoft.com/office/powerpoint/2010/main" val="233781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sz="900" b="0" i="0" kern="1200" dirty="0" smtClean="0">
                <a:solidFill>
                  <a:schemeClr val="tx1"/>
                </a:solidFill>
                <a:effectLst/>
                <a:latin typeface="Times New Roman" pitchFamily="18" charset="0"/>
                <a:ea typeface="宋体" pitchFamily="2" charset="-122"/>
                <a:cs typeface="+mn-cs"/>
              </a:rPr>
              <a:t>首先我们来介绍一些</a:t>
            </a:r>
            <a:r>
              <a:rPr lang="en-US" altLang="zh-CN" sz="900" b="0" i="0" kern="1200" dirty="0" smtClean="0">
                <a:solidFill>
                  <a:schemeClr val="tx1"/>
                </a:solidFill>
                <a:effectLst/>
                <a:latin typeface="Times New Roman" pitchFamily="18" charset="0"/>
                <a:ea typeface="宋体" pitchFamily="2" charset="-122"/>
                <a:cs typeface="+mn-cs"/>
              </a:rPr>
              <a:t>CSS</a:t>
            </a:r>
            <a:r>
              <a:rPr lang="zh-CN" altLang="en-US" sz="900" b="0" i="0" kern="1200" dirty="0" smtClean="0">
                <a:solidFill>
                  <a:schemeClr val="tx1"/>
                </a:solidFill>
                <a:effectLst/>
                <a:latin typeface="Times New Roman" pitchFamily="18" charset="0"/>
                <a:ea typeface="宋体" pitchFamily="2" charset="-122"/>
                <a:cs typeface="+mn-cs"/>
              </a:rPr>
              <a:t>相关的基本概念。本部分中，我们将介绍什么是</a:t>
            </a:r>
            <a:r>
              <a:rPr lang="en-US" altLang="zh-CN" sz="900" b="0" i="0" kern="1200" dirty="0" smtClean="0">
                <a:solidFill>
                  <a:schemeClr val="tx1"/>
                </a:solidFill>
                <a:effectLst/>
                <a:latin typeface="Times New Roman" pitchFamily="18" charset="0"/>
                <a:ea typeface="宋体" pitchFamily="2" charset="-122"/>
                <a:cs typeface="+mn-cs"/>
              </a:rPr>
              <a:t>CSS</a:t>
            </a:r>
            <a:r>
              <a:rPr lang="zh-CN" altLang="en-US" sz="900" b="0" i="0" kern="1200" dirty="0" smtClean="0">
                <a:solidFill>
                  <a:schemeClr val="tx1"/>
                </a:solidFill>
                <a:effectLst/>
                <a:latin typeface="Times New Roman" pitchFamily="18" charset="0"/>
                <a:ea typeface="宋体" pitchFamily="2" charset="-122"/>
                <a:cs typeface="+mn-cs"/>
              </a:rPr>
              <a:t>、</a:t>
            </a:r>
            <a:r>
              <a:rPr lang="en-US" altLang="zh-CN" sz="900" b="0" i="0" kern="1200" dirty="0" smtClean="0">
                <a:solidFill>
                  <a:schemeClr val="tx1"/>
                </a:solidFill>
                <a:effectLst/>
                <a:latin typeface="Times New Roman" pitchFamily="18" charset="0"/>
                <a:ea typeface="宋体" pitchFamily="2" charset="-122"/>
                <a:cs typeface="+mn-cs"/>
              </a:rPr>
              <a:t>CSS</a:t>
            </a:r>
            <a:r>
              <a:rPr lang="zh-CN" altLang="en-US" sz="900" b="0" i="0" kern="1200" dirty="0" smtClean="0">
                <a:solidFill>
                  <a:schemeClr val="tx1"/>
                </a:solidFill>
                <a:effectLst/>
                <a:latin typeface="Times New Roman" pitchFamily="18" charset="0"/>
                <a:ea typeface="宋体" pitchFamily="2" charset="-122"/>
                <a:cs typeface="+mn-cs"/>
              </a:rPr>
              <a:t>的发展简史、</a:t>
            </a:r>
            <a:r>
              <a:rPr lang="en-US" altLang="zh-CN" sz="900" b="0" i="0" kern="1200" dirty="0" smtClean="0">
                <a:solidFill>
                  <a:schemeClr val="tx1"/>
                </a:solidFill>
                <a:effectLst/>
                <a:latin typeface="Times New Roman" pitchFamily="18" charset="0"/>
                <a:ea typeface="宋体" pitchFamily="2" charset="-122"/>
                <a:cs typeface="+mn-cs"/>
              </a:rPr>
              <a:t>CSS3</a:t>
            </a:r>
            <a:r>
              <a:rPr lang="zh-CN" altLang="en-US" sz="900" b="0" i="0" kern="1200" dirty="0" smtClean="0">
                <a:solidFill>
                  <a:schemeClr val="tx1"/>
                </a:solidFill>
                <a:effectLst/>
                <a:latin typeface="Times New Roman" pitchFamily="18" charset="0"/>
                <a:ea typeface="宋体" pitchFamily="2" charset="-122"/>
                <a:cs typeface="+mn-cs"/>
              </a:rPr>
              <a:t>定义和改进等内容</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a:t>
            </a:fld>
            <a:endParaRPr lang="en-US" altLang="zh-CN"/>
          </a:p>
        </p:txBody>
      </p:sp>
    </p:spTree>
    <p:extLst>
      <p:ext uri="{BB962C8B-B14F-4D97-AF65-F5344CB8AC3E}">
        <p14:creationId xmlns:p14="http://schemas.microsoft.com/office/powerpoint/2010/main" val="37537651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选择了子节点</a:t>
            </a:r>
            <a:endParaRPr lang="en-US" altLang="zh-CN" dirty="0" smtClean="0"/>
          </a:p>
          <a:p>
            <a:r>
              <a:rPr lang="en-US" altLang="zh-CN" dirty="0" smtClean="0"/>
              <a:t>Child selectors </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48</a:t>
            </a:fld>
            <a:endParaRPr lang="en-US" altLang="zh-CN"/>
          </a:p>
        </p:txBody>
      </p:sp>
    </p:spTree>
    <p:extLst>
      <p:ext uri="{BB962C8B-B14F-4D97-AF65-F5344CB8AC3E}">
        <p14:creationId xmlns:p14="http://schemas.microsoft.com/office/powerpoint/2010/main" val="24167495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Adjacent sibling selectors </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49</a:t>
            </a:fld>
            <a:endParaRPr lang="en-US" altLang="zh-CN"/>
          </a:p>
        </p:txBody>
      </p:sp>
    </p:spTree>
    <p:extLst>
      <p:ext uri="{BB962C8B-B14F-4D97-AF65-F5344CB8AC3E}">
        <p14:creationId xmlns:p14="http://schemas.microsoft.com/office/powerpoint/2010/main" val="22183141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pseudo-class</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51</a:t>
            </a:fld>
            <a:endParaRPr lang="en-US" altLang="zh-CN"/>
          </a:p>
        </p:txBody>
      </p:sp>
    </p:spTree>
    <p:extLst>
      <p:ext uri="{BB962C8B-B14F-4D97-AF65-F5344CB8AC3E}">
        <p14:creationId xmlns:p14="http://schemas.microsoft.com/office/powerpoint/2010/main" val="2751654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UI</a:t>
            </a:r>
            <a:r>
              <a:rPr lang="zh-CN" altLang="en-US" dirty="0" smtClean="0"/>
              <a:t>状态（</a:t>
            </a:r>
            <a:r>
              <a:rPr lang="en-US" altLang="zh-CN" dirty="0" smtClean="0"/>
              <a:t>CSS4</a:t>
            </a:r>
            <a:r>
              <a:rPr lang="zh-CN" altLang="en-US" dirty="0" smtClean="0"/>
              <a:t>部分）</a:t>
            </a:r>
            <a:endParaRPr lang="en-US" altLang="zh-CN" dirty="0" smtClean="0"/>
          </a:p>
          <a:p>
            <a:pPr lvl="1"/>
            <a:r>
              <a:rPr lang="en-US" altLang="zh-CN" dirty="0" smtClean="0"/>
              <a:t>:default :valid :invalid :required :optional :in-range :out-of-range :read-only :read-write</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52</a:t>
            </a:fld>
            <a:endParaRPr lang="en-US" altLang="zh-CN"/>
          </a:p>
        </p:txBody>
      </p:sp>
    </p:spTree>
    <p:extLst>
      <p:ext uri="{BB962C8B-B14F-4D97-AF65-F5344CB8AC3E}">
        <p14:creationId xmlns:p14="http://schemas.microsoft.com/office/powerpoint/2010/main" val="3622281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hover</a:t>
            </a:r>
            <a:r>
              <a:rPr lang="zh-CN" altLang="en-US" dirty="0" smtClean="0"/>
              <a:t>规则必须在</a:t>
            </a:r>
            <a:r>
              <a:rPr lang="en-US" altLang="zh-CN" dirty="0" smtClean="0"/>
              <a:t>link</a:t>
            </a:r>
            <a:r>
              <a:rPr lang="zh-CN" altLang="en-US" dirty="0" smtClean="0"/>
              <a:t>和</a:t>
            </a:r>
            <a:r>
              <a:rPr lang="en-US" altLang="zh-CN" dirty="0" smtClean="0"/>
              <a:t>visited</a:t>
            </a:r>
            <a:r>
              <a:rPr lang="zh-CN" altLang="en-US" dirty="0" smtClean="0"/>
              <a:t>后面</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53</a:t>
            </a:fld>
            <a:endParaRPr lang="en-US" altLang="zh-CN"/>
          </a:p>
        </p:txBody>
      </p:sp>
    </p:spTree>
    <p:extLst>
      <p:ext uri="{BB962C8B-B14F-4D97-AF65-F5344CB8AC3E}">
        <p14:creationId xmlns:p14="http://schemas.microsoft.com/office/powerpoint/2010/main" val="610242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combining dynamic pseudo-classes</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54</a:t>
            </a:fld>
            <a:endParaRPr lang="en-US" altLang="zh-CN"/>
          </a:p>
        </p:txBody>
      </p:sp>
    </p:spTree>
    <p:extLst>
      <p:ext uri="{BB962C8B-B14F-4D97-AF65-F5344CB8AC3E}">
        <p14:creationId xmlns:p14="http://schemas.microsoft.com/office/powerpoint/2010/main" val="22527488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:check</a:t>
            </a:r>
            <a:r>
              <a:rPr lang="zh-CN" altLang="en-US" dirty="0" smtClean="0"/>
              <a:t>的支持还不是很完善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58</a:t>
            </a:fld>
            <a:endParaRPr lang="en-US" altLang="zh-CN"/>
          </a:p>
        </p:txBody>
      </p:sp>
    </p:spTree>
    <p:extLst>
      <p:ext uri="{BB962C8B-B14F-4D97-AF65-F5344CB8AC3E}">
        <p14:creationId xmlns:p14="http://schemas.microsoft.com/office/powerpoint/2010/main" val="11135240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这个当中除了</a:t>
            </a:r>
            <a:r>
              <a:rPr lang="en-US" altLang="zh-CN" dirty="0" smtClean="0"/>
              <a:t>:indeterminate</a:t>
            </a:r>
            <a:r>
              <a:rPr lang="zh-CN" altLang="en-US" dirty="0" smtClean="0"/>
              <a:t>都是</a:t>
            </a:r>
            <a:r>
              <a:rPr lang="en-US" altLang="zh-CN" dirty="0" smtClean="0"/>
              <a:t>CSS4</a:t>
            </a:r>
            <a:r>
              <a:rPr lang="zh-CN" altLang="en-US" dirty="0" smtClean="0"/>
              <a:t>的内容，不过很多现代浏览器也有支持，这里不再详细展开</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59</a:t>
            </a:fld>
            <a:endParaRPr lang="en-US" altLang="zh-CN"/>
          </a:p>
        </p:txBody>
      </p:sp>
    </p:spTree>
    <p:extLst>
      <p:ext uri="{BB962C8B-B14F-4D97-AF65-F5344CB8AC3E}">
        <p14:creationId xmlns:p14="http://schemas.microsoft.com/office/powerpoint/2010/main" val="31926305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odd</a:t>
            </a:r>
            <a:r>
              <a:rPr lang="zh-CN" altLang="en-US" dirty="0" smtClean="0"/>
              <a:t>相当于取</a:t>
            </a:r>
            <a:r>
              <a:rPr lang="en-US" altLang="zh-CN" dirty="0" smtClean="0"/>
              <a:t>2n+1</a:t>
            </a:r>
            <a:r>
              <a:rPr lang="zh-CN" altLang="en-US" dirty="0" smtClean="0"/>
              <a:t>，</a:t>
            </a:r>
            <a:r>
              <a:rPr lang="en-US" altLang="zh-CN" dirty="0" smtClean="0"/>
              <a:t>even</a:t>
            </a:r>
            <a:r>
              <a:rPr lang="zh-CN" altLang="en-US" dirty="0" smtClean="0"/>
              <a:t>相当于取</a:t>
            </a:r>
            <a:r>
              <a:rPr lang="en-US" altLang="zh-CN" dirty="0" smtClean="0"/>
              <a:t>2n</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66</a:t>
            </a:fld>
            <a:endParaRPr lang="en-US" altLang="zh-CN"/>
          </a:p>
        </p:txBody>
      </p:sp>
    </p:spTree>
    <p:extLst>
      <p:ext uri="{BB962C8B-B14F-4D97-AF65-F5344CB8AC3E}">
        <p14:creationId xmlns:p14="http://schemas.microsoft.com/office/powerpoint/2010/main" val="1414122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所有这里讲的都是比较简单的情况，在实际应用中或者学习别人代码过程中可能会遇到非常复杂的组合和连接的情况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70</a:t>
            </a:fld>
            <a:endParaRPr lang="en-US" altLang="zh-CN"/>
          </a:p>
        </p:txBody>
      </p:sp>
    </p:spTree>
    <p:extLst>
      <p:ext uri="{BB962C8B-B14F-4D97-AF65-F5344CB8AC3E}">
        <p14:creationId xmlns:p14="http://schemas.microsoft.com/office/powerpoint/2010/main" val="160680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CSS</a:t>
            </a:r>
            <a:r>
              <a:rPr lang="zh-CN" altLang="en-US" dirty="0" smtClean="0"/>
              <a:t>本质是为了结果文档的样式和布局而生的，而且不仅仅是</a:t>
            </a:r>
            <a:r>
              <a:rPr lang="en-US" altLang="zh-CN" dirty="0" smtClean="0"/>
              <a:t>HTML</a:t>
            </a:r>
            <a:r>
              <a:rPr lang="zh-CN" altLang="en-US" dirty="0" smtClean="0"/>
              <a:t>文档，还可以用于其他类型文档比如</a:t>
            </a:r>
            <a:r>
              <a:rPr lang="en-US" altLang="zh-CN" dirty="0" smtClean="0"/>
              <a:t>XML</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a:t>
            </a:fld>
            <a:endParaRPr lang="en-US" altLang="zh-CN"/>
          </a:p>
        </p:txBody>
      </p:sp>
    </p:spTree>
    <p:extLst>
      <p:ext uri="{BB962C8B-B14F-4D97-AF65-F5344CB8AC3E}">
        <p14:creationId xmlns:p14="http://schemas.microsoft.com/office/powerpoint/2010/main" val="40699948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但是对于</a:t>
            </a:r>
            <a:r>
              <a:rPr lang="en-US" altLang="zh-CN" dirty="0" smtClean="0"/>
              <a:t>CSS4</a:t>
            </a:r>
            <a:r>
              <a:rPr lang="zh-CN" altLang="en-US" dirty="0" smtClean="0"/>
              <a:t>中的新加的，如果浏览器支持的话，就不支持一个冒号的语法了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71</a:t>
            </a:fld>
            <a:endParaRPr lang="en-US" altLang="zh-CN"/>
          </a:p>
        </p:txBody>
      </p:sp>
    </p:spTree>
    <p:extLst>
      <p:ext uri="{BB962C8B-B14F-4D97-AF65-F5344CB8AC3E}">
        <p14:creationId xmlns:p14="http://schemas.microsoft.com/office/powerpoint/2010/main" val="21990340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相当于插入了假想标记，当然实际内部实现情况要复杂得多。</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72</a:t>
            </a:fld>
            <a:endParaRPr lang="en-US" altLang="zh-CN"/>
          </a:p>
        </p:txBody>
      </p:sp>
    </p:spTree>
    <p:extLst>
      <p:ext uri="{BB962C8B-B14F-4D97-AF65-F5344CB8AC3E}">
        <p14:creationId xmlns:p14="http://schemas.microsoft.com/office/powerpoint/2010/main" val="20904358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73</a:t>
            </a:fld>
            <a:endParaRPr lang="en-US" altLang="zh-CN"/>
          </a:p>
        </p:txBody>
      </p:sp>
    </p:spTree>
    <p:extLst>
      <p:ext uri="{BB962C8B-B14F-4D97-AF65-F5344CB8AC3E}">
        <p14:creationId xmlns:p14="http://schemas.microsoft.com/office/powerpoint/2010/main" val="3239364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关于动态内容后面会有专门一节讨论这里重点讨论定位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74</a:t>
            </a:fld>
            <a:endParaRPr lang="en-US" altLang="zh-CN"/>
          </a:p>
        </p:txBody>
      </p:sp>
    </p:spTree>
    <p:extLst>
      <p:ext uri="{BB962C8B-B14F-4D97-AF65-F5344CB8AC3E}">
        <p14:creationId xmlns:p14="http://schemas.microsoft.com/office/powerpoint/2010/main" val="13164195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Simple</a:t>
            </a:r>
          </a:p>
          <a:p>
            <a:r>
              <a:rPr lang="en-US" altLang="zh-CN" dirty="0" smtClean="0"/>
              <a:t>Attribute</a:t>
            </a:r>
          </a:p>
          <a:p>
            <a:r>
              <a:rPr lang="en-US" altLang="zh-CN" dirty="0" smtClean="0"/>
              <a:t>Pseudo-classes</a:t>
            </a:r>
          </a:p>
          <a:p>
            <a:r>
              <a:rPr lang="en-US" altLang="zh-CN" dirty="0" smtClean="0"/>
              <a:t>Pseudo-elements </a:t>
            </a:r>
          </a:p>
          <a:p>
            <a:r>
              <a:rPr lang="en-US" altLang="zh-CN" dirty="0" err="1" smtClean="0"/>
              <a:t>Combinator</a:t>
            </a:r>
            <a:endParaRPr lang="en-US" altLang="zh-CN" dirty="0" smtClean="0"/>
          </a:p>
          <a:p>
            <a:r>
              <a:rPr lang="en-US" altLang="zh-CN" dirty="0" smtClean="0"/>
              <a:t>Grouping</a:t>
            </a:r>
          </a:p>
          <a:p>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75</a:t>
            </a:fld>
            <a:endParaRPr lang="en-US" altLang="zh-CN"/>
          </a:p>
        </p:txBody>
      </p:sp>
    </p:spTree>
    <p:extLst>
      <p:ext uri="{BB962C8B-B14F-4D97-AF65-F5344CB8AC3E}">
        <p14:creationId xmlns:p14="http://schemas.microsoft.com/office/powerpoint/2010/main" val="13038932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在上一部分中，我们介绍了选择器，选择器部分涉及的基本都是单个指定元素，单个或组合特性一次出现，在实际应用中，情况要复杂得多</a:t>
            </a:r>
            <a:endParaRPr lang="en-US" altLang="zh-CN" dirty="0" smtClean="0"/>
          </a:p>
          <a:p>
            <a:endParaRPr lang="en-US" altLang="zh-CN" dirty="0" smtClean="0"/>
          </a:p>
          <a:p>
            <a:r>
              <a:rPr lang="zh-CN" altLang="en-US" dirty="0" smtClean="0"/>
              <a:t>我们需要高级规则来解决两个问题：如何更简洁，如何处理冲突。在本部分中，我们将重点介绍</a:t>
            </a:r>
            <a:r>
              <a:rPr lang="en-US" altLang="zh-CN" dirty="0" smtClean="0"/>
              <a:t>CSS</a:t>
            </a:r>
            <a:r>
              <a:rPr lang="zh-CN" altLang="en-US" dirty="0" smtClean="0"/>
              <a:t>的层叠规则，包括特殊性、继承、覆盖和来源等。</a:t>
            </a:r>
            <a:endParaRPr lang="en-US" altLang="zh-CN" dirty="0" smtClean="0"/>
          </a:p>
          <a:p>
            <a:endParaRPr lang="en-US" altLang="zh-CN" dirty="0" smtClean="0"/>
          </a:p>
          <a:p>
            <a:r>
              <a:rPr lang="zh-CN" altLang="en-US" dirty="0" smtClean="0"/>
              <a:t>更多参考了：</a:t>
            </a:r>
            <a:r>
              <a:rPr lang="en-US" altLang="zh-CN" dirty="0" smtClean="0"/>
              <a:t>https://www.w3.org/TR/css-cascade-3/</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76</a:t>
            </a:fld>
            <a:endParaRPr lang="en-US" altLang="zh-CN"/>
          </a:p>
        </p:txBody>
      </p:sp>
    </p:spTree>
    <p:extLst>
      <p:ext uri="{BB962C8B-B14F-4D97-AF65-F5344CB8AC3E}">
        <p14:creationId xmlns:p14="http://schemas.microsoft.com/office/powerpoint/2010/main" val="10778577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en-US" altLang="zh-CN" dirty="0" smtClean="0"/>
          </a:p>
          <a:p>
            <a:r>
              <a:rPr lang="zh-CN" altLang="en-US" dirty="0" smtClean="0"/>
              <a:t>我们在第二部分中曾提过</a:t>
            </a:r>
            <a:r>
              <a:rPr lang="en-US" altLang="zh-CN" dirty="0" smtClean="0"/>
              <a:t>CSS</a:t>
            </a:r>
            <a:r>
              <a:rPr lang="zh-CN" altLang="en-US" dirty="0" smtClean="0"/>
              <a:t>有三类加入方式，然后也了解了基本语法和各类选择器（这个跟后继的特殊性语法有密切关系），但是在学习的过程中我们又会产生很多新的疑问。</a:t>
            </a:r>
            <a:endParaRPr lang="en-US" altLang="zh-CN" dirty="0" smtClean="0"/>
          </a:p>
          <a:p>
            <a:endParaRPr lang="en-US" altLang="zh-CN" dirty="0" smtClean="0"/>
          </a:p>
          <a:p>
            <a:r>
              <a:rPr lang="zh-CN" altLang="en-US" dirty="0" smtClean="0"/>
              <a:t>比如要是我不定义某个元素的某个属性值会怎么样（比如我们在上一讲介绍</a:t>
            </a:r>
            <a:r>
              <a:rPr lang="en-US" altLang="zh-CN" dirty="0" smtClean="0"/>
              <a:t>HTML</a:t>
            </a:r>
            <a:r>
              <a:rPr lang="zh-CN" altLang="en-US" dirty="0" smtClean="0"/>
              <a:t>的时候，那些默认样式那里来的？）？我要是多次定义某个元素的某个属性值会怎么样？如果我用不同的选择器定义了同一个元素的某个属性值会怎么样？</a:t>
            </a:r>
            <a:endParaRPr lang="en-US" altLang="zh-CN" dirty="0" smtClean="0"/>
          </a:p>
          <a:p>
            <a:endParaRPr lang="en-US" altLang="zh-CN" dirty="0" smtClean="0"/>
          </a:p>
          <a:p>
            <a:r>
              <a:rPr lang="zh-CN" altLang="en-US" dirty="0" smtClean="0"/>
              <a:t>这里列出了我们可能遇到的，对于某个元素某个具体属性取值时候的一些情况</a:t>
            </a:r>
            <a:endParaRPr lang="en-US" altLang="zh-CN" dirty="0" smtClean="0"/>
          </a:p>
          <a:p>
            <a:endParaRPr lang="en-US" altLang="zh-CN" dirty="0" smtClean="0"/>
          </a:p>
          <a:p>
            <a:r>
              <a:rPr lang="zh-CN" altLang="en-US" dirty="0" smtClean="0"/>
              <a:t>当然，还有，最本质的问题，为什么不是样式单而是层叠样式单？这个层叠体现在什么地方？（层叠本质是处理冲突的规则）</a:t>
            </a:r>
            <a:endParaRPr lang="en-US" altLang="zh-CN" dirty="0" smtClean="0"/>
          </a:p>
          <a:p>
            <a:endParaRPr lang="en-US" altLang="zh-CN" dirty="0" smtClean="0"/>
          </a:p>
          <a:p>
            <a:r>
              <a:rPr lang="zh-CN" altLang="en-US" dirty="0" smtClean="0"/>
              <a:t>要回答这些问题，就要学习</a:t>
            </a:r>
            <a:r>
              <a:rPr lang="en-US" altLang="zh-CN" dirty="0" smtClean="0"/>
              <a:t>CSS</a:t>
            </a:r>
            <a:r>
              <a:rPr lang="zh-CN" altLang="en-US" dirty="0" smtClean="0"/>
              <a:t>中最难最复杂的部分之一：层叠规则</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77</a:t>
            </a:fld>
            <a:endParaRPr lang="en-US" altLang="zh-CN"/>
          </a:p>
        </p:txBody>
      </p:sp>
    </p:spTree>
    <p:extLst>
      <p:ext uri="{BB962C8B-B14F-4D97-AF65-F5344CB8AC3E}">
        <p14:creationId xmlns:p14="http://schemas.microsoft.com/office/powerpoint/2010/main" val="4050277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在学习具体规则前，首先应该了解样式单的三个来源或者说三个类型</a:t>
            </a:r>
            <a:endParaRPr lang="en-US" altLang="zh-CN" dirty="0" smtClean="0"/>
          </a:p>
          <a:p>
            <a:endParaRPr lang="en-US" altLang="zh-CN" dirty="0" smtClean="0"/>
          </a:p>
          <a:p>
            <a:r>
              <a:rPr lang="zh-CN" altLang="en-US" dirty="0" smtClean="0"/>
              <a:t>用户定义主要是提供了可访问性（</a:t>
            </a:r>
            <a:r>
              <a:rPr lang="en-US" altLang="zh-CN" dirty="0" smtClean="0"/>
              <a:t>accessibility</a:t>
            </a:r>
            <a:r>
              <a:rPr lang="zh-CN" altLang="en-US" dirty="0" smtClean="0"/>
              <a:t>）设置的可能</a:t>
            </a:r>
            <a:endParaRPr lang="en-US" altLang="zh-CN" dirty="0" smtClean="0"/>
          </a:p>
          <a:p>
            <a:endParaRPr lang="en-US" altLang="zh-CN" dirty="0" smtClean="0"/>
          </a:p>
          <a:p>
            <a:r>
              <a:rPr lang="zh-CN" altLang="en-US" dirty="0" smtClean="0"/>
              <a:t>用户代理不一定是浏览器</a:t>
            </a:r>
            <a:endParaRPr lang="en-US" altLang="zh-CN" dirty="0" smtClean="0"/>
          </a:p>
          <a:p>
            <a:endParaRPr lang="en-US" altLang="zh-CN" dirty="0" smtClean="0"/>
          </a:p>
          <a:p>
            <a:r>
              <a:rPr lang="zh-CN" altLang="en-US" dirty="0" smtClean="0"/>
              <a:t>用户代理默认样式单回答了“用户没有定义”这种情况</a:t>
            </a:r>
            <a:endParaRPr lang="en-US" altLang="zh-CN" dirty="0" smtClean="0"/>
          </a:p>
          <a:p>
            <a:endParaRPr lang="en-US" altLang="zh-CN" dirty="0" smtClean="0"/>
          </a:p>
          <a:p>
            <a:r>
              <a:rPr lang="zh-CN" altLang="en-US" dirty="0" smtClean="0"/>
              <a:t>注意，都提供了默认值未必是都定义了默认值，这个默认值可能是继承来的</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78</a:t>
            </a:fld>
            <a:endParaRPr lang="en-US" altLang="zh-CN"/>
          </a:p>
        </p:txBody>
      </p:sp>
    </p:spTree>
    <p:extLst>
      <p:ext uri="{BB962C8B-B14F-4D97-AF65-F5344CB8AC3E}">
        <p14:creationId xmlns:p14="http://schemas.microsoft.com/office/powerpoint/2010/main" val="28402455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Inheritance</a:t>
            </a:r>
          </a:p>
          <a:p>
            <a:endParaRPr lang="en-US" altLang="zh-CN" dirty="0" smtClean="0"/>
          </a:p>
          <a:p>
            <a:r>
              <a:rPr lang="zh-CN" altLang="en-US" dirty="0" smtClean="0"/>
              <a:t>可以使</a:t>
            </a:r>
            <a:r>
              <a:rPr lang="en-US" altLang="zh-CN" dirty="0" smtClean="0"/>
              <a:t>CSS</a:t>
            </a:r>
            <a:r>
              <a:rPr lang="zh-CN" altLang="en-US" dirty="0" smtClean="0"/>
              <a:t>更简洁</a:t>
            </a:r>
            <a:endParaRPr lang="en-US" altLang="zh-CN" dirty="0" smtClean="0"/>
          </a:p>
          <a:p>
            <a:endParaRPr lang="en-US" altLang="zh-CN" dirty="0" smtClean="0"/>
          </a:p>
          <a:p>
            <a:r>
              <a:rPr lang="zh-CN" altLang="en-US" dirty="0" smtClean="0"/>
              <a:t>系统为所有可能元素所有可能属性定义了默认值，用户代理往往会为大部分元素可能属性定义默认值，从而回答了“用户没有定义，父元素也未定义”的情况</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继承回答了“用户没有定义，但父元素已定义”的情况</a:t>
            </a:r>
            <a:endParaRPr lang="en-US" altLang="zh-CN" dirty="0" smtClean="0"/>
          </a:p>
          <a:p>
            <a:endParaRPr lang="en-US" altLang="zh-CN" dirty="0" smtClean="0"/>
          </a:p>
          <a:p>
            <a:r>
              <a:rPr lang="zh-CN" altLang="en-US" dirty="0" smtClean="0"/>
              <a:t>主要是影响元素位置的属性，比如边框、边距等</a:t>
            </a:r>
            <a:endParaRPr lang="en-US" altLang="zh-CN" dirty="0" smtClean="0"/>
          </a:p>
          <a:p>
            <a:endParaRPr lang="en-US" altLang="zh-CN" dirty="0" smtClean="0"/>
          </a:p>
          <a:p>
            <a:r>
              <a:rPr lang="zh-CN" altLang="en-US" dirty="0" smtClean="0"/>
              <a:t>子元素可以从不同层次的多个祖先元素继承多个不同属性的值</a:t>
            </a:r>
            <a:endParaRPr lang="en-US" altLang="zh-CN" dirty="0" smtClean="0"/>
          </a:p>
          <a:p>
            <a:endParaRPr lang="en-US" altLang="zh-CN" dirty="0" smtClean="0"/>
          </a:p>
          <a:p>
            <a:r>
              <a:rPr lang="zh-CN" altLang="en-US" dirty="0" smtClean="0"/>
              <a:t>比如</a:t>
            </a:r>
            <a:r>
              <a:rPr lang="en-US" altLang="zh-CN" dirty="0" smtClean="0"/>
              <a:t>Navigator4</a:t>
            </a:r>
            <a:r>
              <a:rPr lang="zh-CN" altLang="en-US" dirty="0" smtClean="0"/>
              <a:t>、</a:t>
            </a:r>
            <a:r>
              <a:rPr lang="en-US" altLang="zh-CN" dirty="0" smtClean="0"/>
              <a:t>IE4/5</a:t>
            </a:r>
            <a:r>
              <a:rPr lang="zh-CN" altLang="en-US" dirty="0" smtClean="0"/>
              <a:t>中表格不会继承样式，</a:t>
            </a:r>
            <a:r>
              <a:rPr lang="en-US" altLang="zh-CN" dirty="0" smtClean="0"/>
              <a:t>IE6</a:t>
            </a:r>
            <a:r>
              <a:rPr lang="zh-CN" altLang="en-US" dirty="0" smtClean="0"/>
              <a:t>对前者问题的修正也有问题等</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80</a:t>
            </a:fld>
            <a:endParaRPr lang="en-US" altLang="zh-CN"/>
          </a:p>
        </p:txBody>
      </p:sp>
    </p:spTree>
    <p:extLst>
      <p:ext uri="{BB962C8B-B14F-4D97-AF65-F5344CB8AC3E}">
        <p14:creationId xmlns:p14="http://schemas.microsoft.com/office/powerpoint/2010/main" val="27455561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比如边框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81</a:t>
            </a:fld>
            <a:endParaRPr lang="en-US" altLang="zh-CN"/>
          </a:p>
        </p:txBody>
      </p:sp>
    </p:spTree>
    <p:extLst>
      <p:ext uri="{BB962C8B-B14F-4D97-AF65-F5344CB8AC3E}">
        <p14:creationId xmlns:p14="http://schemas.microsoft.com/office/powerpoint/2010/main" val="342964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wiki</a:t>
            </a:r>
            <a:r>
              <a:rPr lang="zh-CN" altLang="en-US" dirty="0" smtClean="0"/>
              <a:t>百科的定义和</a:t>
            </a:r>
            <a:r>
              <a:rPr lang="en-US" altLang="zh-CN" dirty="0" smtClean="0"/>
              <a:t>W3C</a:t>
            </a:r>
            <a:r>
              <a:rPr lang="zh-CN" altLang="en-US" dirty="0" smtClean="0"/>
              <a:t>的介绍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a:t>
            </a:fld>
            <a:endParaRPr lang="en-US" altLang="zh-CN"/>
          </a:p>
        </p:txBody>
      </p:sp>
    </p:spTree>
    <p:extLst>
      <p:ext uri="{BB962C8B-B14F-4D97-AF65-F5344CB8AC3E}">
        <p14:creationId xmlns:p14="http://schemas.microsoft.com/office/powerpoint/2010/main" val="3871593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后裔元素可以从多个父元素处继承不同的属性值，同时自己也能拥有自己的属性值</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82</a:t>
            </a:fld>
            <a:endParaRPr lang="en-US" altLang="zh-CN"/>
          </a:p>
        </p:txBody>
      </p:sp>
    </p:spTree>
    <p:extLst>
      <p:ext uri="{BB962C8B-B14F-4D97-AF65-F5344CB8AC3E}">
        <p14:creationId xmlns:p14="http://schemas.microsoft.com/office/powerpoint/2010/main" val="395994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当多个祖先元素同一个属性值有冲突时，获得最近祖先元素的值</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83</a:t>
            </a:fld>
            <a:endParaRPr lang="en-US" altLang="zh-CN"/>
          </a:p>
        </p:txBody>
      </p:sp>
    </p:spTree>
    <p:extLst>
      <p:ext uri="{BB962C8B-B14F-4D97-AF65-F5344CB8AC3E}">
        <p14:creationId xmlns:p14="http://schemas.microsoft.com/office/powerpoint/2010/main" val="3650079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前面讨论的，是开发人员没有为特定元素给出属性，通过默认值或者继承得到属性值的情况。下面我们要讨论给出属性值的情况。</a:t>
            </a:r>
            <a:endParaRPr lang="en-US" altLang="zh-CN" dirty="0" smtClean="0"/>
          </a:p>
          <a:p>
            <a:endParaRPr lang="en-US" altLang="zh-CN" dirty="0" smtClean="0"/>
          </a:p>
          <a:p>
            <a:r>
              <a:rPr lang="zh-CN" altLang="en-US" dirty="0" smtClean="0"/>
              <a:t>讨论前，要明白为了确认某个元素某个属性值最终应该是多少，必须收集所有跟这个元素这个属性相关的规则，不管这个规则是定义在那里，是通过什么选择器定义的，前后定义了多少次</a:t>
            </a:r>
            <a:endParaRPr lang="en-US" altLang="zh-CN" dirty="0" smtClean="0"/>
          </a:p>
          <a:p>
            <a:endParaRPr lang="en-US" altLang="zh-CN" dirty="0" smtClean="0"/>
          </a:p>
          <a:p>
            <a:r>
              <a:rPr lang="zh-CN" altLang="en-US" dirty="0" smtClean="0"/>
              <a:t>为了方便做这事，在收集前，因为有我们上个部分所说的选择器组合的存在，有必要把所有组合特性分拆后重新组合</a:t>
            </a:r>
            <a:endParaRPr lang="en-US" altLang="zh-CN" dirty="0" smtClean="0"/>
          </a:p>
          <a:p>
            <a:endParaRPr lang="en-US" altLang="zh-CN" dirty="0" smtClean="0"/>
          </a:p>
          <a:p>
            <a:r>
              <a:rPr lang="zh-CN" altLang="en-US" dirty="0" smtClean="0"/>
              <a:t>不管是三类组合的哪一种，在判断最终规则时，需要把所有的规则拆为最简单情况，如</a:t>
            </a:r>
            <a:r>
              <a:rPr lang="en-US" altLang="zh-CN" dirty="0" smtClean="0"/>
              <a:t>p{</a:t>
            </a:r>
            <a:r>
              <a:rPr lang="en-US" altLang="zh-CN" dirty="0" err="1" smtClean="0"/>
              <a:t>color:red</a:t>
            </a:r>
            <a:r>
              <a:rPr lang="en-US" altLang="zh-CN" dirty="0" smtClean="0"/>
              <a:t>;}</a:t>
            </a:r>
          </a:p>
          <a:p>
            <a:endParaRPr lang="en-US" altLang="zh-CN" dirty="0" smtClean="0"/>
          </a:p>
          <a:p>
            <a:r>
              <a:rPr lang="zh-CN" altLang="en-US" dirty="0" smtClean="0"/>
              <a:t>如果程序员在某个地方（不管是</a:t>
            </a:r>
            <a:r>
              <a:rPr lang="en-US" altLang="zh-CN" dirty="0" smtClean="0"/>
              <a:t>style</a:t>
            </a:r>
            <a:r>
              <a:rPr lang="zh-CN" altLang="en-US" dirty="0" smtClean="0"/>
              <a:t>元素还是</a:t>
            </a:r>
            <a:r>
              <a:rPr lang="en-US" altLang="zh-CN" dirty="0" smtClean="0"/>
              <a:t>style</a:t>
            </a:r>
            <a:r>
              <a:rPr lang="zh-CN" altLang="en-US" dirty="0" smtClean="0"/>
              <a:t>特性中）定义了一次仅且一次某个属性的值，那么这个值就取代了用户代理的默认值（这个本质上是下一页的不同来源覆盖）</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84</a:t>
            </a:fld>
            <a:endParaRPr lang="en-US" altLang="zh-CN"/>
          </a:p>
        </p:txBody>
      </p:sp>
    </p:spTree>
    <p:extLst>
      <p:ext uri="{BB962C8B-B14F-4D97-AF65-F5344CB8AC3E}">
        <p14:creationId xmlns:p14="http://schemas.microsoft.com/office/powerpoint/2010/main" val="3572029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Override</a:t>
            </a:r>
          </a:p>
          <a:p>
            <a:r>
              <a:rPr lang="en-US" altLang="zh-CN" dirty="0" smtClean="0"/>
              <a:t>Origin</a:t>
            </a:r>
            <a:r>
              <a:rPr lang="zh-CN" altLang="en-US" dirty="0" smtClean="0"/>
              <a:t>、</a:t>
            </a:r>
            <a:r>
              <a:rPr lang="en-US" altLang="zh-CN" dirty="0" smtClean="0"/>
              <a:t>Order</a:t>
            </a:r>
          </a:p>
          <a:p>
            <a:endParaRPr lang="en-US" altLang="zh-CN" dirty="0" smtClean="0"/>
          </a:p>
          <a:p>
            <a:r>
              <a:rPr lang="zh-CN" altLang="en-US" dirty="0" smtClean="0"/>
              <a:t>前面讨论未定义和定义一次的问题，下面来看下定义多次的问题，这个是通过覆盖机制来解决的</a:t>
            </a:r>
            <a:endParaRPr lang="en-US" altLang="zh-CN" dirty="0" smtClean="0"/>
          </a:p>
          <a:p>
            <a:endParaRPr lang="en-US" altLang="zh-CN" dirty="0" smtClean="0"/>
          </a:p>
          <a:p>
            <a:r>
              <a:rPr lang="zh-CN" altLang="en-US" dirty="0" smtClean="0"/>
              <a:t>覆盖回答了“用户同一选择器同一来源定义多次”和“用户同一选择器不同来源定义多次”的问题</a:t>
            </a:r>
            <a:endParaRPr lang="en-US" altLang="zh-CN" dirty="0" smtClean="0"/>
          </a:p>
          <a:p>
            <a:endParaRPr lang="en-US" altLang="zh-CN" dirty="0" smtClean="0"/>
          </a:p>
          <a:p>
            <a:r>
              <a:rPr lang="zh-CN" altLang="en-US" dirty="0" smtClean="0"/>
              <a:t>首先是同一来源选择器定义多次，这个是根据先后次序（</a:t>
            </a:r>
            <a:r>
              <a:rPr lang="en-US" altLang="zh-CN" dirty="0" smtClean="0"/>
              <a:t>order</a:t>
            </a:r>
            <a:r>
              <a:rPr lang="zh-CN" altLang="en-US" dirty="0" smtClean="0"/>
              <a:t>）决定的</a:t>
            </a:r>
            <a:endParaRPr lang="en-US" altLang="zh-CN" dirty="0" smtClean="0"/>
          </a:p>
          <a:p>
            <a:endParaRPr lang="zh-CN" altLang="en-US"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其次是不同来源，这个比较复杂</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其实默认 </a:t>
            </a:r>
            <a:r>
              <a:rPr lang="en-US" altLang="zh-CN" dirty="0" smtClean="0"/>
              <a:t>&lt; </a:t>
            </a:r>
            <a:r>
              <a:rPr lang="zh-CN" altLang="en-US" dirty="0" smtClean="0"/>
              <a:t>外部</a:t>
            </a:r>
            <a:r>
              <a:rPr lang="en-US" altLang="zh-CN" dirty="0" smtClean="0"/>
              <a:t>/</a:t>
            </a:r>
            <a:r>
              <a:rPr lang="zh-CN" altLang="en-US" dirty="0" smtClean="0"/>
              <a:t>嵌入和外部</a:t>
            </a:r>
            <a:r>
              <a:rPr lang="en-US" altLang="zh-CN" dirty="0" smtClean="0"/>
              <a:t>/</a:t>
            </a:r>
            <a:r>
              <a:rPr lang="zh-CN" altLang="en-US" dirty="0" smtClean="0"/>
              <a:t>嵌入</a:t>
            </a:r>
            <a:r>
              <a:rPr lang="en-US" altLang="zh-CN" dirty="0" smtClean="0"/>
              <a:t>&lt;</a:t>
            </a:r>
            <a:r>
              <a:rPr lang="zh-CN" altLang="en-US" dirty="0" smtClean="0"/>
              <a:t>内联更多是因为特殊性和层叠机制的原因，内联的特殊性就是比较高</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在规范中，仅提到了继承、特殊性和层叠三种机制，覆盖属于层叠机制中一部分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85</a:t>
            </a:fld>
            <a:endParaRPr lang="en-US" altLang="zh-CN"/>
          </a:p>
        </p:txBody>
      </p:sp>
    </p:spTree>
    <p:extLst>
      <p:ext uri="{BB962C8B-B14F-4D97-AF65-F5344CB8AC3E}">
        <p14:creationId xmlns:p14="http://schemas.microsoft.com/office/powerpoint/2010/main" val="1684669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specificity</a:t>
            </a:r>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前面讨论了开发者用同一选择器从相同或不同来源对于某个元素某个属性进行了多次定义的问题，但是更复杂的是可能会用不同选择器进行多次定义</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特殊性回答了“用户不同选择器同一来源定义多次”和“用户不同选择器不同来源定义多次”的问题</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注意，不是一个四位数，因为可能有</a:t>
            </a:r>
            <a:r>
              <a:rPr lang="en-US" altLang="zh-CN" dirty="0" smtClean="0"/>
              <a:t>0,0,12,0</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87</a:t>
            </a:fld>
            <a:endParaRPr lang="en-US" altLang="zh-CN"/>
          </a:p>
        </p:txBody>
      </p:sp>
    </p:spTree>
    <p:extLst>
      <p:ext uri="{BB962C8B-B14F-4D97-AF65-F5344CB8AC3E}">
        <p14:creationId xmlns:p14="http://schemas.microsoft.com/office/powerpoint/2010/main" val="24319399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89</a:t>
            </a:fld>
            <a:endParaRPr lang="en-US" altLang="zh-CN"/>
          </a:p>
        </p:txBody>
      </p:sp>
    </p:spTree>
    <p:extLst>
      <p:ext uri="{BB962C8B-B14F-4D97-AF65-F5344CB8AC3E}">
        <p14:creationId xmlns:p14="http://schemas.microsoft.com/office/powerpoint/2010/main" val="42602587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就跟继承一样，这里提到了特殊性的一些特殊问题</a:t>
            </a:r>
            <a:endParaRPr lang="en-US" altLang="zh-CN" dirty="0" smtClean="0"/>
          </a:p>
          <a:p>
            <a:endParaRPr lang="en-US" altLang="zh-CN" dirty="0" smtClean="0"/>
          </a:p>
          <a:p>
            <a:r>
              <a:rPr lang="zh-CN" altLang="en-US" dirty="0" smtClean="0"/>
              <a:t>请注意</a:t>
            </a:r>
            <a:r>
              <a:rPr lang="en-US" altLang="zh-CN" dirty="0" smtClean="0"/>
              <a:t>span</a:t>
            </a:r>
            <a:r>
              <a:rPr lang="zh-CN" altLang="en-US" dirty="0" smtClean="0"/>
              <a:t>元素的颜色</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90</a:t>
            </a:fld>
            <a:endParaRPr lang="en-US" altLang="zh-CN"/>
          </a:p>
        </p:txBody>
      </p:sp>
    </p:spTree>
    <p:extLst>
      <p:ext uri="{BB962C8B-B14F-4D97-AF65-F5344CB8AC3E}">
        <p14:creationId xmlns:p14="http://schemas.microsoft.com/office/powerpoint/2010/main" val="41340821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importance weight</a:t>
            </a:r>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回答了“用户需要强行指定属性优先级”的问题，尤其是在调试过程中</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先看同一来源调整优先级的例子</a:t>
            </a:r>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96</a:t>
            </a:fld>
            <a:endParaRPr lang="en-US" altLang="zh-CN"/>
          </a:p>
        </p:txBody>
      </p:sp>
    </p:spTree>
    <p:extLst>
      <p:ext uri="{BB962C8B-B14F-4D97-AF65-F5344CB8AC3E}">
        <p14:creationId xmlns:p14="http://schemas.microsoft.com/office/powerpoint/2010/main" val="14371551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再来看下不同来源调整优先级的例子</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回忆一下我们开始时候介绍的三类样式单来源：</a:t>
            </a:r>
            <a:endParaRPr lang="en-US" altLang="zh-CN" dirty="0" smtClean="0"/>
          </a:p>
          <a:p>
            <a:r>
              <a:rPr lang="en-US" altLang="zh-CN" dirty="0" smtClean="0"/>
              <a:t>-</a:t>
            </a:r>
            <a:r>
              <a:rPr lang="zh-CN" altLang="en-US" dirty="0" smtClean="0"/>
              <a:t>开发者创建样式单（</a:t>
            </a:r>
            <a:r>
              <a:rPr lang="en-US" altLang="zh-CN" dirty="0" smtClean="0"/>
              <a:t>Author-created style sheets</a:t>
            </a:r>
            <a:r>
              <a:rPr lang="zh-CN" altLang="en-US" dirty="0" smtClean="0"/>
              <a:t>）</a:t>
            </a:r>
            <a:endParaRPr lang="en-US" altLang="zh-CN" dirty="0" smtClean="0"/>
          </a:p>
          <a:p>
            <a:r>
              <a:rPr lang="en-US" altLang="zh-CN" dirty="0" smtClean="0"/>
              <a:t>-</a:t>
            </a:r>
            <a:r>
              <a:rPr lang="zh-CN" altLang="en-US" dirty="0" smtClean="0"/>
              <a:t>用户定义样式单（</a:t>
            </a:r>
            <a:r>
              <a:rPr lang="en-US" altLang="zh-CN" dirty="0" smtClean="0"/>
              <a:t>User style sheets</a:t>
            </a:r>
            <a:r>
              <a:rPr lang="zh-CN" altLang="en-US" dirty="0" smtClean="0"/>
              <a:t>）</a:t>
            </a:r>
            <a:endParaRPr lang="en-US" altLang="zh-CN" dirty="0" smtClean="0"/>
          </a:p>
          <a:p>
            <a:r>
              <a:rPr lang="en-US" altLang="zh-CN" dirty="0" smtClean="0"/>
              <a:t>-</a:t>
            </a:r>
            <a:r>
              <a:rPr lang="zh-CN" altLang="en-US" dirty="0" smtClean="0"/>
              <a:t>用户代理</a:t>
            </a:r>
            <a:r>
              <a:rPr lang="en-US" altLang="zh-CN" dirty="0" smtClean="0"/>
              <a:t>/</a:t>
            </a:r>
            <a:r>
              <a:rPr lang="zh-CN" altLang="en-US" dirty="0" smtClean="0"/>
              <a:t>浏览器默认样式单（</a:t>
            </a:r>
            <a:r>
              <a:rPr lang="en-US" altLang="zh-CN" dirty="0" smtClean="0"/>
              <a:t>Browser style sheets</a:t>
            </a:r>
            <a:r>
              <a:rPr lang="zh-CN" altLang="en-US" dirty="0" smtClean="0"/>
              <a:t>）</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最后一个用户代理声明就是指浏览器默认样式单</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一般开发过程中只要考虑前</a:t>
            </a:r>
            <a:r>
              <a:rPr lang="en-US" altLang="zh-CN" dirty="0" smtClean="0"/>
              <a:t>4</a:t>
            </a:r>
            <a:r>
              <a:rPr lang="zh-CN" altLang="en-US" dirty="0" smtClean="0"/>
              <a:t>项就好，用户代理的总是最低的；如果用户不会有特殊设置的话，只要考虑重要性和一般性两类情况就好</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Firefox</a:t>
            </a:r>
            <a:r>
              <a:rPr lang="zh-CN" altLang="en-US" dirty="0" smtClean="0"/>
              <a:t>的浏览器默认样式单见：</a:t>
            </a:r>
            <a:r>
              <a:rPr lang="en-US" altLang="zh-CN" dirty="0" smtClean="0"/>
              <a:t>resource://gre-resources/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smtClean="0"/>
              <a:t>Webkit</a:t>
            </a:r>
            <a:r>
              <a:rPr lang="zh-CN" altLang="en-US" dirty="0" smtClean="0"/>
              <a:t>内核的浏览器默认样式单见：</a:t>
            </a:r>
            <a:r>
              <a:rPr lang="en-US" altLang="zh-CN" dirty="0" smtClean="0"/>
              <a:t>http://trac.webkit.org/browser/trunk/Source/WebCore/css/html.css</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97</a:t>
            </a:fld>
            <a:endParaRPr lang="en-US" altLang="zh-CN"/>
          </a:p>
        </p:txBody>
      </p:sp>
    </p:spTree>
    <p:extLst>
      <p:ext uri="{BB962C8B-B14F-4D97-AF65-F5344CB8AC3E}">
        <p14:creationId xmlns:p14="http://schemas.microsoft.com/office/powerpoint/2010/main" val="41891766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100</a:t>
            </a:fld>
            <a:endParaRPr lang="en-US" altLang="zh-CN"/>
          </a:p>
        </p:txBody>
      </p:sp>
    </p:spTree>
    <p:extLst>
      <p:ext uri="{BB962C8B-B14F-4D97-AF65-F5344CB8AC3E}">
        <p14:creationId xmlns:p14="http://schemas.microsoft.com/office/powerpoint/2010/main" val="38527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a:t>
            </a:r>
            <a:r>
              <a:rPr lang="en-US" altLang="zh-CN" dirty="0" smtClean="0"/>
              <a:t>W3C</a:t>
            </a:r>
            <a:r>
              <a:rPr lang="zh-CN" altLang="en-US" dirty="0" smtClean="0"/>
              <a:t>的的表述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a:t>
            </a:fld>
            <a:endParaRPr lang="en-US" altLang="zh-CN"/>
          </a:p>
        </p:txBody>
      </p:sp>
    </p:spTree>
    <p:extLst>
      <p:ext uri="{BB962C8B-B14F-4D97-AF65-F5344CB8AC3E}">
        <p14:creationId xmlns:p14="http://schemas.microsoft.com/office/powerpoint/2010/main" val="2463131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另外对照例子中，把</a:t>
            </a:r>
            <a:r>
              <a:rPr lang="en-US" altLang="zh-CN" dirty="0" smtClean="0"/>
              <a:t>!important</a:t>
            </a:r>
            <a:r>
              <a:rPr lang="zh-CN" altLang="en-US" dirty="0" smtClean="0"/>
              <a:t>去掉，那么</a:t>
            </a:r>
            <a:r>
              <a:rPr lang="en-US" altLang="zh-CN" dirty="0" smtClean="0"/>
              <a:t>span</a:t>
            </a:r>
            <a:r>
              <a:rPr lang="zh-CN" altLang="en-US" dirty="0" smtClean="0"/>
              <a:t>页面显示就变成了绿色</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101</a:t>
            </a:fld>
            <a:endParaRPr lang="en-US" altLang="zh-CN"/>
          </a:p>
        </p:txBody>
      </p:sp>
    </p:spTree>
    <p:extLst>
      <p:ext uri="{BB962C8B-B14F-4D97-AF65-F5344CB8AC3E}">
        <p14:creationId xmlns:p14="http://schemas.microsoft.com/office/powerpoint/2010/main" val="30913256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综合前面所有规则，如果想要知道某个元素某个</a:t>
            </a:r>
            <a:r>
              <a:rPr lang="en-US" altLang="zh-CN" dirty="0" smtClean="0"/>
              <a:t>CSS</a:t>
            </a:r>
            <a:r>
              <a:rPr lang="zh-CN" altLang="en-US" dirty="0" smtClean="0"/>
              <a:t>属性值应该是什么，可以根据如上样式单层叠规则来判断</a:t>
            </a:r>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102</a:t>
            </a:fld>
            <a:endParaRPr lang="en-US" altLang="zh-CN"/>
          </a:p>
        </p:txBody>
      </p:sp>
    </p:spTree>
    <p:extLst>
      <p:ext uri="{BB962C8B-B14F-4D97-AF65-F5344CB8AC3E}">
        <p14:creationId xmlns:p14="http://schemas.microsoft.com/office/powerpoint/2010/main" val="15363905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第二步后，因为有默认样式单，所以所有可能涉及的</a:t>
            </a:r>
            <a:r>
              <a:rPr lang="en-US" altLang="zh-CN" dirty="0" smtClean="0"/>
              <a:t>HTML</a:t>
            </a:r>
            <a:r>
              <a:rPr lang="zh-CN" altLang="en-US" dirty="0" smtClean="0"/>
              <a:t>元素的所有可能属性都有了一个或多个值；对所有可能属性，根据</a:t>
            </a:r>
            <a:r>
              <a:rPr lang="en-US" altLang="zh-CN" sz="900" dirty="0" smtClean="0"/>
              <a:t>!important</a:t>
            </a:r>
            <a:r>
              <a:rPr lang="zh-CN" altLang="en-US" sz="900" dirty="0" smtClean="0"/>
              <a:t>分为五个优先级</a:t>
            </a:r>
            <a:endParaRPr lang="en-US" altLang="zh-CN" dirty="0" smtClean="0"/>
          </a:p>
          <a:p>
            <a:endParaRPr lang="en-US" altLang="zh-CN" dirty="0" smtClean="0"/>
          </a:p>
          <a:p>
            <a:r>
              <a:rPr lang="zh-CN" altLang="en-US" dirty="0" smtClean="0"/>
              <a:t>第三步后，用户样式单通过考虑</a:t>
            </a:r>
            <a:r>
              <a:rPr lang="zh-CN" altLang="en-US" sz="900" dirty="0" smtClean="0"/>
              <a:t>外部、内联等不同来源的先后位置，得到一张单一的超大样式单（此时，可以认为浏览器默认样式单位于最上面）</a:t>
            </a:r>
            <a:endParaRPr lang="en-US" altLang="zh-CN" sz="900" dirty="0" smtClean="0"/>
          </a:p>
          <a:p>
            <a:endParaRPr lang="en-US" altLang="zh-CN" sz="900" dirty="0" smtClean="0"/>
          </a:p>
          <a:p>
            <a:r>
              <a:rPr lang="zh-CN" altLang="en-US" sz="900" dirty="0" smtClean="0"/>
              <a:t>第四、五步后，对有多个声明应用到同个元素同个属性的，确定了该用那个声明</a:t>
            </a:r>
            <a:endParaRPr lang="en-US" altLang="zh-CN" sz="900" dirty="0" smtClean="0"/>
          </a:p>
          <a:p>
            <a:endParaRPr lang="en-US" altLang="zh-CN" sz="900" dirty="0" smtClean="0"/>
          </a:p>
          <a:p>
            <a:r>
              <a:rPr lang="zh-CN" altLang="en-US" sz="900" dirty="0" smtClean="0"/>
              <a:t>第六步后，用户未直接定义的属性，应考虑其是否可能继承父元素相应属性值（无论该值是定义在开发者样式单中还是用户代理默认样式单中）</a:t>
            </a:r>
            <a:endParaRPr lang="en-US" altLang="zh-CN" sz="900" dirty="0" smtClean="0"/>
          </a:p>
          <a:p>
            <a:endParaRPr lang="en-US" altLang="zh-CN" sz="900" dirty="0" smtClean="0"/>
          </a:p>
          <a:p>
            <a:r>
              <a:rPr lang="zh-CN" altLang="en-US" sz="900" dirty="0" smtClean="0"/>
              <a:t>第六步后，对没有应用到声明的全部使用默认声明</a:t>
            </a:r>
            <a:endParaRPr lang="en-US" altLang="zh-CN" sz="900" dirty="0" smtClean="0"/>
          </a:p>
          <a:p>
            <a:endParaRPr lang="en-US" altLang="zh-CN" sz="900" dirty="0" smtClean="0"/>
          </a:p>
          <a:p>
            <a:endParaRPr lang="en-US" altLang="zh-CN" sz="900"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103</a:t>
            </a:fld>
            <a:endParaRPr lang="en-US" altLang="zh-CN"/>
          </a:p>
        </p:txBody>
      </p:sp>
    </p:spTree>
    <p:extLst>
      <p:ext uri="{BB962C8B-B14F-4D97-AF65-F5344CB8AC3E}">
        <p14:creationId xmlns:p14="http://schemas.microsoft.com/office/powerpoint/2010/main" val="15688549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简而言之，对于一个文档中任意一个元素，可以认为一定在某个地方通过最简单方式为其可能的每一个属性定义了一个值，甚至可能在多个地方通过多种方式定义了多个值，当出现了多个值时，就要通过层叠规则明确那个值最后起作用。</a:t>
            </a:r>
            <a:endParaRPr lang="en-US" altLang="zh-CN" dirty="0" smtClean="0"/>
          </a:p>
          <a:p>
            <a:endParaRPr lang="en-US" altLang="zh-CN" dirty="0" smtClean="0"/>
          </a:p>
          <a:p>
            <a:r>
              <a:rPr lang="zh-CN" altLang="en-US" dirty="0" smtClean="0"/>
              <a:t>对于创作者而言，无非就是用自己的定义值覆盖了用户代理默认的值，而为了创作者方便组织，提供了多种导入方式和快捷方式。</a:t>
            </a:r>
            <a:endParaRPr lang="en-US" altLang="zh-CN" dirty="0" smtClean="0"/>
          </a:p>
          <a:p>
            <a:endParaRPr lang="en-US" altLang="zh-CN" dirty="0" smtClean="0"/>
          </a:p>
          <a:p>
            <a:r>
              <a:rPr lang="zh-CN" altLang="en-US" dirty="0" smtClean="0"/>
              <a:t>列出作用于某个元素的所有声明，以及那个声明胜出是开发工具的基本功能</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104</a:t>
            </a:fld>
            <a:endParaRPr lang="en-US" altLang="zh-CN"/>
          </a:p>
        </p:txBody>
      </p:sp>
    </p:spTree>
    <p:extLst>
      <p:ext uri="{BB962C8B-B14F-4D97-AF65-F5344CB8AC3E}">
        <p14:creationId xmlns:p14="http://schemas.microsoft.com/office/powerpoint/2010/main" val="25913266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由于不同浏览器默认样式单设置的不同，可以通过</a:t>
            </a:r>
            <a:r>
              <a:rPr lang="en-US" altLang="zh-CN" dirty="0" smtClean="0"/>
              <a:t>CSS</a:t>
            </a:r>
            <a:r>
              <a:rPr lang="en-US" altLang="zh-CN" baseline="0" dirty="0" smtClean="0"/>
              <a:t> Reset</a:t>
            </a:r>
            <a:r>
              <a:rPr lang="zh-CN" altLang="en-US" baseline="0" dirty="0" smtClean="0"/>
              <a:t>来使不同浏览器取得一致的初始</a:t>
            </a:r>
            <a:r>
              <a:rPr lang="en-US" altLang="zh-CN" baseline="0" dirty="0" smtClean="0"/>
              <a:t>/</a:t>
            </a:r>
            <a:r>
              <a:rPr lang="zh-CN" altLang="en-US" baseline="0" dirty="0" smtClean="0"/>
              <a:t>默认效果</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105</a:t>
            </a:fld>
            <a:endParaRPr lang="en-US" altLang="zh-CN"/>
          </a:p>
        </p:txBody>
      </p:sp>
    </p:spTree>
    <p:extLst>
      <p:ext uri="{BB962C8B-B14F-4D97-AF65-F5344CB8AC3E}">
        <p14:creationId xmlns:p14="http://schemas.microsoft.com/office/powerpoint/2010/main" val="20131370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本部分介绍了声明中各属性可以取的值的范围、类型和单位</a:t>
            </a:r>
            <a:endParaRPr lang="en-US" altLang="zh-CN" dirty="0" smtClean="0"/>
          </a:p>
          <a:p>
            <a:endParaRPr lang="en-US" altLang="zh-CN" dirty="0" smtClean="0"/>
          </a:p>
          <a:p>
            <a:r>
              <a:rPr lang="en-US" altLang="zh-CN" dirty="0" smtClean="0">
                <a:hlinkClick r:id="rId3"/>
              </a:rPr>
              <a:t>https://www.w3.org/TR/css-values-3/</a:t>
            </a:r>
            <a:endParaRPr lang="en-US" altLang="zh-CN" dirty="0" smtClean="0"/>
          </a:p>
          <a:p>
            <a:endParaRPr lang="en-US" altLang="zh-CN" dirty="0" smtClean="0"/>
          </a:p>
          <a:p>
            <a:r>
              <a:rPr lang="zh-CN" altLang="en-US" dirty="0" smtClean="0"/>
              <a:t>其中颜色部分有自己规范</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106</a:t>
            </a:fld>
            <a:endParaRPr lang="en-US" altLang="zh-CN"/>
          </a:p>
        </p:txBody>
      </p:sp>
    </p:spTree>
    <p:extLst>
      <p:ext uri="{BB962C8B-B14F-4D97-AF65-F5344CB8AC3E}">
        <p14:creationId xmlns:p14="http://schemas.microsoft.com/office/powerpoint/2010/main" val="29912068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整数和实数都接受正负数，取值范围不同属性各不相同；百分比是在数字后面跟一个</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107</a:t>
            </a:fld>
            <a:endParaRPr lang="en-US" altLang="zh-CN"/>
          </a:p>
        </p:txBody>
      </p:sp>
    </p:spTree>
    <p:extLst>
      <p:ext uri="{BB962C8B-B14F-4D97-AF65-F5344CB8AC3E}">
        <p14:creationId xmlns:p14="http://schemas.microsoft.com/office/powerpoint/2010/main" val="8367868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err="1" smtClean="0"/>
              <a:t>deg</a:t>
            </a:r>
            <a:r>
              <a:rPr lang="zh-CN" altLang="en-US" dirty="0" smtClean="0"/>
              <a:t>：度数，完整圆周</a:t>
            </a:r>
            <a:r>
              <a:rPr lang="en-US" altLang="zh-CN" dirty="0" smtClean="0"/>
              <a:t>360</a:t>
            </a:r>
            <a:r>
              <a:rPr lang="zh-CN" altLang="en-US" dirty="0" smtClean="0"/>
              <a:t>度</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grad</a:t>
            </a:r>
            <a:r>
              <a:rPr lang="zh-CN" altLang="en-US" dirty="0" smtClean="0"/>
              <a:t>：百分度，完整圆周</a:t>
            </a:r>
            <a:r>
              <a:rPr lang="en-US" altLang="zh-CN" dirty="0" smtClean="0"/>
              <a:t>400</a:t>
            </a:r>
            <a:r>
              <a:rPr lang="zh-CN" altLang="en-US" dirty="0" smtClean="0"/>
              <a:t>百分度</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rad</a:t>
            </a:r>
            <a:r>
              <a:rPr lang="zh-CN" altLang="en-US" dirty="0" smtClean="0"/>
              <a:t>：弧度，完整圆周</a:t>
            </a:r>
            <a:r>
              <a:rPr lang="en-US" altLang="zh-CN" dirty="0" smtClean="0"/>
              <a:t>2π</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turn</a:t>
            </a:r>
            <a:r>
              <a:rPr lang="zh-CN" altLang="en-US" dirty="0" smtClean="0"/>
              <a:t>：圈数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108</a:t>
            </a:fld>
            <a:endParaRPr lang="en-US" altLang="zh-CN"/>
          </a:p>
        </p:txBody>
      </p:sp>
    </p:spTree>
    <p:extLst>
      <p:ext uri="{BB962C8B-B14F-4D97-AF65-F5344CB8AC3E}">
        <p14:creationId xmlns:p14="http://schemas.microsoft.com/office/powerpoint/2010/main" val="15299413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照权威指南的说法，对于继承属性，</a:t>
            </a:r>
            <a:r>
              <a:rPr lang="en-US" altLang="zh-CN" dirty="0" smtClean="0"/>
              <a:t>unset</a:t>
            </a:r>
            <a:r>
              <a:rPr lang="zh-CN" altLang="en-US" dirty="0" smtClean="0"/>
              <a:t>相当于</a:t>
            </a:r>
            <a:r>
              <a:rPr lang="en-US" altLang="zh-CN" dirty="0" smtClean="0"/>
              <a:t>inherit</a:t>
            </a:r>
            <a:r>
              <a:rPr lang="zh-CN" altLang="en-US" dirty="0" smtClean="0"/>
              <a:t>；对于不继承属性，</a:t>
            </a:r>
            <a:r>
              <a:rPr lang="en-US" altLang="zh-CN" dirty="0" smtClean="0"/>
              <a:t>unset</a:t>
            </a:r>
            <a:r>
              <a:rPr lang="zh-CN" altLang="en-US" dirty="0" smtClean="0"/>
              <a:t>相当于</a:t>
            </a:r>
            <a:r>
              <a:rPr lang="en-US" altLang="zh-CN" dirty="0" smtClean="0"/>
              <a:t>initial</a:t>
            </a:r>
          </a:p>
          <a:p>
            <a:endParaRPr lang="en-US" altLang="zh-CN" dirty="0" smtClean="0"/>
          </a:p>
          <a:p>
            <a:r>
              <a:rPr lang="zh-CN" altLang="en-US" dirty="0" smtClean="0"/>
              <a:t>看这个权威指南上的例子，如果没有第二行</a:t>
            </a:r>
            <a:r>
              <a:rPr lang="en-US" altLang="zh-CN" dirty="0" smtClean="0"/>
              <a:t>inherit</a:t>
            </a:r>
            <a:r>
              <a:rPr lang="zh-CN" altLang="en-US" dirty="0" smtClean="0"/>
              <a:t>代码，</a:t>
            </a:r>
            <a:r>
              <a:rPr lang="en-US" altLang="zh-CN" dirty="0" smtClean="0"/>
              <a:t>a</a:t>
            </a:r>
            <a:r>
              <a:rPr lang="zh-CN" altLang="en-US" dirty="0" smtClean="0"/>
              <a:t>默认样式单中定义的</a:t>
            </a:r>
            <a:r>
              <a:rPr lang="en-US" altLang="zh-CN" dirty="0" smtClean="0"/>
              <a:t>color</a:t>
            </a:r>
            <a:r>
              <a:rPr lang="zh-CN" altLang="en-US" dirty="0" smtClean="0"/>
              <a:t>是</a:t>
            </a:r>
            <a:r>
              <a:rPr lang="en-US" altLang="zh-CN" dirty="0" smtClean="0"/>
              <a:t>blue</a:t>
            </a:r>
            <a:r>
              <a:rPr lang="zh-CN" altLang="en-US" dirty="0" smtClean="0"/>
              <a:t>，会胜出从父元素继承来的</a:t>
            </a:r>
            <a:r>
              <a:rPr lang="en-US" altLang="zh-CN" dirty="0" smtClean="0"/>
              <a:t>white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109</a:t>
            </a:fld>
            <a:endParaRPr lang="en-US" altLang="zh-CN"/>
          </a:p>
        </p:txBody>
      </p:sp>
    </p:spTree>
    <p:extLst>
      <p:ext uri="{BB962C8B-B14F-4D97-AF65-F5344CB8AC3E}">
        <p14:creationId xmlns:p14="http://schemas.microsoft.com/office/powerpoint/2010/main" val="30521040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早年是相对单位，</a:t>
            </a:r>
            <a:r>
              <a:rPr lang="en-US" altLang="zh-CN" dirty="0" smtClean="0"/>
              <a:t>2.1</a:t>
            </a:r>
            <a:r>
              <a:rPr lang="zh-CN" altLang="en-US" dirty="0" smtClean="0"/>
              <a:t>和</a:t>
            </a:r>
            <a:r>
              <a:rPr lang="en-US" altLang="zh-CN" dirty="0" smtClean="0"/>
              <a:t>3.0</a:t>
            </a:r>
            <a:r>
              <a:rPr lang="zh-CN" altLang="en-US" dirty="0" smtClean="0"/>
              <a:t>规范中都将</a:t>
            </a:r>
            <a:r>
              <a:rPr lang="en-US" altLang="zh-CN" dirty="0" err="1" smtClean="0"/>
              <a:t>px</a:t>
            </a:r>
            <a:r>
              <a:rPr lang="zh-CN" altLang="en-US" dirty="0" smtClean="0"/>
              <a:t>作为绝对单位，但实际应用中可以理解为相对单位</a:t>
            </a:r>
            <a:endParaRPr lang="en-US" altLang="zh-CN" dirty="0" smtClean="0"/>
          </a:p>
          <a:p>
            <a:endParaRPr lang="en-US" altLang="zh-CN" dirty="0" smtClean="0"/>
          </a:p>
          <a:p>
            <a:r>
              <a:rPr lang="zh-CN" altLang="en-US" dirty="0" smtClean="0"/>
              <a:t>这个与视口、放缩等都有关系</a:t>
            </a:r>
            <a:endParaRPr lang="en-US" altLang="zh-CN" dirty="0" smtClean="0"/>
          </a:p>
          <a:p>
            <a:endParaRPr lang="en-US" altLang="zh-CN" dirty="0" smtClean="0"/>
          </a:p>
          <a:p>
            <a:r>
              <a:rPr lang="zh-CN" altLang="en-US" dirty="0" smtClean="0"/>
              <a:t>这个内容超级复杂，感兴趣的同学，尤其是要做移动开发的同学推荐看</a:t>
            </a:r>
            <a:r>
              <a:rPr lang="en-US" altLang="zh-CN" dirty="0" smtClean="0"/>
              <a:t>PPK</a:t>
            </a:r>
            <a:r>
              <a:rPr lang="zh-CN" altLang="en-US" dirty="0" smtClean="0"/>
              <a:t>的</a:t>
            </a:r>
            <a:r>
              <a:rPr lang="en-US" altLang="zh-CN" dirty="0" smtClean="0"/>
              <a:t>《</a:t>
            </a:r>
            <a:r>
              <a:rPr lang="zh-CN" altLang="en-US" dirty="0" smtClean="0"/>
              <a:t>移动开发手册</a:t>
            </a:r>
            <a:r>
              <a:rPr lang="en-US" altLang="zh-CN" dirty="0" smtClean="0"/>
              <a:t>》</a:t>
            </a:r>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111</a:t>
            </a:fld>
            <a:endParaRPr lang="en-US" altLang="zh-CN"/>
          </a:p>
        </p:txBody>
      </p:sp>
    </p:spTree>
    <p:extLst>
      <p:ext uri="{BB962C8B-B14F-4D97-AF65-F5344CB8AC3E}">
        <p14:creationId xmlns:p14="http://schemas.microsoft.com/office/powerpoint/2010/main" val="600722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http://www.w3.org/TR/2001/WD-css3-roadmap-20010523/</a:t>
            </a:r>
          </a:p>
          <a:p>
            <a:endParaRPr lang="en-US" altLang="zh-CN" dirty="0" smtClean="0"/>
          </a:p>
          <a:p>
            <a:r>
              <a:rPr lang="en-US" altLang="zh-CN" dirty="0" smtClean="0"/>
              <a:t>CSS2.1</a:t>
            </a:r>
            <a:r>
              <a:rPr lang="zh-CN" altLang="en-US" dirty="0" smtClean="0"/>
              <a:t>是个稳定的版本，几乎所有浏览器都很好的实现了（除了早期的</a:t>
            </a:r>
            <a:r>
              <a:rPr lang="en-US" altLang="zh-CN" dirty="0" smtClean="0"/>
              <a:t>IE</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a:t>
            </a:fld>
            <a:endParaRPr lang="en-US" altLang="zh-CN"/>
          </a:p>
        </p:txBody>
      </p:sp>
    </p:spTree>
    <p:extLst>
      <p:ext uri="{BB962C8B-B14F-4D97-AF65-F5344CB8AC3E}">
        <p14:creationId xmlns:p14="http://schemas.microsoft.com/office/powerpoint/2010/main" val="14731611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早年</a:t>
            </a:r>
            <a:r>
              <a:rPr lang="en-US" altLang="zh-CN" dirty="0" err="1" smtClean="0"/>
              <a:t>em</a:t>
            </a:r>
            <a:r>
              <a:rPr lang="zh-CN" altLang="en-US" dirty="0" smtClean="0"/>
              <a:t>还定义为字母</a:t>
            </a:r>
            <a:r>
              <a:rPr lang="en-US" altLang="zh-CN" dirty="0" smtClean="0"/>
              <a:t>m</a:t>
            </a:r>
            <a:r>
              <a:rPr lang="zh-CN" altLang="en-US" dirty="0" smtClean="0"/>
              <a:t>的高度，还有</a:t>
            </a:r>
            <a:r>
              <a:rPr lang="en-US" altLang="zh-CN" dirty="0" smtClean="0"/>
              <a:t>en</a:t>
            </a:r>
            <a:r>
              <a:rPr lang="zh-CN" altLang="en-US" dirty="0" smtClean="0"/>
              <a:t>，定义为字母</a:t>
            </a:r>
            <a:r>
              <a:rPr lang="en-US" altLang="zh-CN" dirty="0" smtClean="0"/>
              <a:t>n</a:t>
            </a:r>
            <a:r>
              <a:rPr lang="zh-CN" altLang="en-US" dirty="0" smtClean="0"/>
              <a:t>的高度，现在应根据规范定义来</a:t>
            </a:r>
            <a:endParaRPr lang="en-US" altLang="zh-CN" dirty="0" smtClean="0"/>
          </a:p>
          <a:p>
            <a:r>
              <a:rPr lang="en-US" altLang="zh-CN" dirty="0" smtClean="0"/>
              <a:t>ex</a:t>
            </a:r>
            <a:r>
              <a:rPr lang="zh-CN" altLang="en-US" dirty="0" smtClean="0"/>
              <a:t>也针对那些哪怕没有字母</a:t>
            </a:r>
            <a:r>
              <a:rPr lang="en-US" altLang="zh-CN" dirty="0" smtClean="0"/>
              <a:t>x</a:t>
            </a:r>
            <a:r>
              <a:rPr lang="zh-CN" altLang="en-US" dirty="0" smtClean="0"/>
              <a:t>的字体</a:t>
            </a:r>
            <a:endParaRPr lang="en-US" altLang="zh-CN" dirty="0" smtClean="0"/>
          </a:p>
          <a:p>
            <a:r>
              <a:rPr lang="en-US" altLang="zh-CN" dirty="0" err="1" smtClean="0"/>
              <a:t>ch</a:t>
            </a:r>
            <a:r>
              <a:rPr lang="zh-CN" altLang="en-US" dirty="0" smtClean="0"/>
              <a:t>目前仅</a:t>
            </a:r>
            <a:r>
              <a:rPr lang="en-US" altLang="zh-CN" dirty="0" err="1" smtClean="0"/>
              <a:t>firefox</a:t>
            </a:r>
            <a:r>
              <a:rPr lang="zh-CN" altLang="en-US" dirty="0" smtClean="0"/>
              <a:t>支持</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112</a:t>
            </a:fld>
            <a:endParaRPr lang="en-US" altLang="zh-CN"/>
          </a:p>
        </p:txBody>
      </p:sp>
    </p:spTree>
    <p:extLst>
      <p:ext uri="{BB962C8B-B14F-4D97-AF65-F5344CB8AC3E}">
        <p14:creationId xmlns:p14="http://schemas.microsoft.com/office/powerpoint/2010/main" val="15754154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基准图片就是</a:t>
            </a:r>
            <a:r>
              <a:rPr lang="en-US" altLang="zh-CN" dirty="0" smtClean="0"/>
              <a:t>10ch</a:t>
            </a:r>
            <a:r>
              <a:rPr lang="zh-CN" altLang="en-US" dirty="0" smtClean="0"/>
              <a:t>宽</a:t>
            </a:r>
            <a:endParaRPr lang="en-US" altLang="zh-CN" dirty="0" smtClean="0"/>
          </a:p>
          <a:p>
            <a:r>
              <a:rPr lang="zh-CN" altLang="en-US" dirty="0" smtClean="0"/>
              <a:t>大家可以注意，</a:t>
            </a:r>
            <a:r>
              <a:rPr lang="en-US" altLang="zh-CN" dirty="0" smtClean="0"/>
              <a:t>rem</a:t>
            </a:r>
            <a:r>
              <a:rPr lang="zh-CN" altLang="en-US" dirty="0" smtClean="0"/>
              <a:t>相对</a:t>
            </a:r>
            <a:r>
              <a:rPr lang="en-US" altLang="zh-CN" dirty="0" err="1" smtClean="0"/>
              <a:t>em</a:t>
            </a:r>
            <a:r>
              <a:rPr lang="zh-CN" altLang="en-US" dirty="0" smtClean="0"/>
              <a:t>说，就不存在比例放大的问题</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113</a:t>
            </a:fld>
            <a:endParaRPr lang="en-US" altLang="zh-CN"/>
          </a:p>
        </p:txBody>
      </p:sp>
    </p:spTree>
    <p:extLst>
      <p:ext uri="{BB962C8B-B14F-4D97-AF65-F5344CB8AC3E}">
        <p14:creationId xmlns:p14="http://schemas.microsoft.com/office/powerpoint/2010/main" val="8857268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hlinkClick r:id="rId3"/>
              </a:rPr>
              <a:t>https://www.w3.org/TR/css-color-3/</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116</a:t>
            </a:fld>
            <a:endParaRPr lang="en-US" altLang="zh-CN"/>
          </a:p>
        </p:txBody>
      </p:sp>
    </p:spTree>
    <p:extLst>
      <p:ext uri="{BB962C8B-B14F-4D97-AF65-F5344CB8AC3E}">
        <p14:creationId xmlns:p14="http://schemas.microsoft.com/office/powerpoint/2010/main" val="41734898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色相（</a:t>
            </a:r>
            <a:r>
              <a:rPr lang="en-US" altLang="zh-CN" dirty="0" smtClean="0"/>
              <a:t>Hue</a:t>
            </a:r>
            <a:r>
              <a:rPr lang="zh-CN" altLang="en-US" dirty="0" smtClean="0"/>
              <a:t>或</a:t>
            </a:r>
            <a:r>
              <a:rPr lang="en-US" altLang="zh-CN" dirty="0" smtClean="0"/>
              <a:t>Color</a:t>
            </a:r>
            <a:r>
              <a:rPr lang="zh-CN" altLang="en-US" dirty="0" smtClean="0"/>
              <a:t>）</a:t>
            </a:r>
          </a:p>
          <a:p>
            <a:pPr lvl="1"/>
            <a:r>
              <a:rPr lang="zh-CN" altLang="en-US" dirty="0" smtClean="0"/>
              <a:t>色相是物体透射或反射光波的波长有关的颜色物理的心理特性。</a:t>
            </a:r>
          </a:p>
          <a:p>
            <a:pPr lvl="1"/>
            <a:r>
              <a:rPr lang="zh-CN" altLang="en-US" dirty="0" smtClean="0"/>
              <a:t>它的范围以 </a:t>
            </a:r>
            <a:r>
              <a:rPr lang="en-US" altLang="zh-CN" dirty="0" smtClean="0"/>
              <a:t>0 </a:t>
            </a:r>
            <a:r>
              <a:rPr lang="zh-CN" altLang="en-US" dirty="0" smtClean="0"/>
              <a:t>至 </a:t>
            </a:r>
            <a:r>
              <a:rPr lang="en-US" altLang="zh-CN" dirty="0" smtClean="0"/>
              <a:t>360 </a:t>
            </a:r>
            <a:r>
              <a:rPr lang="zh-CN" altLang="en-US" dirty="0" smtClean="0"/>
              <a:t>度之间的角度值表示。</a:t>
            </a:r>
          </a:p>
          <a:p>
            <a:pPr lvl="1"/>
            <a:r>
              <a:rPr lang="zh-CN" altLang="en-US" dirty="0" smtClean="0"/>
              <a:t>色相是以颜色的名称来识别的，如红色、橙色或绿色。 </a:t>
            </a:r>
          </a:p>
          <a:p>
            <a:pPr lvl="1"/>
            <a:r>
              <a:rPr lang="zh-CN" altLang="en-US" dirty="0" smtClean="0"/>
              <a:t>色相主要由三原色在该颜色中的分量值表来决定。</a:t>
            </a:r>
          </a:p>
          <a:p>
            <a:r>
              <a:rPr lang="zh-CN" altLang="en-US" dirty="0" smtClean="0"/>
              <a:t>亮度（</a:t>
            </a:r>
            <a:r>
              <a:rPr lang="en-US" altLang="zh-CN" dirty="0" smtClean="0"/>
              <a:t>Lightness</a:t>
            </a:r>
            <a:r>
              <a:rPr lang="zh-CN" altLang="en-US" dirty="0" smtClean="0"/>
              <a:t>或</a:t>
            </a:r>
            <a:r>
              <a:rPr lang="en-US" altLang="zh-CN" dirty="0" smtClean="0"/>
              <a:t>Brightness</a:t>
            </a:r>
            <a:r>
              <a:rPr lang="zh-CN" altLang="en-US" dirty="0" smtClean="0"/>
              <a:t>或</a:t>
            </a:r>
            <a:r>
              <a:rPr lang="en-US" altLang="zh-CN" dirty="0" smtClean="0"/>
              <a:t>Value</a:t>
            </a:r>
            <a:r>
              <a:rPr lang="zh-CN" altLang="en-US" dirty="0" smtClean="0"/>
              <a:t>）</a:t>
            </a:r>
          </a:p>
          <a:p>
            <a:pPr lvl="1"/>
            <a:r>
              <a:rPr lang="zh-CN" altLang="en-US" dirty="0" smtClean="0"/>
              <a:t>亮度（有时也称明度）是颜色的相对明暗程度。</a:t>
            </a:r>
          </a:p>
          <a:p>
            <a:pPr lvl="1"/>
            <a:r>
              <a:rPr lang="zh-CN" altLang="en-US" dirty="0" smtClean="0"/>
              <a:t>通常用</a:t>
            </a:r>
            <a:r>
              <a:rPr lang="en-US" altLang="zh-CN" dirty="0" smtClean="0"/>
              <a:t>0%</a:t>
            </a:r>
            <a:r>
              <a:rPr lang="zh-CN" altLang="en-US" dirty="0" smtClean="0"/>
              <a:t>（黑）</a:t>
            </a:r>
            <a:r>
              <a:rPr lang="en-US" altLang="zh-CN" dirty="0" smtClean="0"/>
              <a:t>-100%</a:t>
            </a:r>
            <a:r>
              <a:rPr lang="zh-CN" altLang="en-US" dirty="0" smtClean="0"/>
              <a:t>（白）来度量。</a:t>
            </a:r>
          </a:p>
          <a:p>
            <a:pPr lvl="1"/>
            <a:r>
              <a:rPr lang="zh-CN" altLang="en-US" dirty="0" smtClean="0"/>
              <a:t>主要取决于该颜色吸收光线的程度。</a:t>
            </a:r>
          </a:p>
          <a:p>
            <a:pPr lvl="1"/>
            <a:r>
              <a:rPr lang="zh-CN" altLang="en-US" dirty="0" smtClean="0"/>
              <a:t>通常将较亮的颜色称为高亮度颜色，将较暗的颜色称之为低亮度颜色。</a:t>
            </a:r>
          </a:p>
          <a:p>
            <a:r>
              <a:rPr lang="zh-CN" altLang="en-US" dirty="0" smtClean="0"/>
              <a:t>饱和度（</a:t>
            </a:r>
            <a:r>
              <a:rPr lang="en-US" altLang="zh-CN" dirty="0" smtClean="0"/>
              <a:t>Saturation</a:t>
            </a:r>
            <a:r>
              <a:rPr lang="zh-CN" altLang="en-US" dirty="0" smtClean="0"/>
              <a:t>或</a:t>
            </a:r>
            <a:r>
              <a:rPr lang="en-US" altLang="zh-CN" dirty="0" smtClean="0"/>
              <a:t>Chroma</a:t>
            </a:r>
            <a:r>
              <a:rPr lang="zh-CN" altLang="en-US" dirty="0" smtClean="0"/>
              <a:t>）</a:t>
            </a:r>
          </a:p>
          <a:p>
            <a:pPr lvl="1"/>
            <a:r>
              <a:rPr lang="zh-CN" altLang="en-US" dirty="0" smtClean="0"/>
              <a:t>饱和度（有时也称对比度）是指色彩的混浊或澄清程度，体现了颜色的强度或纯度。</a:t>
            </a:r>
          </a:p>
          <a:p>
            <a:pPr lvl="1"/>
            <a:r>
              <a:rPr lang="zh-CN" altLang="en-US" dirty="0" smtClean="0"/>
              <a:t>饱和度用于表示色相中灰色成分所占的比例，用</a:t>
            </a:r>
            <a:r>
              <a:rPr lang="en-US" altLang="zh-CN" dirty="0" smtClean="0"/>
              <a:t>0%-100%</a:t>
            </a:r>
            <a:r>
              <a:rPr lang="zh-CN" altLang="en-US" dirty="0" smtClean="0"/>
              <a:t>（纯色）来表示。</a:t>
            </a:r>
          </a:p>
          <a:p>
            <a:pPr lvl="1"/>
            <a:r>
              <a:rPr lang="zh-CN" altLang="en-US" dirty="0" smtClean="0"/>
              <a:t>饱和度最高的称为纯色。</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123</a:t>
            </a:fld>
            <a:endParaRPr lang="en-US" altLang="zh-CN"/>
          </a:p>
        </p:txBody>
      </p:sp>
    </p:spTree>
    <p:extLst>
      <p:ext uri="{BB962C8B-B14F-4D97-AF65-F5344CB8AC3E}">
        <p14:creationId xmlns:p14="http://schemas.microsoft.com/office/powerpoint/2010/main" val="13140391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讲述基本语法和基本概念后，我们开始接触具体的属性，这些属性大体可以分为表现性和布局性两大类。在本部分中，我们将介绍最基本的字体属性</a:t>
            </a:r>
            <a:endParaRPr lang="en-US" altLang="zh-CN" dirty="0" smtClean="0"/>
          </a:p>
          <a:p>
            <a:endParaRPr lang="en-US" altLang="zh-CN" dirty="0" smtClean="0"/>
          </a:p>
          <a:p>
            <a:r>
              <a:rPr lang="en-US" altLang="zh-CN" dirty="0" smtClean="0">
                <a:hlinkClick r:id="rId3"/>
              </a:rPr>
              <a:t>https://www.w3.org/TR/css-fonts-3/</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126</a:t>
            </a:fld>
            <a:endParaRPr lang="en-US" altLang="zh-CN"/>
          </a:p>
        </p:txBody>
      </p:sp>
    </p:spTree>
    <p:extLst>
      <p:ext uri="{BB962C8B-B14F-4D97-AF65-F5344CB8AC3E}">
        <p14:creationId xmlns:p14="http://schemas.microsoft.com/office/powerpoint/2010/main" val="12977738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字体族定义了使用什么字体</a:t>
            </a:r>
            <a:endParaRPr lang="en-US" altLang="zh-CN" dirty="0" smtClean="0"/>
          </a:p>
          <a:p>
            <a:r>
              <a:rPr lang="zh-CN" altLang="en-US" dirty="0" smtClean="0"/>
              <a:t>字体尺寸定义了用多大的字体</a:t>
            </a:r>
            <a:endParaRPr lang="en-US" altLang="zh-CN" dirty="0" smtClean="0"/>
          </a:p>
          <a:p>
            <a:r>
              <a:rPr lang="zh-CN" altLang="en-US" dirty="0" smtClean="0"/>
              <a:t>字体样式决定了字体呈现那种方式</a:t>
            </a:r>
            <a:endParaRPr lang="en-US" altLang="zh-CN" dirty="0" smtClean="0"/>
          </a:p>
          <a:p>
            <a:r>
              <a:rPr lang="zh-CN" altLang="en-US" dirty="0" smtClean="0"/>
              <a:t>控制字体在底层对字体的特性进行控制</a:t>
            </a:r>
            <a:endParaRPr lang="en-US" altLang="zh-CN" dirty="0" smtClean="0"/>
          </a:p>
          <a:p>
            <a:r>
              <a:rPr lang="en-US" altLang="zh-CN" dirty="0" smtClean="0"/>
              <a:t>font</a:t>
            </a:r>
            <a:r>
              <a:rPr lang="zh-CN" altLang="en-US" dirty="0" smtClean="0"/>
              <a:t>是个组合特性</a:t>
            </a:r>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127</a:t>
            </a:fld>
            <a:endParaRPr lang="en-US" altLang="zh-CN"/>
          </a:p>
        </p:txBody>
      </p:sp>
    </p:spTree>
    <p:extLst>
      <p:ext uri="{BB962C8B-B14F-4D97-AF65-F5344CB8AC3E}">
        <p14:creationId xmlns:p14="http://schemas.microsoft.com/office/powerpoint/2010/main" val="34056688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世界上有很多字体，每个字体还有多个变体，如粗体、斜体等，</a:t>
            </a:r>
            <a:r>
              <a:rPr lang="en-US" altLang="zh-CN" dirty="0" smtClean="0"/>
              <a:t>CSS</a:t>
            </a:r>
            <a:r>
              <a:rPr lang="zh-CN" altLang="en-US" dirty="0" smtClean="0"/>
              <a:t>将所有的字体归入五个字体族（字体类型）</a:t>
            </a:r>
            <a:endParaRPr lang="en-US" altLang="zh-CN" dirty="0" smtClean="0"/>
          </a:p>
          <a:p>
            <a:endParaRPr lang="en-US" altLang="zh-CN" dirty="0" smtClean="0"/>
          </a:p>
          <a:p>
            <a:r>
              <a:rPr lang="en-US" altLang="zh-CN" dirty="0" smtClean="0"/>
              <a:t>CSS</a:t>
            </a:r>
            <a:r>
              <a:rPr lang="zh-CN" altLang="en-US" dirty="0" smtClean="0"/>
              <a:t>支持五种类属字体（</a:t>
            </a:r>
            <a:r>
              <a:rPr lang="en-US" altLang="zh-CN" dirty="0" smtClean="0"/>
              <a:t>generic font</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128</a:t>
            </a:fld>
            <a:endParaRPr lang="en-US" altLang="zh-CN"/>
          </a:p>
        </p:txBody>
      </p:sp>
    </p:spTree>
    <p:extLst>
      <p:ext uri="{BB962C8B-B14F-4D97-AF65-F5344CB8AC3E}">
        <p14:creationId xmlns:p14="http://schemas.microsoft.com/office/powerpoint/2010/main" val="16734185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这个是</a:t>
            </a:r>
            <a:r>
              <a:rPr lang="en-US" altLang="zh-CN" dirty="0" smtClean="0"/>
              <a:t>CSS</a:t>
            </a:r>
            <a:r>
              <a:rPr lang="zh-CN" altLang="en-US" dirty="0" smtClean="0"/>
              <a:t>权威指南上给出的目前</a:t>
            </a:r>
            <a:r>
              <a:rPr lang="en-US" altLang="zh-CN" dirty="0" smtClean="0"/>
              <a:t>format</a:t>
            </a:r>
            <a:r>
              <a:rPr lang="zh-CN" altLang="en-US" dirty="0" smtClean="0"/>
              <a:t>支持的值，对应的支持情况可以见下页</a:t>
            </a:r>
            <a:endParaRPr lang="en-US" altLang="zh-CN" dirty="0" smtClean="0"/>
          </a:p>
          <a:p>
            <a:endParaRPr lang="en-US" altLang="zh-CN" dirty="0" smtClean="0"/>
          </a:p>
          <a:p>
            <a:r>
              <a:rPr lang="zh-CN" altLang="en-US" dirty="0" smtClean="0"/>
              <a:t>在设定</a:t>
            </a:r>
            <a:r>
              <a:rPr lang="en-US" altLang="zh-CN" dirty="0" smtClean="0"/>
              <a:t>@font-face</a:t>
            </a:r>
            <a:r>
              <a:rPr lang="zh-CN" altLang="en-US" dirty="0" smtClean="0"/>
              <a:t>时，可以同时指定其</a:t>
            </a:r>
            <a:r>
              <a:rPr lang="en-US" altLang="zh-CN" dirty="0" smtClean="0"/>
              <a:t>font-weight</a:t>
            </a:r>
            <a:r>
              <a:rPr lang="zh-CN" altLang="en-US" dirty="0" smtClean="0"/>
              <a:t>等字体样式，感兴趣的同学可以看完这个部分后，再去看权威指南</a:t>
            </a:r>
            <a:r>
              <a:rPr lang="en-US" altLang="zh-CN" dirty="0" smtClean="0"/>
              <a:t>5.2.3</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132</a:t>
            </a:fld>
            <a:endParaRPr lang="en-US" altLang="zh-CN"/>
          </a:p>
        </p:txBody>
      </p:sp>
    </p:spTree>
    <p:extLst>
      <p:ext uri="{BB962C8B-B14F-4D97-AF65-F5344CB8AC3E}">
        <p14:creationId xmlns:p14="http://schemas.microsoft.com/office/powerpoint/2010/main" val="28568094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一般来说，设计一种字体时其中每个字符都应小于其</a:t>
            </a:r>
            <a:r>
              <a:rPr lang="en-US" altLang="zh-CN" dirty="0" err="1" smtClean="0"/>
              <a:t>em</a:t>
            </a:r>
            <a:r>
              <a:rPr lang="zh-CN" altLang="en-US" dirty="0" smtClean="0"/>
              <a:t>方框</a:t>
            </a:r>
            <a:endParaRPr lang="en-US" altLang="zh-CN" dirty="0" smtClean="0"/>
          </a:p>
          <a:p>
            <a:endParaRPr lang="en-US" altLang="zh-CN" dirty="0" smtClean="0"/>
          </a:p>
          <a:p>
            <a:r>
              <a:rPr lang="zh-CN" altLang="en-US" dirty="0" smtClean="0"/>
              <a:t>但是要注意，</a:t>
            </a:r>
            <a:r>
              <a:rPr lang="en-US" altLang="zh-CN" dirty="0" smtClean="0"/>
              <a:t>font-size</a:t>
            </a:r>
            <a:r>
              <a:rPr lang="zh-CN" altLang="en-US" dirty="0" smtClean="0"/>
              <a:t>的作用是给字体的</a:t>
            </a:r>
            <a:r>
              <a:rPr lang="en-US" altLang="zh-CN" dirty="0" err="1" smtClean="0"/>
              <a:t>em</a:t>
            </a:r>
            <a:r>
              <a:rPr lang="zh-CN" altLang="en-US" dirty="0" smtClean="0"/>
              <a:t>框提供大小，但并不能保证实际显示的字符就是这种大小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135</a:t>
            </a:fld>
            <a:endParaRPr lang="en-US" altLang="zh-CN"/>
          </a:p>
        </p:txBody>
      </p:sp>
    </p:spTree>
    <p:extLst>
      <p:ext uri="{BB962C8B-B14F-4D97-AF65-F5344CB8AC3E}">
        <p14:creationId xmlns:p14="http://schemas.microsoft.com/office/powerpoint/2010/main" val="1621882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这里也有关键字和像素值的对照表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136</a:t>
            </a:fld>
            <a:endParaRPr lang="en-US" altLang="zh-CN"/>
          </a:p>
        </p:txBody>
      </p:sp>
    </p:spTree>
    <p:extLst>
      <p:ext uri="{BB962C8B-B14F-4D97-AF65-F5344CB8AC3E}">
        <p14:creationId xmlns:p14="http://schemas.microsoft.com/office/powerpoint/2010/main" val="1560028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从目前浏览器支持和实际应用角度看，</a:t>
            </a:r>
            <a:r>
              <a:rPr lang="en-US" altLang="zh-CN" dirty="0" smtClean="0"/>
              <a:t>CSS3</a:t>
            </a:r>
            <a:r>
              <a:rPr lang="zh-CN" altLang="en-US" dirty="0" smtClean="0"/>
              <a:t>比较主要的改进在于选择器（尤其是伪类选择器），颜色（</a:t>
            </a:r>
            <a:r>
              <a:rPr lang="en-US" altLang="zh-CN" dirty="0" smtClean="0"/>
              <a:t>RGBA</a:t>
            </a:r>
            <a:r>
              <a:rPr lang="zh-CN" altLang="en-US" dirty="0" smtClean="0"/>
              <a:t>和</a:t>
            </a:r>
            <a:r>
              <a:rPr lang="en-US" altLang="zh-CN" dirty="0" smtClean="0"/>
              <a:t>HSLA</a:t>
            </a:r>
            <a:r>
              <a:rPr lang="zh-CN" altLang="en-US" dirty="0" smtClean="0"/>
              <a:t>），媒体查询，其他提得比较多的还包括弹性布局模型、多列、在线字体等，以经典参考书</a:t>
            </a:r>
            <a:r>
              <a:rPr lang="en-US" altLang="zh-CN" dirty="0" smtClean="0"/>
              <a:t>《CSS</a:t>
            </a:r>
            <a:r>
              <a:rPr lang="zh-CN" altLang="en-US" dirty="0" smtClean="0"/>
              <a:t>权威指南</a:t>
            </a:r>
            <a:r>
              <a:rPr lang="en-US" altLang="zh-CN" dirty="0" smtClean="0"/>
              <a:t>》</a:t>
            </a:r>
            <a:r>
              <a:rPr lang="zh-CN" altLang="en-US" dirty="0" smtClean="0"/>
              <a:t>为例，能出现在书中的技术，基本都已经可以放心使用（毕竟这本书是从</a:t>
            </a:r>
            <a:r>
              <a:rPr lang="en-US" altLang="zh-CN" dirty="0" smtClean="0"/>
              <a:t>2017</a:t>
            </a:r>
            <a:r>
              <a:rPr lang="zh-CN" altLang="en-US" dirty="0" smtClean="0"/>
              <a:t>年开始写新版本的，已经又好几年了）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a:t>
            </a:fld>
            <a:endParaRPr lang="en-US" altLang="zh-CN"/>
          </a:p>
        </p:txBody>
      </p:sp>
    </p:spTree>
    <p:extLst>
      <p:ext uri="{BB962C8B-B14F-4D97-AF65-F5344CB8AC3E}">
        <p14:creationId xmlns:p14="http://schemas.microsoft.com/office/powerpoint/2010/main" val="16326145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137</a:t>
            </a:fld>
            <a:endParaRPr lang="en-US" altLang="zh-CN"/>
          </a:p>
        </p:txBody>
      </p:sp>
    </p:spTree>
    <p:extLst>
      <p:ext uri="{BB962C8B-B14F-4D97-AF65-F5344CB8AC3E}">
        <p14:creationId xmlns:p14="http://schemas.microsoft.com/office/powerpoint/2010/main" val="26409909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sample2</a:t>
            </a:r>
            <a:r>
              <a:rPr lang="zh-CN" altLang="en-US" dirty="0" smtClean="0"/>
              <a:t>体现了继承时放大的情况，这个在层叠规则时已经见过一次，不再赘述</a:t>
            </a:r>
          </a:p>
          <a:p>
            <a:endParaRPr lang="en-US" altLang="zh-CN" dirty="0" smtClean="0"/>
          </a:p>
          <a:p>
            <a:r>
              <a:rPr lang="zh-CN" altLang="en-US" dirty="0" smtClean="0"/>
              <a:t>右图是权威指南给出的一个例子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138</a:t>
            </a:fld>
            <a:endParaRPr lang="en-US" altLang="zh-CN"/>
          </a:p>
        </p:txBody>
      </p:sp>
    </p:spTree>
    <p:extLst>
      <p:ext uri="{BB962C8B-B14F-4D97-AF65-F5344CB8AC3E}">
        <p14:creationId xmlns:p14="http://schemas.microsoft.com/office/powerpoint/2010/main" val="7732302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字重、字体加粗</a:t>
            </a:r>
            <a:endParaRPr lang="en-US" altLang="zh-CN" dirty="0" smtClean="0"/>
          </a:p>
          <a:p>
            <a:r>
              <a:rPr lang="zh-CN" altLang="en-US" dirty="0" smtClean="0"/>
              <a:t>字体样式、是否斜体</a:t>
            </a:r>
            <a:endParaRPr lang="en-US" altLang="zh-CN" dirty="0" smtClean="0"/>
          </a:p>
          <a:p>
            <a:r>
              <a:rPr lang="zh-CN" altLang="en-US" dirty="0" smtClean="0"/>
              <a:t>字体拉伸、较宽</a:t>
            </a:r>
            <a:r>
              <a:rPr lang="en-US" altLang="zh-CN" dirty="0" smtClean="0"/>
              <a:t>/</a:t>
            </a:r>
            <a:r>
              <a:rPr lang="zh-CN" altLang="en-US" dirty="0" smtClean="0"/>
              <a:t>较窄的字母型式（要求字体本身支持）</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139</a:t>
            </a:fld>
            <a:endParaRPr lang="en-US" altLang="zh-CN"/>
          </a:p>
        </p:txBody>
      </p:sp>
    </p:spTree>
    <p:extLst>
      <p:ext uri="{BB962C8B-B14F-4D97-AF65-F5344CB8AC3E}">
        <p14:creationId xmlns:p14="http://schemas.microsoft.com/office/powerpoint/2010/main" val="4372346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字体变形，原来只有小大写和正常的切换</a:t>
            </a:r>
            <a:endParaRPr lang="en-US" altLang="zh-CN" dirty="0" smtClean="0"/>
          </a:p>
          <a:p>
            <a:r>
              <a:rPr lang="zh-CN" altLang="en-US" dirty="0" smtClean="0"/>
              <a:t>虽然取值很多，但是要浏览器和字体本身支持</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140</a:t>
            </a:fld>
            <a:endParaRPr lang="en-US" altLang="zh-CN"/>
          </a:p>
        </p:txBody>
      </p:sp>
    </p:spTree>
    <p:extLst>
      <p:ext uri="{BB962C8B-B14F-4D97-AF65-F5344CB8AC3E}">
        <p14:creationId xmlns:p14="http://schemas.microsoft.com/office/powerpoint/2010/main" val="15306947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比如当没有粗体的时候，是不是要合成粗体</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142</a:t>
            </a:fld>
            <a:endParaRPr lang="en-US" altLang="zh-CN"/>
          </a:p>
        </p:txBody>
      </p:sp>
    </p:spTree>
    <p:extLst>
      <p:ext uri="{BB962C8B-B14F-4D97-AF65-F5344CB8AC3E}">
        <p14:creationId xmlns:p14="http://schemas.microsoft.com/office/powerpoint/2010/main" val="41294575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sz="900" b="0" i="0" kern="1200" dirty="0" smtClean="0">
                <a:solidFill>
                  <a:schemeClr val="tx1"/>
                </a:solidFill>
                <a:effectLst/>
                <a:latin typeface="Times New Roman" pitchFamily="18" charset="0"/>
                <a:ea typeface="宋体" pitchFamily="2" charset="-122"/>
                <a:cs typeface="+mn-cs"/>
              </a:rPr>
              <a:t>本部分中，我们将介绍</a:t>
            </a:r>
            <a:r>
              <a:rPr lang="en-US" altLang="zh-CN" sz="900" b="0" i="0" kern="1200" dirty="0" smtClean="0">
                <a:solidFill>
                  <a:schemeClr val="tx1"/>
                </a:solidFill>
                <a:effectLst/>
                <a:latin typeface="Times New Roman" pitchFamily="18" charset="0"/>
                <a:ea typeface="宋体" pitchFamily="2" charset="-122"/>
                <a:cs typeface="+mn-cs"/>
              </a:rPr>
              <a:t>CSS</a:t>
            </a:r>
            <a:r>
              <a:rPr lang="zh-CN" altLang="en-US" sz="900" b="0" i="0" kern="1200" dirty="0" smtClean="0">
                <a:solidFill>
                  <a:schemeClr val="tx1"/>
                </a:solidFill>
                <a:effectLst/>
                <a:latin typeface="Times New Roman" pitchFamily="18" charset="0"/>
                <a:ea typeface="宋体" pitchFamily="2" charset="-122"/>
                <a:cs typeface="+mn-cs"/>
              </a:rPr>
              <a:t>文本相关属性，包括间距、行高、样式等内容。</a:t>
            </a:r>
            <a:endParaRPr lang="en-US" altLang="zh-CN" sz="900" b="0" i="0" kern="1200" dirty="0" smtClean="0">
              <a:solidFill>
                <a:schemeClr val="tx1"/>
              </a:solidFill>
              <a:effectLst/>
              <a:latin typeface="Times New Roman" pitchFamily="18" charset="0"/>
              <a:ea typeface="宋体" pitchFamily="2" charset="-122"/>
              <a:cs typeface="+mn-cs"/>
            </a:endParaRPr>
          </a:p>
          <a:p>
            <a:endParaRPr lang="en-US" altLang="zh-CN" dirty="0" smtClean="0"/>
          </a:p>
          <a:p>
            <a:r>
              <a:rPr lang="zh-CN" altLang="en-US" dirty="0" smtClean="0"/>
              <a:t>文本和字体有本质差别，简单的讲，文本是内容，字体用于显示这个内容，不确切的讲，字体控制了单个字符的表现，文本控制了字符们所组成的整体的表现</a:t>
            </a:r>
            <a:endParaRPr lang="en-US" altLang="zh-CN" dirty="0" smtClean="0"/>
          </a:p>
          <a:p>
            <a:endParaRPr lang="en-US" altLang="zh-CN" dirty="0" smtClean="0"/>
          </a:p>
          <a:p>
            <a:r>
              <a:rPr lang="zh-CN" altLang="en-US" dirty="0" smtClean="0"/>
              <a:t>这部分的内容涉及到多个</a:t>
            </a:r>
            <a:r>
              <a:rPr lang="en-US" altLang="zh-CN" dirty="0" smtClean="0"/>
              <a:t>CSS3</a:t>
            </a:r>
            <a:r>
              <a:rPr lang="zh-CN" altLang="en-US" dirty="0" smtClean="0"/>
              <a:t>规范</a:t>
            </a:r>
            <a:endParaRPr lang="en-US" altLang="zh-CN" dirty="0" smtClean="0"/>
          </a:p>
          <a:p>
            <a:endParaRPr lang="en-US" altLang="zh-CN" dirty="0" smtClean="0"/>
          </a:p>
          <a:p>
            <a:r>
              <a:rPr lang="en-US" altLang="zh-CN" dirty="0" smtClean="0">
                <a:hlinkClick r:id="rId3"/>
              </a:rPr>
              <a:t>https://www.w3.org/TR/css-text-3/</a:t>
            </a:r>
            <a:endParaRPr lang="en-US" altLang="zh-CN" dirty="0" smtClean="0"/>
          </a:p>
          <a:p>
            <a:r>
              <a:rPr lang="en-US" altLang="zh-CN" dirty="0" smtClean="0">
                <a:hlinkClick r:id="rId4"/>
              </a:rPr>
              <a:t>https://www.w3.org/TR/css-text-decor-3</a:t>
            </a:r>
            <a:endParaRPr lang="en-US" altLang="zh-CN" dirty="0" smtClean="0"/>
          </a:p>
          <a:p>
            <a:r>
              <a:rPr lang="en-US" altLang="zh-CN" dirty="0" smtClean="0">
                <a:hlinkClick r:id="rId5"/>
              </a:rPr>
              <a:t>https://www.w3.org/TR/css-writing-modes-3/</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146</a:t>
            </a:fld>
            <a:endParaRPr lang="en-US" altLang="zh-CN"/>
          </a:p>
        </p:txBody>
      </p:sp>
    </p:spTree>
    <p:extLst>
      <p:ext uri="{BB962C8B-B14F-4D97-AF65-F5344CB8AC3E}">
        <p14:creationId xmlns:p14="http://schemas.microsoft.com/office/powerpoint/2010/main" val="11727921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CSS</a:t>
            </a:r>
            <a:r>
              <a:rPr lang="zh-CN" altLang="en-US" dirty="0" smtClean="0"/>
              <a:t>规范明确指出，不建议把</a:t>
            </a:r>
            <a:r>
              <a:rPr lang="en-US" altLang="zh-CN" dirty="0" smtClean="0"/>
              <a:t>CSS</a:t>
            </a:r>
            <a:r>
              <a:rPr lang="zh-CN" altLang="en-US" dirty="0" smtClean="0"/>
              <a:t>的</a:t>
            </a:r>
            <a:r>
              <a:rPr lang="en-US" altLang="zh-CN" dirty="0" smtClean="0"/>
              <a:t>direction</a:t>
            </a:r>
            <a:r>
              <a:rPr lang="zh-CN" altLang="en-US" dirty="0" smtClean="0"/>
              <a:t>和</a:t>
            </a:r>
            <a:r>
              <a:rPr lang="en-US" altLang="zh-CN" dirty="0" err="1" smtClean="0"/>
              <a:t>unicode</a:t>
            </a:r>
            <a:r>
              <a:rPr lang="en-US" altLang="zh-CN" dirty="0" smtClean="0"/>
              <a:t>-bidi</a:t>
            </a:r>
            <a:r>
              <a:rPr lang="zh-CN" altLang="en-US" dirty="0" smtClean="0"/>
              <a:t>属性用在</a:t>
            </a:r>
            <a:r>
              <a:rPr lang="en-US" altLang="zh-CN" dirty="0" smtClean="0"/>
              <a:t>HTML</a:t>
            </a:r>
            <a:r>
              <a:rPr lang="zh-CN" altLang="en-US" dirty="0" smtClean="0"/>
              <a:t>文档上，而建议使用</a:t>
            </a:r>
            <a:r>
              <a:rPr lang="en-US" altLang="zh-CN" dirty="0" smtClean="0"/>
              <a:t>HTML</a:t>
            </a:r>
            <a:r>
              <a:rPr lang="zh-CN" altLang="en-US" dirty="0" smtClean="0"/>
              <a:t>的</a:t>
            </a:r>
            <a:r>
              <a:rPr lang="en-US" altLang="zh-CN" dirty="0" err="1" smtClean="0"/>
              <a:t>dir</a:t>
            </a:r>
            <a:r>
              <a:rPr lang="zh-CN" altLang="en-US" dirty="0" smtClean="0"/>
              <a:t>特性和</a:t>
            </a:r>
            <a:r>
              <a:rPr lang="en-US" altLang="zh-CN" dirty="0" err="1" smtClean="0"/>
              <a:t>bdo</a:t>
            </a:r>
            <a:r>
              <a:rPr lang="zh-CN" altLang="en-US" dirty="0" smtClean="0"/>
              <a:t>元素</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147</a:t>
            </a:fld>
            <a:endParaRPr lang="en-US" altLang="zh-CN"/>
          </a:p>
        </p:txBody>
      </p:sp>
    </p:spTree>
    <p:extLst>
      <p:ext uri="{BB962C8B-B14F-4D97-AF65-F5344CB8AC3E}">
        <p14:creationId xmlns:p14="http://schemas.microsoft.com/office/powerpoint/2010/main" val="20797546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对齐是最基础的文本属性</a:t>
            </a:r>
            <a:endParaRPr lang="en-US" altLang="zh-CN" dirty="0" smtClean="0"/>
          </a:p>
          <a:p>
            <a:r>
              <a:rPr lang="zh-CN" altLang="en-US" dirty="0" smtClean="0"/>
              <a:t>在新型的布局方式和</a:t>
            </a:r>
            <a:r>
              <a:rPr lang="en-US" altLang="zh-CN" dirty="0" smtClean="0"/>
              <a:t>CSS</a:t>
            </a:r>
            <a:r>
              <a:rPr lang="zh-CN" altLang="en-US" dirty="0" smtClean="0"/>
              <a:t>中都可以设置</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148</a:t>
            </a:fld>
            <a:endParaRPr lang="en-US" altLang="zh-CN"/>
          </a:p>
        </p:txBody>
      </p:sp>
    </p:spTree>
    <p:extLst>
      <p:ext uri="{BB962C8B-B14F-4D97-AF65-F5344CB8AC3E}">
        <p14:creationId xmlns:p14="http://schemas.microsoft.com/office/powerpoint/2010/main" val="34548781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注意跟</a:t>
            </a:r>
            <a:r>
              <a:rPr lang="en-US" altLang="zh-CN" dirty="0" smtClean="0"/>
              <a:t>center</a:t>
            </a:r>
            <a:r>
              <a:rPr lang="zh-CN" altLang="en-US" dirty="0" smtClean="0"/>
              <a:t>元素不一样（这个表示性元素现在也不建议使用了）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149</a:t>
            </a:fld>
            <a:endParaRPr lang="en-US" altLang="zh-CN"/>
          </a:p>
        </p:txBody>
      </p:sp>
    </p:spTree>
    <p:extLst>
      <p:ext uri="{BB962C8B-B14F-4D97-AF65-F5344CB8AC3E}">
        <p14:creationId xmlns:p14="http://schemas.microsoft.com/office/powerpoint/2010/main" val="28724303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看看纵向书写语言和起边终边对齐情况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151</a:t>
            </a:fld>
            <a:endParaRPr lang="en-US" altLang="zh-CN"/>
          </a:p>
        </p:txBody>
      </p:sp>
    </p:spTree>
    <p:extLst>
      <p:ext uri="{BB962C8B-B14F-4D97-AF65-F5344CB8AC3E}">
        <p14:creationId xmlns:p14="http://schemas.microsoft.com/office/powerpoint/2010/main" val="1349162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smtClean="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46223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1BEB7E49-A5DE-4565-B108-DFEFBDF55E01}" type="slidenum">
              <a:rPr lang="en-US" altLang="zh-CN"/>
              <a:pPr>
                <a:defRPr/>
              </a:pPr>
              <a:t>‹#›</a:t>
            </a:fld>
            <a:endParaRPr lang="en-US" altLang="zh-CN"/>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830530" name="Rectangle 66"/>
          <p:cNvSpPr>
            <a:spLocks noGrp="1" noChangeArrowheads="1"/>
          </p:cNvSpPr>
          <p:nvPr>
            <p:ph type="ftr" sz="quarter" idx="3"/>
          </p:nvPr>
        </p:nvSpPr>
        <p:spPr bwMode="auto">
          <a:xfrm>
            <a:off x="4165600" y="6248400"/>
            <a:ext cx="711411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dirty="0" smtClean="0">
                <a:latin typeface="+mn-lt"/>
              </a:defRPr>
            </a:lvl1pPr>
          </a:lstStyle>
          <a:p>
            <a:pPr>
              <a:defRPr/>
            </a:pPr>
            <a:endParaRPr lang="en-US" altLang="zh-CN" dirty="0"/>
          </a:p>
        </p:txBody>
      </p:sp>
      <p:sp>
        <p:nvSpPr>
          <p:cNvPr id="830531" name="Rectangle 67"/>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latin typeface="+mn-lt"/>
              </a:defRPr>
            </a:lvl1pPr>
          </a:lstStyle>
          <a:p>
            <a:pPr>
              <a:defRPr/>
            </a:pPr>
            <a:fld id="{A9383992-8E9F-402F-903C-68A540BFA1F5}" type="slidenum">
              <a:rPr lang="en-US" altLang="zh-CN"/>
              <a:pPr>
                <a:defRPr/>
              </a:pPr>
              <a:t>‹#›</a:t>
            </a:fld>
            <a:endParaRPr lang="en-US" altLang="zh-CN"/>
          </a:p>
        </p:txBody>
      </p:sp>
      <p:sp>
        <p:nvSpPr>
          <p:cNvPr id="68" name="页脚占位符 3"/>
          <p:cNvSpPr txBox="1">
            <a:spLocks/>
          </p:cNvSpPr>
          <p:nvPr userDrawn="1"/>
        </p:nvSpPr>
        <p:spPr bwMode="auto">
          <a:xfrm>
            <a:off x="4165600" y="6248400"/>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sz="1400" dirty="0" smtClean="0"/>
              <a:t>复旦大学软件学院</a:t>
            </a:r>
            <a:r>
              <a:rPr lang="en-US" altLang="zh-CN" sz="1400" dirty="0" smtClean="0"/>
              <a:t>2022</a:t>
            </a:r>
            <a:r>
              <a:rPr lang="zh-CN" altLang="en-US" sz="1400" dirty="0" smtClean="0"/>
              <a:t>春 </a:t>
            </a:r>
            <a:r>
              <a:rPr lang="en-US" altLang="zh-CN" sz="1400" dirty="0" smtClean="0"/>
              <a:t>Outstanding Ability of Software Development</a:t>
            </a:r>
            <a:endParaRPr lang="en-US" altLang="zh-CN" sz="1400" dirty="0"/>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200" algn="l" rtl="0" fontAlgn="base">
        <a:spcBef>
          <a:spcPct val="0"/>
        </a:spcBef>
        <a:spcAft>
          <a:spcPct val="0"/>
        </a:spcAft>
        <a:defRPr kumimoji="1" sz="4400">
          <a:solidFill>
            <a:schemeClr val="tx1"/>
          </a:solidFill>
          <a:latin typeface="Arial" charset="0"/>
          <a:ea typeface="宋体" pitchFamily="2" charset="-122"/>
        </a:defRPr>
      </a:lvl6pPr>
      <a:lvl7pPr marL="914400" algn="l" rtl="0" fontAlgn="base">
        <a:spcBef>
          <a:spcPct val="0"/>
        </a:spcBef>
        <a:spcAft>
          <a:spcPct val="0"/>
        </a:spcAft>
        <a:defRPr kumimoji="1" sz="4400">
          <a:solidFill>
            <a:schemeClr val="tx1"/>
          </a:solidFill>
          <a:latin typeface="Arial" charset="0"/>
          <a:ea typeface="宋体" pitchFamily="2" charset="-122"/>
        </a:defRPr>
      </a:lvl7pPr>
      <a:lvl8pPr marL="1371600" algn="l" rtl="0" fontAlgn="base">
        <a:spcBef>
          <a:spcPct val="0"/>
        </a:spcBef>
        <a:spcAft>
          <a:spcPct val="0"/>
        </a:spcAft>
        <a:defRPr kumimoji="1" sz="4400">
          <a:solidFill>
            <a:schemeClr val="tx1"/>
          </a:solidFill>
          <a:latin typeface="Arial" charset="0"/>
          <a:ea typeface="宋体" pitchFamily="2" charset="-122"/>
        </a:defRPr>
      </a:lvl8pPr>
      <a:lvl9pPr marL="1828800" algn="l" rtl="0" fontAlgn="base">
        <a:spcBef>
          <a:spcPct val="0"/>
        </a:spcBef>
        <a:spcAft>
          <a:spcPct val="0"/>
        </a:spcAft>
        <a:defRPr kumimoji="1"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lec04_sample0407_override.htm" TargetMode="External"/><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116.png"/><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3" Type="http://schemas.openxmlformats.org/officeDocument/2006/relationships/hyperlink" Target="lec04_sample0408_spec1.htm"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hyperlink" Target="lec04_sample0408_spec2.htm"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css/reset.css"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hyperlink" Target="lec04_sample0501_inherit.htm"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lec04_sample0502_fontrelative.htm"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1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lec04_sample0503_viewrelative.htm" TargetMode="Externa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hyperlink" Target="lec04_sample0504_rgba.htm"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hyperlink" Target="lec04_sample0505_hsla.htm"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hyperlink" Target="lec04_sample0601_fontfamily.htm"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hyperlink" Target="lec04_sample0602_webfont.htm"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lec04_sample0603_fontsize1.htm" TargetMode="External"/><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1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142.png"/></Relationships>
</file>

<file path=ppt/slides/_rels/slide138.xml.rels><?xml version="1.0" encoding="UTF-8" standalone="yes"?>
<Relationships xmlns="http://schemas.openxmlformats.org/package/2006/relationships"><Relationship Id="rId3" Type="http://schemas.openxmlformats.org/officeDocument/2006/relationships/hyperlink" Target="lec04_sample0603_fontsize2.htm" TargetMode="External"/><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1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hyperlink" Target="lec04_sample0604_fontstyle.htm" TargetMode="External"/><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14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lec04_sample0605_font.htm" TargetMode="Externa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lec04_sample0701_textalign.htm"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lec04_sample0201_csssimple.ht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15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lec04_sample0702_textalignlast.htm" TargetMode="External"/><Relationship Id="rId1" Type="http://schemas.openxmlformats.org/officeDocument/2006/relationships/slideLayout" Target="../slideLayouts/slideLayout4.xml"/><Relationship Id="rId5" Type="http://schemas.openxmlformats.org/officeDocument/2006/relationships/image" Target="../media/image157.png"/><Relationship Id="rId4" Type="http://schemas.openxmlformats.org/officeDocument/2006/relationships/image" Target="../media/image156.png"/></Relationships>
</file>

<file path=ppt/slides/_rels/slide153.xml.rels><?xml version="1.0" encoding="UTF-8" standalone="yes"?>
<Relationships xmlns="http://schemas.openxmlformats.org/package/2006/relationships"><Relationship Id="rId3" Type="http://schemas.openxmlformats.org/officeDocument/2006/relationships/hyperlink" Target="lec04_sample0703_lineheight.htm"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58.emf"/></Relationships>
</file>

<file path=ppt/slides/_rels/slide1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lec04_sample0704_textvalign1.htm"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hyperlink" Target="lec04_sample0704_textvalign3.htm" TargetMode="External"/><Relationship Id="rId4" Type="http://schemas.openxmlformats.org/officeDocument/2006/relationships/hyperlink" Target="lec04_sample0704_textvalign2.ht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lec04_sample0705_textspace.htm" TargetMode="External"/><Relationship Id="rId1" Type="http://schemas.openxmlformats.org/officeDocument/2006/relationships/slideLayout" Target="../slideLayouts/slideLayout4.xml"/><Relationship Id="rId4" Type="http://schemas.openxmlformats.org/officeDocument/2006/relationships/image" Target="../media/image16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lec04_sample0706_whitespace.htm" TargetMode="External"/><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16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lec04_sample0707_textindent.htm" TargetMode="External"/><Relationship Id="rId1" Type="http://schemas.openxmlformats.org/officeDocument/2006/relationships/slideLayout" Target="../slideLayouts/slideLayout4.xml"/><Relationship Id="rId4" Type="http://schemas.openxmlformats.org/officeDocument/2006/relationships/image" Target="../media/image172.png"/></Relationships>
</file>

<file path=ppt/slides/_rels/slide1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lec04_sample0708_texttransform.htm" TargetMode="External"/><Relationship Id="rId1" Type="http://schemas.openxmlformats.org/officeDocument/2006/relationships/slideLayout" Target="../slideLayouts/slideLayout4.xml"/><Relationship Id="rId4" Type="http://schemas.openxmlformats.org/officeDocument/2006/relationships/image" Target="../media/image174.png"/></Relationships>
</file>

<file path=ppt/slides/_rels/slide16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lec04_sample0709_textdecoration.htm" TargetMode="External"/><Relationship Id="rId1" Type="http://schemas.openxmlformats.org/officeDocument/2006/relationships/slideLayout" Target="../slideLayouts/slideLayout4.xml"/><Relationship Id="rId4" Type="http://schemas.openxmlformats.org/officeDocument/2006/relationships/image" Target="../media/image176.png"/></Relationships>
</file>

<file path=ppt/slides/_rels/slide164.xml.rels><?xml version="1.0" encoding="UTF-8" standalone="yes"?>
<Relationships xmlns="http://schemas.openxmlformats.org/package/2006/relationships"><Relationship Id="rId3" Type="http://schemas.openxmlformats.org/officeDocument/2006/relationships/hyperlink" Target="lec04_sample0710_textrendering.htm"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lec04_sample0711_textshadow.htm" TargetMode="External"/><Relationship Id="rId1" Type="http://schemas.openxmlformats.org/officeDocument/2006/relationships/slideLayout" Target="../slideLayouts/slideLayout4.xml"/><Relationship Id="rId4" Type="http://schemas.openxmlformats.org/officeDocument/2006/relationships/image" Target="../media/image178.png"/></Relationships>
</file>

<file path=ppt/slides/_rels/slide16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81.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lec04_sample0801_color.htm" TargetMode="External"/><Relationship Id="rId1" Type="http://schemas.openxmlformats.org/officeDocument/2006/relationships/slideLayout" Target="../slideLayouts/slideLayout4.xml"/><Relationship Id="rId4" Type="http://schemas.openxmlformats.org/officeDocument/2006/relationships/image" Target="../media/image18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7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lec04_sample0801_backgroundcolor.htm" TargetMode="External"/><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171.xml.rels><?xml version="1.0" encoding="UTF-8" standalone="yes"?>
<Relationships xmlns="http://schemas.openxmlformats.org/package/2006/relationships"><Relationship Id="rId3" Type="http://schemas.openxmlformats.org/officeDocument/2006/relationships/hyperlink" Target="lec04_sample0803_backgroundclip1.htm" TargetMode="External"/><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hyperlink" Target="lec04_sample0803_backgroundclip2.htm"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hyperlink" Target="lec04_sample0804_backgroundimage.htm" TargetMode="External"/><Relationship Id="rId2" Type="http://schemas.openxmlformats.org/officeDocument/2006/relationships/notesSlide" Target="../notesSlides/notesSlide107.xml"/><Relationship Id="rId1" Type="http://schemas.openxmlformats.org/officeDocument/2006/relationships/slideLayout" Target="../slideLayouts/slideLayout4.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74.xml.rels><?xml version="1.0" encoding="UTF-8" standalone="yes"?>
<Relationships xmlns="http://schemas.openxmlformats.org/package/2006/relationships"><Relationship Id="rId3" Type="http://schemas.openxmlformats.org/officeDocument/2006/relationships/hyperlink" Target="lec04_sample0805_backgroundrepeat1.htm"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hyperlink" Target="lec04_sample0805_backgroundrepeat4.htm" TargetMode="External"/><Relationship Id="rId5" Type="http://schemas.openxmlformats.org/officeDocument/2006/relationships/hyperlink" Target="lec04_sample0805_backgroundrepeat3.htm" TargetMode="External"/><Relationship Id="rId4" Type="http://schemas.openxmlformats.org/officeDocument/2006/relationships/hyperlink" Target="lec04_sample0805_backgroundrepeat2.htm" TargetMode="External"/></Relationships>
</file>

<file path=ppt/slides/_rels/slide17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hyperlink" Target="lec04_sample0806_backgroundposition.htm" TargetMode="External"/><Relationship Id="rId2" Type="http://schemas.openxmlformats.org/officeDocument/2006/relationships/notesSlide" Target="../notesSlides/notesSlide109.xml"/><Relationship Id="rId1" Type="http://schemas.openxmlformats.org/officeDocument/2006/relationships/slideLayout" Target="../slideLayouts/slideLayout4.xml"/><Relationship Id="rId4" Type="http://schemas.openxmlformats.org/officeDocument/2006/relationships/image" Target="../media/image20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hyperlink" Target="lec04_sample0807_backgroundorigin.htm"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hyperlink" Target="lec04_sample0808_backgroundattachment.htm" TargetMode="External"/><Relationship Id="rId2" Type="http://schemas.openxmlformats.org/officeDocument/2006/relationships/notesSlide" Target="../notesSlides/notesSlide111.xml"/><Relationship Id="rId1" Type="http://schemas.openxmlformats.org/officeDocument/2006/relationships/slideLayout" Target="../slideLayouts/slideLayout4.xml"/><Relationship Id="rId5" Type="http://schemas.openxmlformats.org/officeDocument/2006/relationships/image" Target="../media/image207.png"/><Relationship Id="rId4" Type="http://schemas.openxmlformats.org/officeDocument/2006/relationships/image" Target="../media/image206.png"/></Relationships>
</file>

<file path=ppt/slides/_rels/slide184.xml.rels><?xml version="1.0" encoding="UTF-8" standalone="yes"?>
<Relationships xmlns="http://schemas.openxmlformats.org/package/2006/relationships"><Relationship Id="rId3" Type="http://schemas.openxmlformats.org/officeDocument/2006/relationships/hyperlink" Target="lec04_sample0809_backgroundsize1.ht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hyperlink" Target="lec04_sample0809_backgroundsize3.htm" TargetMode="External"/><Relationship Id="rId4" Type="http://schemas.openxmlformats.org/officeDocument/2006/relationships/hyperlink" Target="lec04_sample0809_backgroundsize2.htm"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89.xml.rels><?xml version="1.0" encoding="UTF-8" standalone="yes"?>
<Relationships xmlns="http://schemas.openxmlformats.org/package/2006/relationships"><Relationship Id="rId3" Type="http://schemas.openxmlformats.org/officeDocument/2006/relationships/hyperlink" Target="lec04_sample0810_multibackground2.htm" TargetMode="External"/><Relationship Id="rId2" Type="http://schemas.openxmlformats.org/officeDocument/2006/relationships/hyperlink" Target="lec04_sample0810_multibackground1.ht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hyperlink" Target="lec04_sample0901_listtype1.htm" TargetMode="External"/><Relationship Id="rId2" Type="http://schemas.openxmlformats.org/officeDocument/2006/relationships/notesSlide" Target="../notesSlides/notesSlide115.xml"/><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hyperlink" Target="lec04_sample0901_listtype3.htm" TargetMode="External"/><Relationship Id="rId4" Type="http://schemas.openxmlformats.org/officeDocument/2006/relationships/hyperlink" Target="lec04_sample0901_listtype2.htm"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226.png"/></Relationships>
</file>

<file path=ppt/slides/_rels/slide197.xml.rels><?xml version="1.0" encoding="UTF-8" standalone="yes"?>
<Relationships xmlns="http://schemas.openxmlformats.org/package/2006/relationships"><Relationship Id="rId3" Type="http://schemas.openxmlformats.org/officeDocument/2006/relationships/hyperlink" Target="lec04_sample0902_listimage1.htm"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hyperlink" Target="lec04_sample0902_listimage2.htm"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PPT/lecture04_CSS/lec04_sample0201_csssimple.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hyperlink" Target="lec04_sample0903_listposition.htm" TargetMode="External"/><Relationship Id="rId1" Type="http://schemas.openxmlformats.org/officeDocument/2006/relationships/slideLayout" Target="../slideLayouts/slideLayout4.xml"/><Relationship Id="rId4" Type="http://schemas.openxmlformats.org/officeDocument/2006/relationships/image" Target="../media/image232.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hyperlink" Target="lec04_sample1001_caption.htm" TargetMode="External"/><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3" Type="http://schemas.openxmlformats.org/officeDocument/2006/relationships/hyperlink" Target="lec04_sample1002_bordercollapse.htm"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hyperlink" Target="lec04_sample1003_borderspacing1.htm" TargetMode="External"/><Relationship Id="rId2" Type="http://schemas.openxmlformats.org/officeDocument/2006/relationships/notesSlide" Target="../notesSlides/notesSlide122.xml"/><Relationship Id="rId1" Type="http://schemas.openxmlformats.org/officeDocument/2006/relationships/slideLayout" Target="../slideLayouts/slideLayout4.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hyperlink" Target="lec04_sample1003_borderspacing2.htm" TargetMode="External"/></Relationships>
</file>

<file path=ppt/slides/_rels/slide20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lec04_sample1004_emptycells.htm"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lec04_sample0202_cssstyle.htm"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hyperlink" Target="lec04_sample1005_tableborder.htm" TargetMode="External"/><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lec04_sample1006_tablealign2.htm" TargetMode="External"/><Relationship Id="rId2" Type="http://schemas.openxmlformats.org/officeDocument/2006/relationships/hyperlink" Target="lec04_sample1006_tablealign1.htm"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lec04_sample1101_box.htm"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2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lec04_sample1102_display1.htm"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hyperlink" Target="lec04_sample1102_display3.htm" TargetMode="External"/><Relationship Id="rId4" Type="http://schemas.openxmlformats.org/officeDocument/2006/relationships/hyperlink" Target="lec04_sample1102_display2.ht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34.xml"/><Relationship Id="rId1" Type="http://schemas.openxmlformats.org/officeDocument/2006/relationships/slideLayout" Target="../slideLayouts/slideLayout4.xml"/><Relationship Id="rId4" Type="http://schemas.openxmlformats.org/officeDocument/2006/relationships/image" Target="../media/image263.png"/></Relationships>
</file>

<file path=ppt/slides/_rels/slide235.xml.rels><?xml version="1.0" encoding="UTF-8" standalone="yes"?>
<Relationships xmlns="http://schemas.openxmlformats.org/package/2006/relationships"><Relationship Id="rId2" Type="http://schemas.openxmlformats.org/officeDocument/2006/relationships/image" Target="../media/image264.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lec04_sample1201_width.htm"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lec04_sample0203_csslink.ht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lec04_sample1202_boxsizing.htm" TargetMode="External"/><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267.png"/></Relationships>
</file>

<file path=ppt/slides/_rels/slide241.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hyperlink" Target="lec04_sample1203_padding1.htm"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3" Type="http://schemas.openxmlformats.org/officeDocument/2006/relationships/hyperlink" Target="lec04_sample1203_padding2.htm"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hyperlink" Target="lec04_sample1203_padding4.htm" TargetMode="External"/><Relationship Id="rId4" Type="http://schemas.openxmlformats.org/officeDocument/2006/relationships/hyperlink" Target="lec04_sample1203_padding3.htm" TargetMode="External"/></Relationships>
</file>

<file path=ppt/slides/_rels/slide24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hyperlink" Target="lec04_sample1204_margin.htm"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42.xml"/><Relationship Id="rId1" Type="http://schemas.openxmlformats.org/officeDocument/2006/relationships/slideLayout" Target="../slideLayouts/slideLayout4.xml"/><Relationship Id="rId4" Type="http://schemas.openxmlformats.org/officeDocument/2006/relationships/image" Target="../media/image280.emf"/></Relationships>
</file>

<file path=ppt/slides/_rels/slide251.xml.rels><?xml version="1.0" encoding="UTF-8" standalone="yes"?>
<Relationships xmlns="http://schemas.openxmlformats.org/package/2006/relationships"><Relationship Id="rId3" Type="http://schemas.openxmlformats.org/officeDocument/2006/relationships/hyperlink" Target="lec04_sample1205_border2.htm" TargetMode="External"/><Relationship Id="rId2" Type="http://schemas.openxmlformats.org/officeDocument/2006/relationships/hyperlink" Target="lec04_sample1205_border1.htm" TargetMode="External"/><Relationship Id="rId1" Type="http://schemas.openxmlformats.org/officeDocument/2006/relationships/slideLayout" Target="../slideLayouts/slideLayout2.xml"/><Relationship Id="rId4" Type="http://schemas.openxmlformats.org/officeDocument/2006/relationships/hyperlink" Target="lec04_sample1205_border3.htm"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2" Type="http://schemas.openxmlformats.org/officeDocument/2006/relationships/hyperlink" Target="lec04_sample1206_bordercolor.htm"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3" Type="http://schemas.openxmlformats.org/officeDocument/2006/relationships/hyperlink" Target="lec04_sample1207_borderstyle.htm" TargetMode="External"/><Relationship Id="rId2" Type="http://schemas.openxmlformats.org/officeDocument/2006/relationships/notesSlide" Target="../notesSlides/notesSlide143.xml"/><Relationship Id="rId1" Type="http://schemas.openxmlformats.org/officeDocument/2006/relationships/slideLayout" Target="../slideLayouts/slideLayout4.xml"/><Relationship Id="rId4" Type="http://schemas.openxmlformats.org/officeDocument/2006/relationships/image" Target="../media/image289.png"/></Relationships>
</file>

<file path=ppt/slides/_rels/slide25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hyperlink" Target="lec04_sample1208_borderradius.htm" TargetMode="External"/><Relationship Id="rId1" Type="http://schemas.openxmlformats.org/officeDocument/2006/relationships/slideLayout" Target="../slideLayouts/slideLayout4.xml"/><Relationship Id="rId4" Type="http://schemas.openxmlformats.org/officeDocument/2006/relationships/image" Target="../media/image29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6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3" Type="http://schemas.openxmlformats.org/officeDocument/2006/relationships/hyperlink" Target="lec04_sample1209_borderimage.htm"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3" Type="http://schemas.openxmlformats.org/officeDocument/2006/relationships/hyperlink" Target="lec04_sample1210_borderimageoutset.htm" TargetMode="External"/><Relationship Id="rId2" Type="http://schemas.openxmlformats.org/officeDocument/2006/relationships/notesSlide" Target="../notesSlides/notesSlide145.xml"/><Relationship Id="rId1" Type="http://schemas.openxmlformats.org/officeDocument/2006/relationships/slideLayout" Target="../slideLayouts/slideLayout4.xml"/><Relationship Id="rId5" Type="http://schemas.openxmlformats.org/officeDocument/2006/relationships/image" Target="../media/image303.png"/><Relationship Id="rId4" Type="http://schemas.openxmlformats.org/officeDocument/2006/relationships/image" Target="../media/image302.png"/></Relationships>
</file>

<file path=ppt/slides/_rels/slide266.xml.rels><?xml version="1.0" encoding="UTF-8" standalone="yes"?>
<Relationships xmlns="http://schemas.openxmlformats.org/package/2006/relationships"><Relationship Id="rId2" Type="http://schemas.openxmlformats.org/officeDocument/2006/relationships/hyperlink" Target="lec04_sample1211_borderimagerepeat.htm"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3" Type="http://schemas.openxmlformats.org/officeDocument/2006/relationships/hyperlink" Target="lec04_sample1212_outline1.htm" TargetMode="External"/><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hyperlink" Target="lec04_sample1212_outline2.htm" TargetMode="External"/></Relationships>
</file>

<file path=ppt/slides/_rels/slide26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lec04_sample0204_cssimport.htm"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3" Type="http://schemas.openxmlformats.org/officeDocument/2006/relationships/image" Target="../media/image310.emf"/><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lec04_sample1213_margin2.htm" TargetMode="External"/><Relationship Id="rId2" Type="http://schemas.openxmlformats.org/officeDocument/2006/relationships/hyperlink" Target="lec04_sample1213_margin1.htm" TargetMode="Externa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3" Type="http://schemas.openxmlformats.org/officeDocument/2006/relationships/hyperlink" Target="lec04_sample1214_auto.htm" TargetMode="External"/><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hyperlink" Target="lec04_sample1301_float1.htm" TargetMode="External"/><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hyperlink" Target="lec04_sample1301_float2.htm" TargetMode="External"/></Relationships>
</file>

<file path=ppt/slides/_rels/slide281.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png"/><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3" Type="http://schemas.openxmlformats.org/officeDocument/2006/relationships/hyperlink" Target="lec04_sample1301_float3.htm"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3" Type="http://schemas.openxmlformats.org/officeDocument/2006/relationships/hyperlink" Target="lec04_sample1302_clear2.htm" TargetMode="External"/><Relationship Id="rId2" Type="http://schemas.openxmlformats.org/officeDocument/2006/relationships/hyperlink" Target="lec04_sample1302_clear1.htm" TargetMode="External"/><Relationship Id="rId1" Type="http://schemas.openxmlformats.org/officeDocument/2006/relationships/slideLayout" Target="../slideLayouts/slideLayout2.xml"/><Relationship Id="rId6" Type="http://schemas.openxmlformats.org/officeDocument/2006/relationships/hyperlink" Target="lec04_sample1302_clear5.htm" TargetMode="External"/><Relationship Id="rId5" Type="http://schemas.openxmlformats.org/officeDocument/2006/relationships/hyperlink" Target="lec04_sample1302_clear4.htm" TargetMode="External"/><Relationship Id="rId4" Type="http://schemas.openxmlformats.org/officeDocument/2006/relationships/hyperlink" Target="lec04_sample1302_clear3.htm" TargetMode="External"/></Relationships>
</file>

<file path=ppt/slides/_rels/slide286.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4.xml"/><Relationship Id="rId4" Type="http://schemas.openxmlformats.org/officeDocument/2006/relationships/image" Target="../media/image325.png"/></Relationships>
</file>

<file path=ppt/slides/_rels/slide287.xml.rels><?xml version="1.0" encoding="UTF-8" standalone="yes"?>
<Relationships xmlns="http://schemas.openxmlformats.org/package/2006/relationships"><Relationship Id="rId3" Type="http://schemas.openxmlformats.org/officeDocument/2006/relationships/hyperlink" Target="lec04_sample1303_shapeoutside.htm"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hyperlink" Target="lec04_sample1304_shapeimagethreshold.htm" TargetMode="External"/><Relationship Id="rId1" Type="http://schemas.openxmlformats.org/officeDocument/2006/relationships/slideLayout" Target="../slideLayouts/slideLayout4.xml"/><Relationship Id="rId4" Type="http://schemas.openxmlformats.org/officeDocument/2006/relationships/image" Target="../media/image329.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hyperlink" Target="lec04_sample1305_shapemargin.htm" TargetMode="External"/><Relationship Id="rId1" Type="http://schemas.openxmlformats.org/officeDocument/2006/relationships/slideLayout" Target="../slideLayouts/slideLayout4.xml"/><Relationship Id="rId4" Type="http://schemas.openxmlformats.org/officeDocument/2006/relationships/image" Target="../media/image331.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hyperlink" Target="lec04_sample1306_position.htm"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hyperlink" Target="lec04_sample1307_overflow1.htm"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hyperlink" Target="lec04_sample1307_overflow2.htm" TargetMode="External"/></Relationships>
</file>

<file path=ppt/slides/_rels/slide299.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hyperlink" Target="lec04_sample1308_clip.htm"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2" Type="http://schemas.openxmlformats.org/officeDocument/2006/relationships/hyperlink" Target="lec04_sample1309_visibility.htm" TargetMode="Externa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hyperlink" Target="lec04_sample1310_zindex.htm" TargetMode="Externa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lec04_sample0301_orgcss1.htm"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hyperlink" Target="lec04_sample1401_2col1.htm" TargetMode="External"/><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hyperlink" Target="lec04_sample1401_2col2.htm" TargetMode="External"/></Relationships>
</file>

<file path=ppt/slides/_rels/slide31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3" Type="http://schemas.openxmlformats.org/officeDocument/2006/relationships/hyperlink" Target="lec04_sample1401_2col3.htm" TargetMode="External"/><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lec04_sample0302_orgcss1.htm"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2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4.xml"/></Relationships>
</file>

<file path=ppt/slides/_rels/slide321.xml.rels><?xml version="1.0" encoding="UTF-8" standalone="yes"?>
<Relationships xmlns="http://schemas.openxmlformats.org/package/2006/relationships"><Relationship Id="rId3" Type="http://schemas.openxmlformats.org/officeDocument/2006/relationships/hyperlink" Target="lec04_sample1402_3col1.htm" TargetMode="External"/><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hyperlink" Target="lec04_sample1402_3col4.htm" TargetMode="External"/><Relationship Id="rId5" Type="http://schemas.openxmlformats.org/officeDocument/2006/relationships/hyperlink" Target="lec04_sample1402_3col3.htm" TargetMode="External"/><Relationship Id="rId4" Type="http://schemas.openxmlformats.org/officeDocument/2006/relationships/hyperlink" Target="lec04_sample1402_3col2.htm" TargetMode="External"/></Relationships>
</file>

<file path=ppt/slides/_rels/slide32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4.xml"/></Relationships>
</file>

<file path=ppt/slides/_rels/slide324.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hyperlink" Target="lec04_sample1403_ab3col.htm" TargetMode="External"/><Relationship Id="rId2" Type="http://schemas.openxmlformats.org/officeDocument/2006/relationships/hyperlink" Target="lec04_sample1403_ab2col.htm" TargetMode="Externa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lec05_sample0303_orgcss1.htm"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lec04_sample0303_orgcss1.htm" TargetMode="External"/></Relationships>
</file>

<file path=ppt/slides/_rels/slide330.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hyperlink" Target="lec04_sample1404_fault1.htm" TargetMode="External"/><Relationship Id="rId1" Type="http://schemas.openxmlformats.org/officeDocument/2006/relationships/slideLayout" Target="../slideLayouts/slideLayout4.xml"/><Relationship Id="rId4" Type="http://schemas.openxmlformats.org/officeDocument/2006/relationships/image" Target="../media/image367.png"/></Relationships>
</file>

<file path=ppt/slides/_rels/slide33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hyperlink" Target="lec04_sample1404_fault2.htm" TargetMode="External"/><Relationship Id="rId1" Type="http://schemas.openxmlformats.org/officeDocument/2006/relationships/slideLayout" Target="../slideLayouts/slideLayout4.xml"/><Relationship Id="rId4" Type="http://schemas.openxmlformats.org/officeDocument/2006/relationships/image" Target="../media/image369.png"/></Relationships>
</file>

<file path=ppt/slides/_rels/slide33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hyperlink" Target="lec04_sample1404_fault3.htm" TargetMode="External"/><Relationship Id="rId1" Type="http://schemas.openxmlformats.org/officeDocument/2006/relationships/slideLayout" Target="../slideLayouts/slideLayout4.xml"/><Relationship Id="rId4" Type="http://schemas.openxmlformats.org/officeDocument/2006/relationships/image" Target="../media/image371.png"/></Relationships>
</file>

<file path=ppt/slides/_rels/slide33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hyperlink" Target="lec04_sample1404_fault4.htm" TargetMode="External"/><Relationship Id="rId1" Type="http://schemas.openxmlformats.org/officeDocument/2006/relationships/slideLayout" Target="../slideLayouts/slideLayout4.xml"/><Relationship Id="rId4" Type="http://schemas.openxmlformats.org/officeDocument/2006/relationships/image" Target="../media/image373.png"/></Relationships>
</file>

<file path=ppt/slides/_rels/slide334.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hyperlink" Target="lec04_sample1404_fault5.htm" TargetMode="External"/><Relationship Id="rId1" Type="http://schemas.openxmlformats.org/officeDocument/2006/relationships/slideLayout" Target="../slideLayouts/slideLayout4.xml"/><Relationship Id="rId4" Type="http://schemas.openxmlformats.org/officeDocument/2006/relationships/image" Target="../media/image375.png"/></Relationships>
</file>

<file path=ppt/slides/_rels/slide335.xml.rels><?xml version="1.0" encoding="UTF-8" standalone="yes"?>
<Relationships xmlns="http://schemas.openxmlformats.org/package/2006/relationships"><Relationship Id="rId3" Type="http://schemas.openxmlformats.org/officeDocument/2006/relationships/hyperlink" Target="lec04_sample1405_faux1.htm" TargetMode="External"/><Relationship Id="rId7" Type="http://schemas.openxmlformats.org/officeDocument/2006/relationships/image" Target="../media/image376.png"/><Relationship Id="rId2" Type="http://schemas.openxmlformats.org/officeDocument/2006/relationships/notesSlide" Target="../notesSlides/notesSlide166.xml"/><Relationship Id="rId1" Type="http://schemas.openxmlformats.org/officeDocument/2006/relationships/slideLayout" Target="../slideLayouts/slideLayout4.xml"/><Relationship Id="rId6" Type="http://schemas.openxmlformats.org/officeDocument/2006/relationships/hyperlink" Target="lec04_sample1405_faux4.htm" TargetMode="External"/><Relationship Id="rId5" Type="http://schemas.openxmlformats.org/officeDocument/2006/relationships/hyperlink" Target="lec04_sample1405_faux3.htm" TargetMode="External"/><Relationship Id="rId4" Type="http://schemas.openxmlformats.org/officeDocument/2006/relationships/hyperlink" Target="lec04_sample1405_faux2.htm" TargetMode="External"/></Relationships>
</file>

<file path=ppt/slides/_rels/slide336.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4.xml"/></Relationships>
</file>

<file path=ppt/slides/_rels/slide337.xml.rels><?xml version="1.0" encoding="UTF-8" standalone="yes"?>
<Relationships xmlns="http://schemas.openxmlformats.org/package/2006/relationships"><Relationship Id="rId3" Type="http://schemas.openxmlformats.org/officeDocument/2006/relationships/hyperlink" Target="lec04_sample1406_nav1.htm" TargetMode="External"/><Relationship Id="rId2" Type="http://schemas.openxmlformats.org/officeDocument/2006/relationships/notesSlide" Target="../notesSlides/notesSlide167.xml"/><Relationship Id="rId1" Type="http://schemas.openxmlformats.org/officeDocument/2006/relationships/slideLayout" Target="../slideLayouts/slideLayout2.xml"/><Relationship Id="rId5" Type="http://schemas.openxmlformats.org/officeDocument/2006/relationships/hyperlink" Target="lec04_sample1406_nav3.htm" TargetMode="External"/><Relationship Id="rId4" Type="http://schemas.openxmlformats.org/officeDocument/2006/relationships/hyperlink" Target="lec04_sample1406_nav2.htm" TargetMode="External"/></Relationships>
</file>

<file path=ppt/slides/_rels/slide33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3" Type="http://schemas.openxmlformats.org/officeDocument/2006/relationships/hyperlink" Target="lec04_sample1407_multicolumn.htm" TargetMode="External"/><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lec04_sample0304_orgcss1.ht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40.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384.emf"/><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4.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lec04_sample0305_cssid.htm"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350.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4.xml"/></Relationships>
</file>

<file path=ppt/slides/_rels/slide351.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hyperlink" Target="lec04_sample1408_flex.htm" TargetMode="External"/><Relationship Id="rId1" Type="http://schemas.openxmlformats.org/officeDocument/2006/relationships/slideLayout" Target="../slideLayouts/slideLayout4.xml"/><Relationship Id="rId4" Type="http://schemas.openxmlformats.org/officeDocument/2006/relationships/image" Target="../media/image390.png"/></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391.emf"/><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hyperlink" Target="lec04_sample1409_grid.htm" TargetMode="External"/><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lec04_sample0306_cssclass1.ht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lec04_sample0306_cssclass3.htm" TargetMode="External"/><Relationship Id="rId4" Type="http://schemas.openxmlformats.org/officeDocument/2006/relationships/hyperlink" Target="lec04_sample0306_cssclass2.htm" TargetMode="External"/></Relationships>
</file>

<file path=ppt/slides/_rels/slide360.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slideLayout" Target="../slideLayouts/slideLayout4.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hyperlink" Target="lec04_sample1501_fault1.htm"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70.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hyperlink" Target="lec04_sample1501_fault2.htm" TargetMode="External"/><Relationship Id="rId1" Type="http://schemas.openxmlformats.org/officeDocument/2006/relationships/slideLayout" Target="../slideLayouts/slideLayout4.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372.xml.rels><?xml version="1.0" encoding="UTF-8" standalone="yes"?>
<Relationships xmlns="http://schemas.openxmlformats.org/package/2006/relationships"><Relationship Id="rId2" Type="http://schemas.openxmlformats.org/officeDocument/2006/relationships/hyperlink" Target="lec04_sample1601_content.htm" TargetMode="Externa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2" Type="http://schemas.openxmlformats.org/officeDocument/2006/relationships/hyperlink" Target="lec04_sample1602_quotes.htm" TargetMode="Externa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4.xml"/></Relationships>
</file>

<file path=ppt/slides/_rels/slide376.xml.rels><?xml version="1.0" encoding="UTF-8" standalone="yes"?>
<Relationships xmlns="http://schemas.openxmlformats.org/package/2006/relationships"><Relationship Id="rId2" Type="http://schemas.openxmlformats.org/officeDocument/2006/relationships/hyperlink" Target="lec04_sample1603_counter.htm"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3" Type="http://schemas.openxmlformats.org/officeDocument/2006/relationships/hyperlink" Target="lec04_sample1604_counterstyle2.htm" TargetMode="External"/><Relationship Id="rId2" Type="http://schemas.openxmlformats.org/officeDocument/2006/relationships/hyperlink" Target="lec04_sample1604_counterstyle1.htm" TargetMode="External"/><Relationship Id="rId1" Type="http://schemas.openxmlformats.org/officeDocument/2006/relationships/slideLayout" Target="../slideLayouts/slideLayout4.xml"/><Relationship Id="rId4" Type="http://schemas.openxmlformats.org/officeDocument/2006/relationships/image" Target="../media/image403.png"/></Relationships>
</file>

<file path=ppt/slides/_rels/slide379.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177.xml"/><Relationship Id="rId1" Type="http://schemas.openxmlformats.org/officeDocument/2006/relationships/slideLayout" Target="../slideLayouts/slideLayout4.xml"/><Relationship Id="rId4" Type="http://schemas.openxmlformats.org/officeDocument/2006/relationships/image" Target="../media/image405.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80.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notesSlide" Target="../notesSlides/notesSlide178.xml"/><Relationship Id="rId1" Type="http://schemas.openxmlformats.org/officeDocument/2006/relationships/slideLayout" Target="../slideLayouts/slideLayout4.xml"/><Relationship Id="rId4" Type="http://schemas.openxmlformats.org/officeDocument/2006/relationships/image" Target="../media/image407.png"/></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hyperlink" Target="lec04_sample1701_mediaquery.htm" TargetMode="External"/><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4.xml"/><Relationship Id="rId4" Type="http://schemas.openxmlformats.org/officeDocument/2006/relationships/image" Target="../media/image410.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90.xml.rels><?xml version="1.0" encoding="UTF-8" standalone="yes"?>
<Relationships xmlns="http://schemas.openxmlformats.org/package/2006/relationships"><Relationship Id="rId3" Type="http://schemas.openxmlformats.org/officeDocument/2006/relationships/hyperlink" Target="lec04_sample1801_opacity.htm"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392.xml.rels><?xml version="1.0" encoding="UTF-8" standalone="yes"?>
<Relationships xmlns="http://schemas.openxmlformats.org/package/2006/relationships"><Relationship Id="rId3" Type="http://schemas.openxmlformats.org/officeDocument/2006/relationships/hyperlink" Target="lec04_sample1802_shadow.htm" TargetMode="External"/><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13.png"/><Relationship Id="rId1" Type="http://schemas.openxmlformats.org/officeDocument/2006/relationships/slideLayout" Target="../slideLayouts/slideLayout4.xml"/></Relationships>
</file>

<file path=ppt/slides/_rels/slide394.xml.rels><?xml version="1.0" encoding="UTF-8" standalone="yes"?>
<Relationships xmlns="http://schemas.openxmlformats.org/package/2006/relationships"><Relationship Id="rId3" Type="http://schemas.openxmlformats.org/officeDocument/2006/relationships/hyperlink" Target="lec04_sample1803_transform.htm" TargetMode="External"/><Relationship Id="rId2" Type="http://schemas.openxmlformats.org/officeDocument/2006/relationships/notesSlide" Target="../notesSlides/notesSlide185.xml"/><Relationship Id="rId1" Type="http://schemas.openxmlformats.org/officeDocument/2006/relationships/slideLayout" Target="../slideLayouts/slideLayout4.xml"/><Relationship Id="rId4" Type="http://schemas.openxmlformats.org/officeDocument/2006/relationships/image" Target="../media/image415.png"/></Relationships>
</file>

<file path=ppt/slides/_rels/slide395.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4.xml"/></Relationships>
</file>

<file path=ppt/slides/_rels/slide396.xml.rels><?xml version="1.0" encoding="UTF-8" standalone="yes"?>
<Relationships xmlns="http://schemas.openxmlformats.org/package/2006/relationships"><Relationship Id="rId3" Type="http://schemas.openxmlformats.org/officeDocument/2006/relationships/hyperlink" Target="lec04_sample1804_transitions.htm" TargetMode="External"/><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4.xml"/></Relationships>
</file>

<file path=ppt/slides/_rels/slide398.xml.rels><?xml version="1.0" encoding="UTF-8" standalone="yes"?>
<Relationships xmlns="http://schemas.openxmlformats.org/package/2006/relationships"><Relationship Id="rId3" Type="http://schemas.openxmlformats.org/officeDocument/2006/relationships/hyperlink" Target="lec04_sample1805_animation.htm" TargetMode="External"/><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lec04_sample0306_cssclass4.ht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hyperlink" Target="http://caniuse.com/" TargetMode="External"/><Relationship Id="rId2" Type="http://schemas.openxmlformats.org/officeDocument/2006/relationships/hyperlink" Target="https://jigsaw.w3.org/css-validator/" TargetMode="Externa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3" Type="http://schemas.openxmlformats.org/officeDocument/2006/relationships/hyperlink" Target="http://www.alistapart.com/articles/elastic" TargetMode="External"/><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hyperlink" Target="http://hi.baidu.com/limei_144/item/a7356628e62c37c0ef10f135&#65292;http:/www.sitepoint.com/w3c-css-webkit-prefix-crisis/" TargetMode="External"/><Relationship Id="rId5" Type="http://schemas.openxmlformats.org/officeDocument/2006/relationships/hyperlink" Target="http://www.alistapart.com/articles/fauxcolumns/" TargetMode="External"/><Relationship Id="rId4" Type="http://schemas.openxmlformats.org/officeDocument/2006/relationships/hyperlink" Target="http://clagnut.com/blog/1663" TargetMode="External"/></Relationships>
</file>

<file path=ppt/slides/_rels/slide406.xml.rels><?xml version="1.0" encoding="UTF-8" standalone="yes"?>
<Relationships xmlns="http://schemas.openxmlformats.org/package/2006/relationships"><Relationship Id="rId3" Type="http://schemas.openxmlformats.org/officeDocument/2006/relationships/hyperlink" Target="http://www.w3.org/Style/CSS/current-work" TargetMode="External"/><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hyperlink" Target="http://css-infos.net/" TargetMode="External"/><Relationship Id="rId5" Type="http://schemas.openxmlformats.org/officeDocument/2006/relationships/hyperlink" Target="http://www.csszengarden.com/" TargetMode="External"/><Relationship Id="rId4" Type="http://schemas.openxmlformats.org/officeDocument/2006/relationships/hyperlink" Target="http://www.quirksmode.org/compatibility.html" TargetMode="External"/></Relationships>
</file>

<file path=ppt/slides/_rels/slide407.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93.xml"/><Relationship Id="rId1" Type="http://schemas.openxmlformats.org/officeDocument/2006/relationships/slideLayout" Target="../slideLayouts/slideLayout4.xml"/><Relationship Id="rId4" Type="http://schemas.openxmlformats.org/officeDocument/2006/relationships/image" Target="../media/image422.png"/></Relationships>
</file>

<file path=ppt/slides/_rels/slide408.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194.xml"/><Relationship Id="rId1" Type="http://schemas.openxmlformats.org/officeDocument/2006/relationships/slideLayout" Target="../slideLayouts/slideLayout4.xml"/><Relationship Id="rId4" Type="http://schemas.openxmlformats.org/officeDocument/2006/relationships/image" Target="../media/image424.png"/></Relationships>
</file>

<file path=ppt/slides/_rels/slide409.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195.xml"/><Relationship Id="rId1" Type="http://schemas.openxmlformats.org/officeDocument/2006/relationships/slideLayout" Target="../slideLayouts/slideLayout4.xml"/><Relationship Id="rId4" Type="http://schemas.openxmlformats.org/officeDocument/2006/relationships/image" Target="../media/image428.png"/></Relationships>
</file>

<file path=ppt/slides/_rels/slide411.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96.xml"/><Relationship Id="rId1" Type="http://schemas.openxmlformats.org/officeDocument/2006/relationships/slideLayout" Target="../slideLayouts/slideLayout4.xml"/><Relationship Id="rId4" Type="http://schemas.openxmlformats.org/officeDocument/2006/relationships/image" Target="../media/image430.jpeg"/></Relationships>
</file>

<file path=ppt/slides/_rels/slide412.xml.rels><?xml version="1.0" encoding="UTF-8" standalone="yes"?>
<Relationships xmlns="http://schemas.openxmlformats.org/package/2006/relationships"><Relationship Id="rId3" Type="http://schemas.openxmlformats.org/officeDocument/2006/relationships/image" Target="../media/image431.jpg"/><Relationship Id="rId2" Type="http://schemas.openxmlformats.org/officeDocument/2006/relationships/notesSlide" Target="../notesSlides/notesSlide197.xml"/><Relationship Id="rId1" Type="http://schemas.openxmlformats.org/officeDocument/2006/relationships/slideLayout" Target="../slideLayouts/slideLayout4.xml"/><Relationship Id="rId4" Type="http://schemas.openxmlformats.org/officeDocument/2006/relationships/image" Target="../media/image432.jp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lec04_sample0307_cssattr1.htm"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lec04_sample0306_cssclass2.htm" TargetMode="Externa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lec04_sample0307_cssattr3.htm" TargetMode="Externa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hyperlink" Target="lec04_sample0307_cssattr5.htm" TargetMode="External"/><Relationship Id="rId2" Type="http://schemas.openxmlformats.org/officeDocument/2006/relationships/hyperlink" Target="lec04_sample0307_cssattr4.htm" TargetMode="Externa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lec04_sample0308_cssdes1.htm"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hyperlink" Target="lec04_sample0308_cssdes2.htm"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hyperlink" Target="lec04_sample0308_cssdes3.htm"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lec04_sample0308_cssdes4.htm"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lec04_sample0309_LVHA.htm"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hyperlink" Target="lec04_sample0310_compse.htm"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lec04_sample0311_focus.htm" TargetMode="Externa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lec04_sample0312_target.htm" TargetMode="Externa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hyperlink" Target="lec04_sample0313_enabled.htm" TargetMode="External"/><Relationship Id="rId2" Type="http://schemas.openxmlformats.org/officeDocument/2006/relationships/hyperlink" Target="lec05_sample0313_enabled.ht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hyperlink" Target="lec04_sample0313_required.ht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lec04_sample0314_root.htm" TargetMode="Externa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lec04_sample0315_empty.htm" TargetMode="Externa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2" Type="http://schemas.openxmlformats.org/officeDocument/2006/relationships/hyperlink" Target="lec04_sample0316_firstchild.htm"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lec04_sample0317_firstoftype.ht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lec04_sample0318_nthchild.ht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lec04_sample0319_nthoftype.htm"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lec04_sample0320_not.ht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lec04_sample0312_firstletter.htm"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hyperlink" Target="lec04_sample0313_firstline.htm"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hyperlink" Target="lec04_sample0314_beforeafter.htm"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lec04_sample0401_inhe1.htm"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hyperlink" Target="lec04_sample0401_inhe2.htm"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hyperlink" Target="lec04_sample0401_inhe3.htm"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lec04_sample0401_inhe4.htm"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3" Type="http://schemas.openxmlformats.org/officeDocument/2006/relationships/hyperlink" Target="lec04_sample0402_sep.htm"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lec04_sample0403_override1.htm" TargetMode="External"/><Relationship Id="rId7"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hyperlink" Target="lec04_sample0403_override4.htm" TargetMode="External"/><Relationship Id="rId5" Type="http://schemas.openxmlformats.org/officeDocument/2006/relationships/hyperlink" Target="lec04_sample0403_override3.htm" TargetMode="External"/><Relationship Id="rId4" Type="http://schemas.openxmlformats.org/officeDocument/2006/relationships/hyperlink" Target="lec04_sample0403_override2.ht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3" Type="http://schemas.openxmlformats.org/officeDocument/2006/relationships/hyperlink" Target="lec04_sample0404_spec1.htm"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lec04_sample0404_spec2.htm"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99.png"/><Relationship Id="rId4" Type="http://schemas.openxmlformats.org/officeDocument/2006/relationships/image" Target="../media/image98.png"/></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lec04_sample0404_spec3.htm" TargetMode="Externa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3" Type="http://schemas.openxmlformats.org/officeDocument/2006/relationships/hyperlink" Target="lec04_sample0404_spec5.htm" TargetMode="External"/><Relationship Id="rId2" Type="http://schemas.openxmlformats.org/officeDocument/2006/relationships/hyperlink" Target="lec04_sample0404_spec4.htm" TargetMode="External"/><Relationship Id="rId1" Type="http://schemas.openxmlformats.org/officeDocument/2006/relationships/slideLayout" Target="../slideLayouts/slideLayout2.xml"/><Relationship Id="rId4" Type="http://schemas.openxmlformats.org/officeDocument/2006/relationships/hyperlink" Target="lec04_sample0404_spec6.ht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hyperlink" Target="lec04_sample0405_important.htm"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09.png"/><Relationship Id="rId4" Type="http://schemas.openxmlformats.org/officeDocument/2006/relationships/image" Target="../media/image108.png"/></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lec04_sample0406_browser1.htm" TargetMode="External"/><Relationship Id="rId2" Type="http://schemas.openxmlformats.org/officeDocument/2006/relationships/image" Target="../media/image111.png"/><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hyperlink" Target="lec04_sample0406_browser2.htm"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Outstanding Ability of Software Development</a:t>
            </a:r>
            <a:endParaRPr lang="en-US" altLang="zh-CN" sz="4000" dirty="0"/>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smtClean="0"/>
          </a:p>
          <a:p>
            <a:pPr eaLnBrk="1" hangingPunct="1"/>
            <a:r>
              <a:rPr lang="zh-CN" altLang="en-US" sz="3600" dirty="0">
                <a:ea typeface="华文行楷" pitchFamily="2" charset="-122"/>
              </a:rPr>
              <a:t>复旦大学软件学院</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CSS</a:t>
            </a:r>
            <a:r>
              <a:rPr lang="zh-CN" altLang="en-US" dirty="0" smtClean="0"/>
              <a:t>简史</a:t>
            </a:r>
            <a:endParaRPr lang="zh-CN" altLang="en-US" dirty="0"/>
          </a:p>
        </p:txBody>
      </p:sp>
      <p:sp>
        <p:nvSpPr>
          <p:cNvPr id="3" name="内容占位符 2"/>
          <p:cNvSpPr>
            <a:spLocks noGrp="1"/>
          </p:cNvSpPr>
          <p:nvPr>
            <p:ph idx="1"/>
          </p:nvPr>
        </p:nvSpPr>
        <p:spPr/>
        <p:txBody>
          <a:bodyPr/>
          <a:lstStyle/>
          <a:p>
            <a:r>
              <a:rPr lang="en-US" altLang="zh-CN" dirty="0" smtClean="0"/>
              <a:t>1996 </a:t>
            </a:r>
            <a:r>
              <a:rPr lang="en-US" altLang="zh-CN" dirty="0"/>
              <a:t>W3C </a:t>
            </a:r>
            <a:r>
              <a:rPr lang="en-US" altLang="zh-CN" dirty="0" smtClean="0"/>
              <a:t>CSS1</a:t>
            </a:r>
          </a:p>
          <a:p>
            <a:pPr lvl="1"/>
            <a:r>
              <a:rPr lang="en-US" altLang="zh-CN" dirty="0"/>
              <a:t>Bert </a:t>
            </a:r>
            <a:r>
              <a:rPr lang="en-US" altLang="zh-CN" dirty="0" err="1"/>
              <a:t>Bos</a:t>
            </a:r>
            <a:r>
              <a:rPr lang="zh-CN" altLang="en-US" dirty="0"/>
              <a:t>和</a:t>
            </a:r>
            <a:r>
              <a:rPr lang="en-US" altLang="zh-CN" dirty="0" err="1"/>
              <a:t>Hakon</a:t>
            </a:r>
            <a:r>
              <a:rPr lang="en-US" altLang="zh-CN" dirty="0"/>
              <a:t> Lie</a:t>
            </a:r>
            <a:endParaRPr lang="en-US" altLang="zh-CN" dirty="0" smtClean="0"/>
          </a:p>
          <a:p>
            <a:pPr lvl="1"/>
            <a:r>
              <a:rPr lang="zh-CN" altLang="en-US" dirty="0" smtClean="0"/>
              <a:t>浏览器</a:t>
            </a:r>
            <a:r>
              <a:rPr lang="zh-CN" altLang="en-US" dirty="0"/>
              <a:t>主要支持规范</a:t>
            </a:r>
            <a:r>
              <a:rPr lang="en-US" altLang="zh-CN" dirty="0"/>
              <a:t>,</a:t>
            </a:r>
            <a:r>
              <a:rPr lang="zh-CN" altLang="en-US" dirty="0"/>
              <a:t>实现</a:t>
            </a:r>
            <a:r>
              <a:rPr lang="en-US" altLang="zh-CN" dirty="0"/>
              <a:t>HTML</a:t>
            </a:r>
            <a:r>
              <a:rPr lang="zh-CN" altLang="en-US" dirty="0"/>
              <a:t>的样式化</a:t>
            </a:r>
          </a:p>
          <a:p>
            <a:r>
              <a:rPr lang="en-US" altLang="zh-CN" dirty="0"/>
              <a:t>1998 </a:t>
            </a:r>
            <a:r>
              <a:rPr lang="en-US" altLang="zh-CN" dirty="0" smtClean="0"/>
              <a:t>W3C CSS2 </a:t>
            </a:r>
          </a:p>
          <a:p>
            <a:pPr lvl="1"/>
            <a:r>
              <a:rPr lang="zh-CN" altLang="en-US" dirty="0" smtClean="0"/>
              <a:t>可以</a:t>
            </a:r>
            <a:r>
              <a:rPr lang="zh-CN" altLang="en-US" dirty="0"/>
              <a:t>实现</a:t>
            </a:r>
            <a:r>
              <a:rPr lang="en-US" altLang="zh-CN" dirty="0"/>
              <a:t>XML</a:t>
            </a:r>
            <a:r>
              <a:rPr lang="zh-CN" altLang="en-US" dirty="0"/>
              <a:t>的转换和样式化</a:t>
            </a:r>
            <a:r>
              <a:rPr lang="en-US" altLang="zh-CN" dirty="0"/>
              <a:t>,</a:t>
            </a:r>
            <a:r>
              <a:rPr lang="zh-CN" altLang="en-US" dirty="0"/>
              <a:t>增加</a:t>
            </a:r>
            <a:r>
              <a:rPr lang="zh-CN" altLang="en-US" dirty="0" smtClean="0"/>
              <a:t>了</a:t>
            </a:r>
            <a:r>
              <a:rPr lang="zh-CN" altLang="en-US" dirty="0"/>
              <a:t>不同</a:t>
            </a:r>
            <a:r>
              <a:rPr lang="zh-CN" altLang="en-US" dirty="0" smtClean="0"/>
              <a:t>媒体样式单支持</a:t>
            </a:r>
            <a:endParaRPr lang="zh-CN" altLang="en-US" dirty="0"/>
          </a:p>
          <a:p>
            <a:r>
              <a:rPr lang="en-US" altLang="zh-CN" dirty="0" smtClean="0"/>
              <a:t>2011 </a:t>
            </a:r>
            <a:r>
              <a:rPr lang="en-US" altLang="zh-CN" dirty="0"/>
              <a:t>W3C CSS2.1 </a:t>
            </a:r>
          </a:p>
          <a:p>
            <a:r>
              <a:rPr lang="en-US" altLang="zh-CN" dirty="0" smtClean="0"/>
              <a:t>1999 – Now CSS3 Modules</a:t>
            </a:r>
            <a:endParaRPr lang="zh-CN" altLang="en-US" dirty="0"/>
          </a:p>
        </p:txBody>
      </p:sp>
    </p:spTree>
    <p:extLst>
      <p:ext uri="{BB962C8B-B14F-4D97-AF65-F5344CB8AC3E}">
        <p14:creationId xmlns:p14="http://schemas.microsoft.com/office/powerpoint/2010/main" val="30368042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重要性优先级</a:t>
            </a:r>
            <a:r>
              <a:rPr lang="en-US" altLang="zh-CN" dirty="0"/>
              <a:t>/</a:t>
            </a:r>
            <a:r>
              <a:rPr lang="zh-CN" altLang="en-US" dirty="0"/>
              <a:t>权重</a:t>
            </a:r>
          </a:p>
        </p:txBody>
      </p:sp>
      <p:sp>
        <p:nvSpPr>
          <p:cNvPr id="3" name="内容占位符 2"/>
          <p:cNvSpPr>
            <a:spLocks noGrp="1"/>
          </p:cNvSpPr>
          <p:nvPr>
            <p:ph sz="half" idx="1"/>
          </p:nvPr>
        </p:nvSpPr>
        <p:spPr/>
        <p:txBody>
          <a:bodyPr/>
          <a:lstStyle/>
          <a:p>
            <a:r>
              <a:rPr lang="zh-CN" altLang="en-US" dirty="0" smtClean="0"/>
              <a:t>对覆盖的影响</a:t>
            </a:r>
            <a:endParaRPr lang="en-US" altLang="zh-CN" dirty="0" smtClean="0"/>
          </a:p>
          <a:p>
            <a:pPr lvl="1"/>
            <a:r>
              <a:rPr lang="zh-CN" altLang="en-US" dirty="0" smtClean="0"/>
              <a:t>如果</a:t>
            </a:r>
            <a:r>
              <a:rPr lang="zh-CN" altLang="en-US" dirty="0"/>
              <a:t>同一声明集中相同</a:t>
            </a:r>
            <a:r>
              <a:rPr lang="zh-CN" altLang="en-US" dirty="0" smtClean="0"/>
              <a:t>属性多次声明时均用</a:t>
            </a:r>
            <a:r>
              <a:rPr lang="en-US" altLang="zh-CN" dirty="0"/>
              <a:t>!</a:t>
            </a:r>
            <a:r>
              <a:rPr lang="en-US" altLang="zh-CN" dirty="0" smtClean="0"/>
              <a:t>important</a:t>
            </a:r>
            <a:r>
              <a:rPr lang="zh-CN" altLang="en-US" dirty="0" smtClean="0"/>
              <a:t>注明重要性，仍是最靠后的胜出</a:t>
            </a:r>
            <a:r>
              <a:rPr lang="en-US" altLang="zh-CN" dirty="0"/>
              <a:t> </a:t>
            </a:r>
            <a:endParaRPr lang="en-US" altLang="zh-CN" dirty="0" smtClean="0"/>
          </a:p>
          <a:p>
            <a:pPr lvl="1"/>
            <a:r>
              <a:rPr lang="en-US" altLang="zh-CN" dirty="0" smtClean="0">
                <a:hlinkClick r:id="rId3" action="ppaction://hlinkfile"/>
              </a:rPr>
              <a:t>example</a:t>
            </a:r>
            <a:endParaRPr lang="en-US" altLang="zh-CN" dirty="0" smtClean="0"/>
          </a:p>
        </p:txBody>
      </p:sp>
      <p:pic>
        <p:nvPicPr>
          <p:cNvPr id="6" name="内容占位符 5"/>
          <p:cNvPicPr>
            <a:picLocks noGrp="1" noChangeAspect="1"/>
          </p:cNvPicPr>
          <p:nvPr>
            <p:ph sz="half" idx="2"/>
          </p:nvPr>
        </p:nvPicPr>
        <p:blipFill>
          <a:blip r:embed="rId4"/>
          <a:stretch>
            <a:fillRect/>
          </a:stretch>
        </p:blipFill>
        <p:spPr>
          <a:xfrm>
            <a:off x="6970675" y="4365104"/>
            <a:ext cx="3962400" cy="904875"/>
          </a:xfrm>
          <a:prstGeom prst="rect">
            <a:avLst/>
          </a:prstGeom>
        </p:spPr>
      </p:pic>
      <p:pic>
        <p:nvPicPr>
          <p:cNvPr id="7" name="图片 6"/>
          <p:cNvPicPr>
            <a:picLocks noChangeAspect="1"/>
          </p:cNvPicPr>
          <p:nvPr/>
        </p:nvPicPr>
        <p:blipFill>
          <a:blip r:embed="rId5"/>
          <a:stretch>
            <a:fillRect/>
          </a:stretch>
        </p:blipFill>
        <p:spPr>
          <a:xfrm>
            <a:off x="6959600" y="1905000"/>
            <a:ext cx="4312196" cy="1614160"/>
          </a:xfrm>
          <a:prstGeom prst="rect">
            <a:avLst/>
          </a:prstGeom>
        </p:spPr>
      </p:pic>
    </p:spTree>
    <p:extLst>
      <p:ext uri="{BB962C8B-B14F-4D97-AF65-F5344CB8AC3E}">
        <p14:creationId xmlns:p14="http://schemas.microsoft.com/office/powerpoint/2010/main" val="31409985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重要性优先级</a:t>
            </a:r>
            <a:r>
              <a:rPr lang="en-US" altLang="zh-CN" dirty="0"/>
              <a:t>/</a:t>
            </a:r>
            <a:r>
              <a:rPr lang="zh-CN" altLang="en-US" dirty="0"/>
              <a:t>权重</a:t>
            </a:r>
          </a:p>
        </p:txBody>
      </p:sp>
      <p:sp>
        <p:nvSpPr>
          <p:cNvPr id="3" name="内容占位符 2"/>
          <p:cNvSpPr>
            <a:spLocks noGrp="1"/>
          </p:cNvSpPr>
          <p:nvPr>
            <p:ph sz="half" idx="1"/>
          </p:nvPr>
        </p:nvSpPr>
        <p:spPr/>
        <p:txBody>
          <a:bodyPr/>
          <a:lstStyle/>
          <a:p>
            <a:r>
              <a:rPr lang="zh-CN" altLang="en-US" dirty="0"/>
              <a:t>对特殊性的影响</a:t>
            </a:r>
            <a:endParaRPr lang="en-US" altLang="zh-CN" dirty="0"/>
          </a:p>
          <a:p>
            <a:pPr lvl="1"/>
            <a:r>
              <a:rPr lang="zh-CN" altLang="en-US" dirty="0"/>
              <a:t>开发者样式单中通过</a:t>
            </a:r>
            <a:r>
              <a:rPr lang="en-US" altLang="zh-CN" dirty="0"/>
              <a:t>!important</a:t>
            </a:r>
            <a:r>
              <a:rPr lang="zh-CN" altLang="en-US" dirty="0"/>
              <a:t>注明重要性的属性值总是</a:t>
            </a:r>
            <a:r>
              <a:rPr lang="zh-CN" altLang="en-US" dirty="0" smtClean="0"/>
              <a:t>胜出</a:t>
            </a:r>
            <a:endParaRPr lang="en-US" altLang="zh-CN" dirty="0" smtClean="0"/>
          </a:p>
          <a:p>
            <a:pPr lvl="1"/>
            <a:r>
              <a:rPr lang="en-US" altLang="zh-CN" dirty="0" smtClean="0">
                <a:hlinkClick r:id="rId3" action="ppaction://hlinkfile"/>
              </a:rPr>
              <a:t>example1 </a:t>
            </a:r>
            <a:r>
              <a:rPr lang="en-US" altLang="zh-CN" dirty="0" smtClean="0"/>
              <a:t>vs. </a:t>
            </a:r>
            <a:r>
              <a:rPr lang="en-US" altLang="zh-CN" dirty="0" smtClean="0">
                <a:hlinkClick r:id="rId4" action="ppaction://hlinkfile"/>
              </a:rPr>
              <a:t>example2</a:t>
            </a:r>
            <a:endParaRPr lang="en-US" altLang="zh-CN" dirty="0" smtClean="0"/>
          </a:p>
          <a:p>
            <a:endParaRPr lang="zh-CN" altLang="en-US" dirty="0"/>
          </a:p>
        </p:txBody>
      </p:sp>
      <p:pic>
        <p:nvPicPr>
          <p:cNvPr id="5" name="内容占位符 4"/>
          <p:cNvPicPr>
            <a:picLocks noGrp="1" noChangeAspect="1"/>
          </p:cNvPicPr>
          <p:nvPr>
            <p:ph sz="half" idx="2"/>
          </p:nvPr>
        </p:nvPicPr>
        <p:blipFill>
          <a:blip r:embed="rId5"/>
          <a:stretch>
            <a:fillRect/>
          </a:stretch>
        </p:blipFill>
        <p:spPr>
          <a:xfrm>
            <a:off x="6400800" y="4187990"/>
            <a:ext cx="5080000" cy="1689282"/>
          </a:xfrm>
          <a:prstGeom prst="rect">
            <a:avLst/>
          </a:prstGeom>
        </p:spPr>
      </p:pic>
      <p:pic>
        <p:nvPicPr>
          <p:cNvPr id="6" name="图片 5"/>
          <p:cNvPicPr>
            <a:picLocks noChangeAspect="1"/>
          </p:cNvPicPr>
          <p:nvPr/>
        </p:nvPicPr>
        <p:blipFill>
          <a:blip r:embed="rId6"/>
          <a:stretch>
            <a:fillRect/>
          </a:stretch>
        </p:blipFill>
        <p:spPr>
          <a:xfrm>
            <a:off x="6400800" y="1340768"/>
            <a:ext cx="5080000" cy="2334907"/>
          </a:xfrm>
          <a:prstGeom prst="rect">
            <a:avLst/>
          </a:prstGeom>
        </p:spPr>
      </p:pic>
    </p:spTree>
    <p:extLst>
      <p:ext uri="{BB962C8B-B14F-4D97-AF65-F5344CB8AC3E}">
        <p14:creationId xmlns:p14="http://schemas.microsoft.com/office/powerpoint/2010/main" val="209169049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样式单的层叠规则</a:t>
            </a:r>
            <a:endParaRPr lang="zh-CN" altLang="en-US" dirty="0"/>
          </a:p>
        </p:txBody>
      </p:sp>
      <p:sp>
        <p:nvSpPr>
          <p:cNvPr id="3" name="内容占位符 2"/>
          <p:cNvSpPr>
            <a:spLocks noGrp="1"/>
          </p:cNvSpPr>
          <p:nvPr>
            <p:ph idx="1"/>
          </p:nvPr>
        </p:nvSpPr>
        <p:spPr/>
        <p:txBody>
          <a:bodyPr/>
          <a:lstStyle/>
          <a:p>
            <a:r>
              <a:rPr lang="en-US" altLang="zh-CN" dirty="0"/>
              <a:t>Sort by weight and origin</a:t>
            </a:r>
            <a:r>
              <a:rPr lang="zh-CN" altLang="en-US" dirty="0"/>
              <a:t>、</a:t>
            </a:r>
            <a:r>
              <a:rPr lang="en-US" altLang="zh-CN" dirty="0"/>
              <a:t>specificity</a:t>
            </a:r>
            <a:r>
              <a:rPr lang="zh-CN" altLang="en-US" dirty="0"/>
              <a:t>、</a:t>
            </a:r>
            <a:r>
              <a:rPr lang="en-US" altLang="zh-CN" dirty="0"/>
              <a:t>order</a:t>
            </a:r>
          </a:p>
          <a:p>
            <a:pPr lvl="1"/>
            <a:r>
              <a:rPr lang="zh-CN" altLang="en-US" dirty="0" smtClean="0"/>
              <a:t>找到与元素相关所有声明，解组所有声明为简单模式</a:t>
            </a:r>
            <a:endParaRPr lang="en-US" altLang="zh-CN" dirty="0" smtClean="0"/>
          </a:p>
          <a:p>
            <a:pPr lvl="1"/>
            <a:r>
              <a:rPr lang="zh-CN" altLang="en-US" dirty="0" smtClean="0"/>
              <a:t>按重要性</a:t>
            </a:r>
            <a:r>
              <a:rPr lang="zh-CN" altLang="en-US" dirty="0"/>
              <a:t>（</a:t>
            </a:r>
            <a:r>
              <a:rPr lang="en-US" altLang="zh-CN" dirty="0" smtClean="0"/>
              <a:t>weight</a:t>
            </a:r>
            <a:r>
              <a:rPr lang="zh-CN" altLang="en-US" dirty="0" smtClean="0"/>
              <a:t>）分组，重要性高的组始终优先于重要性低的组</a:t>
            </a:r>
            <a:endParaRPr lang="en-US" altLang="zh-CN" dirty="0" smtClean="0"/>
          </a:p>
          <a:p>
            <a:pPr lvl="1"/>
            <a:r>
              <a:rPr lang="zh-CN" altLang="en-US" dirty="0" smtClean="0"/>
              <a:t>每组之中再按来源（</a:t>
            </a:r>
            <a:r>
              <a:rPr lang="en-US" altLang="zh-CN" dirty="0" smtClean="0"/>
              <a:t>origin</a:t>
            </a:r>
            <a:r>
              <a:rPr lang="zh-CN" altLang="en-US" dirty="0" smtClean="0"/>
              <a:t>）排序合并为一个大组</a:t>
            </a:r>
            <a:endParaRPr lang="en-US" altLang="zh-CN" dirty="0" smtClean="0"/>
          </a:p>
          <a:p>
            <a:pPr lvl="1"/>
            <a:r>
              <a:rPr lang="zh-CN" altLang="en-US" dirty="0" smtClean="0"/>
              <a:t>大组中对于用不同选择器定义，但涉及同一个元素的，按特殊性（</a:t>
            </a:r>
            <a:r>
              <a:rPr lang="en-US" altLang="zh-CN" dirty="0" smtClean="0"/>
              <a:t>specificity</a:t>
            </a:r>
            <a:r>
              <a:rPr lang="zh-CN" altLang="en-US" dirty="0" smtClean="0"/>
              <a:t>）排序</a:t>
            </a:r>
            <a:endParaRPr lang="en-US" altLang="zh-CN" dirty="0" smtClean="0"/>
          </a:p>
          <a:p>
            <a:pPr lvl="1"/>
            <a:r>
              <a:rPr lang="zh-CN" altLang="en-US" dirty="0" smtClean="0"/>
              <a:t>对于相同特殊性的，按</a:t>
            </a:r>
            <a:r>
              <a:rPr lang="zh-CN" altLang="en-US" dirty="0"/>
              <a:t>定义</a:t>
            </a:r>
            <a:r>
              <a:rPr lang="zh-CN" altLang="en-US" dirty="0" smtClean="0"/>
              <a:t>先后顺序</a:t>
            </a:r>
            <a:r>
              <a:rPr lang="zh-CN" altLang="en-US" dirty="0"/>
              <a:t>（</a:t>
            </a:r>
            <a:r>
              <a:rPr lang="en-US" altLang="zh-CN" dirty="0" smtClean="0"/>
              <a:t>order</a:t>
            </a:r>
            <a:r>
              <a:rPr lang="zh-CN" altLang="en-US" dirty="0" smtClean="0"/>
              <a:t>），定义靠后的覆盖靠前的定义</a:t>
            </a:r>
            <a:endParaRPr lang="en-US" altLang="zh-CN" dirty="0" smtClean="0"/>
          </a:p>
          <a:p>
            <a:pPr lvl="1"/>
            <a:r>
              <a:rPr lang="zh-CN" altLang="en-US" dirty="0" smtClean="0"/>
              <a:t>没有定义过的，看是否会被继承影响</a:t>
            </a:r>
            <a:endParaRPr lang="en-US" altLang="zh-CN" dirty="0" smtClean="0"/>
          </a:p>
          <a:p>
            <a:pPr lvl="1"/>
            <a:r>
              <a:rPr lang="zh-CN" altLang="en-US" dirty="0" smtClean="0"/>
              <a:t>最后由默认值托底</a:t>
            </a:r>
            <a:endParaRPr lang="zh-CN" altLang="en-US" dirty="0"/>
          </a:p>
        </p:txBody>
      </p:sp>
    </p:spTree>
    <p:extLst>
      <p:ext uri="{BB962C8B-B14F-4D97-AF65-F5344CB8AC3E}">
        <p14:creationId xmlns:p14="http://schemas.microsoft.com/office/powerpoint/2010/main" val="25415453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样式单的</a:t>
            </a:r>
            <a:r>
              <a:rPr lang="zh-CN" altLang="en-US" dirty="0" smtClean="0"/>
              <a:t>层叠规则</a:t>
            </a:r>
            <a:endParaRPr lang="zh-CN" altLang="en-US" dirty="0"/>
          </a:p>
        </p:txBody>
      </p:sp>
      <p:sp>
        <p:nvSpPr>
          <p:cNvPr id="5" name="文本框 4"/>
          <p:cNvSpPr txBox="1"/>
          <p:nvPr/>
        </p:nvSpPr>
        <p:spPr>
          <a:xfrm>
            <a:off x="3359695" y="2495928"/>
            <a:ext cx="513183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t>按重要性和来源分类</a:t>
            </a:r>
          </a:p>
        </p:txBody>
      </p:sp>
      <p:sp>
        <p:nvSpPr>
          <p:cNvPr id="6" name="文本框 5"/>
          <p:cNvSpPr txBox="1"/>
          <p:nvPr/>
        </p:nvSpPr>
        <p:spPr>
          <a:xfrm>
            <a:off x="3359696" y="3210928"/>
            <a:ext cx="5135261"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t>对于开发者创建样式单，根据位置拼接为单一样式单</a:t>
            </a:r>
          </a:p>
        </p:txBody>
      </p:sp>
      <p:sp>
        <p:nvSpPr>
          <p:cNvPr id="7" name="文本框 6"/>
          <p:cNvSpPr txBox="1"/>
          <p:nvPr/>
        </p:nvSpPr>
        <p:spPr>
          <a:xfrm>
            <a:off x="3359696" y="1753771"/>
            <a:ext cx="513183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t>将所有样式恢复到最简单状态</a:t>
            </a:r>
          </a:p>
        </p:txBody>
      </p:sp>
      <p:cxnSp>
        <p:nvCxnSpPr>
          <p:cNvPr id="11" name="直接箭头连接符 10"/>
          <p:cNvCxnSpPr>
            <a:stCxn id="7" idx="2"/>
            <a:endCxn id="5" idx="0"/>
          </p:cNvCxnSpPr>
          <p:nvPr/>
        </p:nvCxnSpPr>
        <p:spPr bwMode="auto">
          <a:xfrm flipH="1">
            <a:off x="5925615" y="2276992"/>
            <a:ext cx="1" cy="218937"/>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a:stCxn id="5" idx="2"/>
            <a:endCxn id="6" idx="0"/>
          </p:cNvCxnSpPr>
          <p:nvPr/>
        </p:nvCxnSpPr>
        <p:spPr bwMode="auto">
          <a:xfrm>
            <a:off x="5925614" y="3019149"/>
            <a:ext cx="1712" cy="191779"/>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6" idx="2"/>
            <a:endCxn id="23" idx="0"/>
          </p:cNvCxnSpPr>
          <p:nvPr/>
        </p:nvCxnSpPr>
        <p:spPr bwMode="auto">
          <a:xfrm>
            <a:off x="5927326" y="4165035"/>
            <a:ext cx="0" cy="196917"/>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3359696" y="4361951"/>
            <a:ext cx="513526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t>根据特殊性确定优先级</a:t>
            </a:r>
          </a:p>
        </p:txBody>
      </p:sp>
      <p:sp>
        <p:nvSpPr>
          <p:cNvPr id="30" name="文本框 29"/>
          <p:cNvSpPr txBox="1"/>
          <p:nvPr/>
        </p:nvSpPr>
        <p:spPr>
          <a:xfrm>
            <a:off x="3359696" y="5082088"/>
            <a:ext cx="513526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t>相同特殊性应用覆盖原则</a:t>
            </a:r>
          </a:p>
        </p:txBody>
      </p:sp>
      <p:cxnSp>
        <p:nvCxnSpPr>
          <p:cNvPr id="42" name="直接箭头连接符 41"/>
          <p:cNvCxnSpPr>
            <a:stCxn id="23" idx="2"/>
            <a:endCxn id="30" idx="0"/>
          </p:cNvCxnSpPr>
          <p:nvPr/>
        </p:nvCxnSpPr>
        <p:spPr bwMode="auto">
          <a:xfrm>
            <a:off x="5927326" y="4885172"/>
            <a:ext cx="0" cy="196917"/>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p:cNvSpPr txBox="1"/>
          <p:nvPr/>
        </p:nvSpPr>
        <p:spPr>
          <a:xfrm>
            <a:off x="3359696" y="5786100"/>
            <a:ext cx="513526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2800" dirty="0"/>
              <a:t>用户未定义属性考虑继承因素</a:t>
            </a:r>
          </a:p>
        </p:txBody>
      </p:sp>
      <p:cxnSp>
        <p:nvCxnSpPr>
          <p:cNvPr id="14" name="直接箭头连接符 13"/>
          <p:cNvCxnSpPr>
            <a:endCxn id="13" idx="0"/>
          </p:cNvCxnSpPr>
          <p:nvPr/>
        </p:nvCxnSpPr>
        <p:spPr bwMode="auto">
          <a:xfrm>
            <a:off x="5927326" y="5589184"/>
            <a:ext cx="0" cy="196917"/>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5965764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样式单的</a:t>
            </a:r>
            <a:r>
              <a:rPr lang="zh-CN" altLang="en-US" dirty="0" smtClean="0"/>
              <a:t>层叠规则</a:t>
            </a:r>
            <a:endParaRPr lang="zh-CN" altLang="en-US" dirty="0"/>
          </a:p>
        </p:txBody>
      </p:sp>
      <p:sp>
        <p:nvSpPr>
          <p:cNvPr id="3" name="内容占位符 2"/>
          <p:cNvSpPr>
            <a:spLocks noGrp="1"/>
          </p:cNvSpPr>
          <p:nvPr>
            <p:ph idx="1"/>
          </p:nvPr>
        </p:nvSpPr>
        <p:spPr/>
        <p:txBody>
          <a:bodyPr/>
          <a:lstStyle/>
          <a:p>
            <a:r>
              <a:rPr lang="zh-CN" altLang="en-US" dirty="0" smtClean="0"/>
              <a:t>如果不是非常大型项目没有这么复杂</a:t>
            </a:r>
            <a:endParaRPr lang="en-US" altLang="zh-CN" dirty="0" smtClean="0"/>
          </a:p>
          <a:p>
            <a:pPr lvl="1"/>
            <a:r>
              <a:rPr lang="zh-CN" altLang="en-US" dirty="0" smtClean="0"/>
              <a:t>一般来说</a:t>
            </a:r>
            <a:r>
              <a:rPr lang="en-US" altLang="zh-CN" dirty="0" smtClean="0"/>
              <a:t>!important</a:t>
            </a:r>
            <a:r>
              <a:rPr lang="zh-CN" altLang="en-US" dirty="0" smtClean="0"/>
              <a:t>、内嵌和嵌入样式多用于调试</a:t>
            </a:r>
            <a:endParaRPr lang="en-US" altLang="zh-CN" dirty="0" smtClean="0"/>
          </a:p>
          <a:p>
            <a:pPr lvl="1"/>
            <a:r>
              <a:rPr lang="zh-CN" altLang="en-US" dirty="0" smtClean="0"/>
              <a:t>用多个样式表或单个样式表分模块做模版时一般通用的在前，特殊的在后</a:t>
            </a:r>
            <a:endParaRPr lang="en-US" altLang="zh-CN" dirty="0" smtClean="0"/>
          </a:p>
          <a:p>
            <a:pPr lvl="1"/>
            <a:r>
              <a:rPr lang="zh-CN" altLang="en-US" dirty="0" smtClean="0"/>
              <a:t>统一元素定位选择方式，多用分区继承定位</a:t>
            </a:r>
            <a:endParaRPr lang="en-US" altLang="zh-CN" dirty="0" smtClean="0"/>
          </a:p>
          <a:p>
            <a:pPr lvl="1"/>
            <a:r>
              <a:rPr lang="zh-CN" altLang="en-US" dirty="0" smtClean="0"/>
              <a:t>重点关注是否前后重复定义，以及确实需要用重复定义覆盖前面定义时先后关系</a:t>
            </a:r>
            <a:endParaRPr lang="en-US" altLang="zh-CN" dirty="0" smtClean="0"/>
          </a:p>
          <a:p>
            <a:pPr lvl="1"/>
            <a:r>
              <a:rPr lang="zh-CN" altLang="en-US" dirty="0" smtClean="0"/>
              <a:t>善于利用开发工具</a:t>
            </a:r>
            <a:endParaRPr lang="zh-CN" altLang="en-US" dirty="0"/>
          </a:p>
        </p:txBody>
      </p:sp>
    </p:spTree>
    <p:extLst>
      <p:ext uri="{BB962C8B-B14F-4D97-AF65-F5344CB8AC3E}">
        <p14:creationId xmlns:p14="http://schemas.microsoft.com/office/powerpoint/2010/main" val="215337089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CSS Reset</a:t>
            </a:r>
            <a:endParaRPr lang="zh-CN" altLang="en-US" dirty="0"/>
          </a:p>
        </p:txBody>
      </p:sp>
      <p:sp>
        <p:nvSpPr>
          <p:cNvPr id="3" name="内容占位符 2"/>
          <p:cNvSpPr>
            <a:spLocks noGrp="1"/>
          </p:cNvSpPr>
          <p:nvPr>
            <p:ph idx="1"/>
          </p:nvPr>
        </p:nvSpPr>
        <p:spPr/>
        <p:txBody>
          <a:bodyPr/>
          <a:lstStyle/>
          <a:p>
            <a:r>
              <a:rPr lang="zh-CN" altLang="en-US" dirty="0" smtClean="0"/>
              <a:t>目的在于消除浏览器默认样式的不一致</a:t>
            </a:r>
            <a:endParaRPr lang="en-US" altLang="zh-CN" dirty="0" smtClean="0"/>
          </a:p>
          <a:p>
            <a:r>
              <a:rPr lang="zh-CN" altLang="en-US" dirty="0" smtClean="0"/>
              <a:t>应放在整个样式单的最头部</a:t>
            </a:r>
            <a:endParaRPr lang="en-US" altLang="zh-CN" dirty="0" smtClean="0"/>
          </a:p>
          <a:p>
            <a:r>
              <a:rPr lang="en-US" altLang="zh-CN" dirty="0">
                <a:hlinkClick r:id="rId3" action="ppaction://hlinkfile"/>
              </a:rPr>
              <a:t>example</a:t>
            </a:r>
            <a:endParaRPr lang="zh-CN" altLang="en-US" dirty="0"/>
          </a:p>
        </p:txBody>
      </p:sp>
      <p:pic>
        <p:nvPicPr>
          <p:cNvPr id="4" name="Picture 5" descr="Screen Shot 2014-02-09 at 9.52.1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649" y="3789040"/>
            <a:ext cx="5914267" cy="1905000"/>
          </a:xfrm>
          <a:prstGeom prst="rect">
            <a:avLst/>
          </a:prstGeom>
        </p:spPr>
      </p:pic>
    </p:spTree>
    <p:extLst>
      <p:ext uri="{BB962C8B-B14F-4D97-AF65-F5344CB8AC3E}">
        <p14:creationId xmlns:p14="http://schemas.microsoft.com/office/powerpoint/2010/main" val="38161926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值和单位</a:t>
            </a:r>
            <a:endParaRPr lang="en-US" altLang="zh-CN" dirty="0"/>
          </a:p>
        </p:txBody>
      </p:sp>
    </p:spTree>
    <p:extLst>
      <p:ext uri="{BB962C8B-B14F-4D97-AF65-F5344CB8AC3E}">
        <p14:creationId xmlns:p14="http://schemas.microsoft.com/office/powerpoint/2010/main" val="251481961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值的类型</a:t>
            </a:r>
            <a:endParaRPr lang="zh-CN" altLang="en-US" dirty="0"/>
          </a:p>
        </p:txBody>
      </p:sp>
      <p:sp>
        <p:nvSpPr>
          <p:cNvPr id="3" name="内容占位符 2"/>
          <p:cNvSpPr>
            <a:spLocks noGrp="1"/>
          </p:cNvSpPr>
          <p:nvPr>
            <p:ph idx="1"/>
          </p:nvPr>
        </p:nvSpPr>
        <p:spPr/>
        <p:txBody>
          <a:bodyPr/>
          <a:lstStyle/>
          <a:p>
            <a:r>
              <a:rPr lang="zh-CN" altLang="en-US" dirty="0" smtClean="0"/>
              <a:t>文本类</a:t>
            </a:r>
            <a:endParaRPr lang="en-US" altLang="zh-CN" dirty="0" smtClean="0"/>
          </a:p>
          <a:p>
            <a:pPr lvl="1"/>
            <a:r>
              <a:rPr lang="zh-CN" altLang="en-US" dirty="0" smtClean="0"/>
              <a:t>关键字、字符串、</a:t>
            </a:r>
            <a:r>
              <a:rPr lang="en-US" altLang="zh-CN" dirty="0" smtClean="0"/>
              <a:t>URL</a:t>
            </a:r>
          </a:p>
          <a:p>
            <a:r>
              <a:rPr lang="zh-CN" altLang="en-US" dirty="0"/>
              <a:t>数字</a:t>
            </a:r>
            <a:r>
              <a:rPr lang="zh-CN" altLang="en-US" dirty="0" smtClean="0"/>
              <a:t>类</a:t>
            </a:r>
            <a:endParaRPr lang="en-US" altLang="zh-CN" dirty="0" smtClean="0"/>
          </a:p>
          <a:p>
            <a:pPr lvl="1"/>
            <a:r>
              <a:rPr lang="zh-CN" altLang="en-US" dirty="0"/>
              <a:t>整数、实数、</a:t>
            </a:r>
            <a:r>
              <a:rPr lang="zh-CN" altLang="en-US" dirty="0" smtClean="0"/>
              <a:t>百分比</a:t>
            </a:r>
            <a:endParaRPr lang="en-US" altLang="zh-CN" dirty="0" smtClean="0"/>
          </a:p>
          <a:p>
            <a:r>
              <a:rPr lang="zh-CN" altLang="en-US" dirty="0" smtClean="0"/>
              <a:t>其他类</a:t>
            </a:r>
            <a:endParaRPr lang="en-US" altLang="zh-CN" dirty="0" smtClean="0"/>
          </a:p>
          <a:p>
            <a:pPr lvl="1"/>
            <a:r>
              <a:rPr lang="zh-CN" altLang="en-US" dirty="0" smtClean="0"/>
              <a:t>颜色、图像、</a:t>
            </a:r>
            <a:r>
              <a:rPr lang="en-US" altLang="zh-CN" dirty="0" smtClean="0"/>
              <a:t>2D</a:t>
            </a:r>
            <a:r>
              <a:rPr lang="zh-CN" altLang="en-US" dirty="0" smtClean="0"/>
              <a:t>位置、计算值、属性值</a:t>
            </a:r>
            <a:endParaRPr lang="zh-CN" altLang="en-US" dirty="0"/>
          </a:p>
        </p:txBody>
      </p:sp>
    </p:spTree>
    <p:extLst>
      <p:ext uri="{BB962C8B-B14F-4D97-AF65-F5344CB8AC3E}">
        <p14:creationId xmlns:p14="http://schemas.microsoft.com/office/powerpoint/2010/main" val="191997036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值的单位</a:t>
            </a:r>
            <a:endParaRPr lang="zh-CN" altLang="en-US" dirty="0"/>
          </a:p>
        </p:txBody>
      </p:sp>
      <p:sp>
        <p:nvSpPr>
          <p:cNvPr id="3" name="内容占位符 2"/>
          <p:cNvSpPr>
            <a:spLocks noGrp="1"/>
          </p:cNvSpPr>
          <p:nvPr>
            <p:ph sz="half" idx="1"/>
          </p:nvPr>
        </p:nvSpPr>
        <p:spPr/>
        <p:txBody>
          <a:bodyPr/>
          <a:lstStyle/>
          <a:p>
            <a:r>
              <a:rPr lang="zh-CN" altLang="en-US" dirty="0"/>
              <a:t>绝对</a:t>
            </a:r>
            <a:r>
              <a:rPr lang="zh-CN" altLang="en-US" dirty="0" smtClean="0"/>
              <a:t>单位</a:t>
            </a:r>
            <a:endParaRPr lang="en-US" altLang="zh-CN" dirty="0" smtClean="0"/>
          </a:p>
          <a:p>
            <a:pPr lvl="1"/>
            <a:r>
              <a:rPr lang="en-US" altLang="zh-CN" dirty="0" smtClean="0"/>
              <a:t>in</a:t>
            </a:r>
            <a:r>
              <a:rPr lang="zh-CN" altLang="en-US" dirty="0"/>
              <a:t>、</a:t>
            </a:r>
            <a:r>
              <a:rPr lang="en-US" altLang="zh-CN" dirty="0"/>
              <a:t>cm</a:t>
            </a:r>
            <a:r>
              <a:rPr lang="zh-CN" altLang="en-US" dirty="0"/>
              <a:t> 、</a:t>
            </a:r>
            <a:r>
              <a:rPr lang="en-US" altLang="zh-CN" dirty="0"/>
              <a:t>mm</a:t>
            </a:r>
            <a:r>
              <a:rPr lang="zh-CN" altLang="en-US" dirty="0"/>
              <a:t> 、</a:t>
            </a:r>
            <a:r>
              <a:rPr lang="en-US" altLang="zh-CN" dirty="0" err="1"/>
              <a:t>pt</a:t>
            </a:r>
            <a:r>
              <a:rPr lang="zh-CN" altLang="en-US" dirty="0"/>
              <a:t> 、</a:t>
            </a:r>
            <a:r>
              <a:rPr lang="en-US" altLang="zh-CN" dirty="0"/>
              <a:t>pc</a:t>
            </a:r>
            <a:r>
              <a:rPr lang="zh-CN" altLang="en-US" dirty="0"/>
              <a:t>、</a:t>
            </a:r>
            <a:r>
              <a:rPr lang="en-US" altLang="zh-CN" dirty="0" err="1"/>
              <a:t>px</a:t>
            </a:r>
            <a:r>
              <a:rPr lang="en-US" altLang="zh-CN" dirty="0"/>
              <a:t>*</a:t>
            </a:r>
          </a:p>
          <a:p>
            <a:r>
              <a:rPr lang="zh-CN" altLang="en-US" dirty="0"/>
              <a:t>字体相对</a:t>
            </a:r>
            <a:r>
              <a:rPr lang="zh-CN" altLang="en-US" dirty="0" smtClean="0"/>
              <a:t>单位</a:t>
            </a:r>
            <a:endParaRPr lang="en-US" altLang="zh-CN" dirty="0" smtClean="0"/>
          </a:p>
          <a:p>
            <a:pPr lvl="1"/>
            <a:r>
              <a:rPr lang="en-US" altLang="zh-CN" dirty="0" err="1" smtClean="0"/>
              <a:t>em</a:t>
            </a:r>
            <a:r>
              <a:rPr lang="zh-CN" altLang="en-US" dirty="0" smtClean="0"/>
              <a:t> </a:t>
            </a:r>
            <a:r>
              <a:rPr lang="zh-CN" altLang="en-US" dirty="0"/>
              <a:t>、</a:t>
            </a:r>
            <a:r>
              <a:rPr lang="en-US" altLang="zh-CN" dirty="0"/>
              <a:t>ex</a:t>
            </a:r>
            <a:r>
              <a:rPr lang="zh-CN" altLang="en-US" dirty="0"/>
              <a:t> 、</a:t>
            </a:r>
            <a:r>
              <a:rPr lang="en-US" altLang="zh-CN" dirty="0" err="1"/>
              <a:t>ch</a:t>
            </a:r>
            <a:r>
              <a:rPr lang="zh-CN" altLang="en-US" dirty="0"/>
              <a:t>、</a:t>
            </a:r>
            <a:r>
              <a:rPr lang="en-US" altLang="zh-CN" dirty="0"/>
              <a:t>rem</a:t>
            </a:r>
          </a:p>
          <a:p>
            <a:r>
              <a:rPr lang="zh-CN" altLang="en-US" dirty="0"/>
              <a:t>视窗相对</a:t>
            </a:r>
            <a:r>
              <a:rPr lang="zh-CN" altLang="en-US" dirty="0" smtClean="0"/>
              <a:t>单位</a:t>
            </a:r>
            <a:endParaRPr lang="en-US" altLang="zh-CN" dirty="0" smtClean="0"/>
          </a:p>
          <a:p>
            <a:pPr lvl="1"/>
            <a:r>
              <a:rPr lang="en-US" altLang="zh-CN" dirty="0" err="1" smtClean="0"/>
              <a:t>vw</a:t>
            </a:r>
            <a:r>
              <a:rPr lang="zh-CN" altLang="en-US" dirty="0"/>
              <a:t>、</a:t>
            </a:r>
            <a:r>
              <a:rPr lang="en-US" altLang="zh-CN" dirty="0" err="1"/>
              <a:t>vh</a:t>
            </a:r>
            <a:r>
              <a:rPr lang="zh-CN" altLang="en-US" dirty="0"/>
              <a:t>、</a:t>
            </a:r>
            <a:r>
              <a:rPr lang="en-US" altLang="zh-CN" dirty="0" err="1"/>
              <a:t>vmin</a:t>
            </a:r>
            <a:r>
              <a:rPr lang="zh-CN" altLang="en-US" dirty="0"/>
              <a:t>、</a:t>
            </a:r>
            <a:r>
              <a:rPr lang="en-US" altLang="zh-CN" dirty="0" err="1"/>
              <a:t>vmax</a:t>
            </a:r>
            <a:endParaRPr lang="en-US" altLang="zh-CN" dirty="0"/>
          </a:p>
          <a:p>
            <a:r>
              <a:rPr lang="zh-CN" altLang="en-US" dirty="0"/>
              <a:t>分辨率</a:t>
            </a:r>
            <a:r>
              <a:rPr lang="zh-CN" altLang="en-US" dirty="0" smtClean="0"/>
              <a:t>单位</a:t>
            </a:r>
            <a:endParaRPr lang="en-US" altLang="zh-CN" dirty="0" smtClean="0"/>
          </a:p>
          <a:p>
            <a:pPr lvl="1"/>
            <a:r>
              <a:rPr lang="en-US" altLang="zh-CN" dirty="0" smtClean="0"/>
              <a:t>dpi</a:t>
            </a:r>
            <a:r>
              <a:rPr lang="zh-CN" altLang="en-US" dirty="0"/>
              <a:t>、</a:t>
            </a:r>
            <a:r>
              <a:rPr lang="en-US" altLang="zh-CN" dirty="0" err="1"/>
              <a:t>dpcm</a:t>
            </a:r>
            <a:r>
              <a:rPr lang="zh-CN" altLang="en-US" dirty="0"/>
              <a:t>、</a:t>
            </a:r>
            <a:r>
              <a:rPr lang="en-US" altLang="zh-CN" dirty="0" err="1"/>
              <a:t>dppx</a:t>
            </a:r>
            <a:endParaRPr lang="zh-CN" altLang="en-US" dirty="0"/>
          </a:p>
          <a:p>
            <a:endParaRPr lang="zh-CN" altLang="en-US" dirty="0"/>
          </a:p>
        </p:txBody>
      </p:sp>
      <p:sp>
        <p:nvSpPr>
          <p:cNvPr id="4" name="内容占位符 3"/>
          <p:cNvSpPr>
            <a:spLocks noGrp="1"/>
          </p:cNvSpPr>
          <p:nvPr>
            <p:ph sz="half" idx="2"/>
          </p:nvPr>
        </p:nvSpPr>
        <p:spPr/>
        <p:txBody>
          <a:bodyPr/>
          <a:lstStyle/>
          <a:p>
            <a:r>
              <a:rPr lang="zh-CN" altLang="en-US" dirty="0" smtClean="0"/>
              <a:t>角度</a:t>
            </a:r>
            <a:endParaRPr lang="en-US" altLang="zh-CN" dirty="0" smtClean="0"/>
          </a:p>
          <a:p>
            <a:pPr lvl="1"/>
            <a:r>
              <a:rPr lang="en-US" altLang="zh-CN" dirty="0" err="1" smtClean="0"/>
              <a:t>deg</a:t>
            </a:r>
            <a:r>
              <a:rPr lang="zh-CN" altLang="en-US" dirty="0" smtClean="0"/>
              <a:t>、</a:t>
            </a:r>
            <a:r>
              <a:rPr lang="en-US" altLang="zh-CN" dirty="0" smtClean="0"/>
              <a:t>grad</a:t>
            </a:r>
            <a:r>
              <a:rPr lang="zh-CN" altLang="en-US" dirty="0" smtClean="0"/>
              <a:t>、</a:t>
            </a:r>
            <a:r>
              <a:rPr lang="en-US" altLang="zh-CN" dirty="0" smtClean="0"/>
              <a:t>rad</a:t>
            </a:r>
            <a:r>
              <a:rPr lang="zh-CN" altLang="en-US" dirty="0" smtClean="0"/>
              <a:t>、</a:t>
            </a:r>
            <a:r>
              <a:rPr lang="en-US" altLang="zh-CN" dirty="0" smtClean="0"/>
              <a:t>turn</a:t>
            </a:r>
          </a:p>
          <a:p>
            <a:r>
              <a:rPr lang="zh-CN" altLang="en-US" dirty="0" smtClean="0"/>
              <a:t>时间</a:t>
            </a:r>
            <a:endParaRPr lang="en-US" altLang="zh-CN" dirty="0" smtClean="0"/>
          </a:p>
          <a:p>
            <a:pPr lvl="1"/>
            <a:r>
              <a:rPr lang="en-US" altLang="zh-CN" dirty="0" smtClean="0"/>
              <a:t>s</a:t>
            </a:r>
            <a:r>
              <a:rPr lang="zh-CN" altLang="en-US" dirty="0" smtClean="0"/>
              <a:t>、</a:t>
            </a:r>
            <a:r>
              <a:rPr lang="en-US" altLang="zh-CN" dirty="0" err="1" smtClean="0"/>
              <a:t>ms</a:t>
            </a:r>
            <a:endParaRPr lang="en-US" altLang="zh-CN" dirty="0" smtClean="0"/>
          </a:p>
          <a:p>
            <a:r>
              <a:rPr lang="zh-CN" altLang="en-US" dirty="0" smtClean="0"/>
              <a:t>频率</a:t>
            </a:r>
            <a:endParaRPr lang="en-US" altLang="zh-CN" dirty="0" smtClean="0"/>
          </a:p>
          <a:p>
            <a:pPr lvl="1"/>
            <a:r>
              <a:rPr lang="en-US" altLang="zh-CN" dirty="0"/>
              <a:t>H</a:t>
            </a:r>
            <a:r>
              <a:rPr lang="en-US" altLang="zh-CN" dirty="0" smtClean="0"/>
              <a:t>z</a:t>
            </a:r>
            <a:r>
              <a:rPr lang="zh-CN" altLang="en-US" dirty="0" smtClean="0"/>
              <a:t>、</a:t>
            </a:r>
            <a:r>
              <a:rPr lang="en-US" altLang="zh-CN" dirty="0" smtClean="0"/>
              <a:t>kHz</a:t>
            </a:r>
            <a:endParaRPr lang="zh-CN" altLang="en-US" dirty="0"/>
          </a:p>
        </p:txBody>
      </p:sp>
    </p:spTree>
    <p:extLst>
      <p:ext uri="{BB962C8B-B14F-4D97-AF65-F5344CB8AC3E}">
        <p14:creationId xmlns:p14="http://schemas.microsoft.com/office/powerpoint/2010/main" val="20864271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关键字</a:t>
            </a:r>
            <a:endParaRPr lang="zh-CN" altLang="en-US" dirty="0"/>
          </a:p>
        </p:txBody>
      </p:sp>
      <p:sp>
        <p:nvSpPr>
          <p:cNvPr id="5" name="内容占位符 4"/>
          <p:cNvSpPr>
            <a:spLocks noGrp="1"/>
          </p:cNvSpPr>
          <p:nvPr>
            <p:ph idx="1"/>
          </p:nvPr>
        </p:nvSpPr>
        <p:spPr>
          <a:xfrm>
            <a:off x="1127448" y="1628800"/>
            <a:ext cx="10363200" cy="4114800"/>
          </a:xfrm>
        </p:spPr>
        <p:txBody>
          <a:bodyPr/>
          <a:lstStyle/>
          <a:p>
            <a:r>
              <a:rPr lang="en-US" altLang="zh-CN" dirty="0" smtClean="0"/>
              <a:t>CSS</a:t>
            </a:r>
            <a:r>
              <a:rPr lang="zh-CN" altLang="en-US" dirty="0" smtClean="0"/>
              <a:t>全局关键字</a:t>
            </a:r>
            <a:endParaRPr lang="en-US" altLang="zh-CN" dirty="0" smtClean="0"/>
          </a:p>
          <a:p>
            <a:pPr lvl="1"/>
            <a:r>
              <a:rPr lang="zh-CN" altLang="en-US" dirty="0" smtClean="0"/>
              <a:t>所有属性都可用</a:t>
            </a:r>
            <a:endParaRPr lang="en-US" altLang="zh-CN" dirty="0" smtClean="0"/>
          </a:p>
          <a:p>
            <a:pPr lvl="1"/>
            <a:r>
              <a:rPr lang="en-US" altLang="zh-CN" dirty="0" smtClean="0"/>
              <a:t>inherit</a:t>
            </a:r>
            <a:r>
              <a:rPr lang="zh-CN" altLang="en-US" dirty="0" smtClean="0"/>
              <a:t>：将元素某个属性的值设为与父元素同一属性值一样</a:t>
            </a:r>
            <a:endParaRPr lang="en-US" altLang="zh-CN" dirty="0"/>
          </a:p>
          <a:p>
            <a:pPr lvl="1"/>
            <a:r>
              <a:rPr lang="en-US" altLang="zh-CN" dirty="0" smtClean="0"/>
              <a:t>initial</a:t>
            </a:r>
            <a:r>
              <a:rPr lang="zh-CN" altLang="en-US" dirty="0" smtClean="0"/>
              <a:t>：</a:t>
            </a:r>
            <a:r>
              <a:rPr lang="zh-CN" altLang="en-US" dirty="0"/>
              <a:t>把元素某个属性的值设</a:t>
            </a:r>
            <a:r>
              <a:rPr lang="zh-CN" altLang="en-US" dirty="0" smtClean="0"/>
              <a:t>为预定义的初始值，相当于重设值</a:t>
            </a:r>
            <a:endParaRPr lang="en-US" altLang="zh-CN" dirty="0"/>
          </a:p>
          <a:p>
            <a:pPr lvl="1"/>
            <a:r>
              <a:rPr lang="en-US" altLang="zh-CN" dirty="0" smtClean="0"/>
              <a:t>unset</a:t>
            </a:r>
            <a:r>
              <a:rPr lang="zh-CN" altLang="en-US" dirty="0" smtClean="0"/>
              <a:t>：</a:t>
            </a:r>
            <a:r>
              <a:rPr lang="en-US" altLang="zh-CN" dirty="0" smtClean="0"/>
              <a:t>unset</a:t>
            </a:r>
            <a:r>
              <a:rPr lang="zh-CN" altLang="en-US" dirty="0" smtClean="0"/>
              <a:t>是</a:t>
            </a:r>
            <a:r>
              <a:rPr lang="en-US" altLang="zh-CN" dirty="0" smtClean="0"/>
              <a:t>inherit</a:t>
            </a:r>
            <a:r>
              <a:rPr lang="zh-CN" altLang="en-US" dirty="0" smtClean="0"/>
              <a:t>和</a:t>
            </a:r>
            <a:r>
              <a:rPr lang="en-US" altLang="zh-CN" dirty="0" smtClean="0"/>
              <a:t>initial</a:t>
            </a:r>
            <a:r>
              <a:rPr lang="zh-CN" altLang="en-US" dirty="0" smtClean="0"/>
              <a:t>的通用替身</a:t>
            </a:r>
            <a:endParaRPr lang="en-US" altLang="zh-CN" dirty="0" smtClean="0"/>
          </a:p>
          <a:p>
            <a:pPr lvl="1"/>
            <a:r>
              <a:rPr lang="en-US" altLang="zh-CN" dirty="0" smtClean="0">
                <a:hlinkClick r:id="rId3" action="ppaction://hlinkfile"/>
              </a:rPr>
              <a:t>example</a:t>
            </a:r>
            <a:endParaRPr lang="en-US" altLang="zh-CN" dirty="0" smtClean="0"/>
          </a:p>
          <a:p>
            <a:r>
              <a:rPr lang="zh-CN" altLang="en-US" dirty="0" smtClean="0"/>
              <a:t>其他常见关键词有</a:t>
            </a:r>
            <a:r>
              <a:rPr lang="en-US" altLang="zh-CN" dirty="0" smtClean="0"/>
              <a:t>none</a:t>
            </a:r>
            <a:r>
              <a:rPr lang="zh-CN" altLang="en-US" dirty="0" smtClean="0"/>
              <a:t>、</a:t>
            </a:r>
            <a:r>
              <a:rPr lang="en-US" altLang="zh-CN" dirty="0" smtClean="0"/>
              <a:t>normal</a:t>
            </a:r>
            <a:r>
              <a:rPr lang="zh-CN" altLang="en-US" dirty="0" smtClean="0"/>
              <a:t>等</a:t>
            </a:r>
            <a:endParaRPr lang="zh-CN" altLang="en-US" dirty="0"/>
          </a:p>
        </p:txBody>
      </p:sp>
      <p:pic>
        <p:nvPicPr>
          <p:cNvPr id="4" name="内容占位符 9"/>
          <p:cNvPicPr>
            <a:picLocks noChangeAspect="1"/>
          </p:cNvPicPr>
          <p:nvPr/>
        </p:nvPicPr>
        <p:blipFill>
          <a:blip r:embed="rId4"/>
          <a:stretch>
            <a:fillRect/>
          </a:stretch>
        </p:blipFill>
        <p:spPr bwMode="auto">
          <a:xfrm>
            <a:off x="1229048" y="4941257"/>
            <a:ext cx="5080000" cy="1604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内容占位符 10"/>
          <p:cNvPicPr>
            <a:picLocks noChangeAspect="1"/>
          </p:cNvPicPr>
          <p:nvPr/>
        </p:nvPicPr>
        <p:blipFill>
          <a:blip r:embed="rId5"/>
          <a:stretch>
            <a:fillRect/>
          </a:stretch>
        </p:blipFill>
        <p:spPr>
          <a:xfrm>
            <a:off x="7104112" y="4941257"/>
            <a:ext cx="3752850" cy="923925"/>
          </a:xfrm>
          <a:prstGeom prst="rect">
            <a:avLst/>
          </a:prstGeom>
        </p:spPr>
      </p:pic>
    </p:spTree>
    <p:extLst>
      <p:ext uri="{BB962C8B-B14F-4D97-AF65-F5344CB8AC3E}">
        <p14:creationId xmlns:p14="http://schemas.microsoft.com/office/powerpoint/2010/main" val="1927291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a:t>
            </a:r>
            <a:r>
              <a:rPr lang="en-US" altLang="zh-CN" dirty="0" smtClean="0"/>
              <a:t>CSS3</a:t>
            </a:r>
            <a:endParaRPr lang="zh-CN" altLang="en-US" dirty="0"/>
          </a:p>
        </p:txBody>
      </p:sp>
      <p:sp>
        <p:nvSpPr>
          <p:cNvPr id="3" name="内容占位符 2"/>
          <p:cNvSpPr>
            <a:spLocks noGrp="1"/>
          </p:cNvSpPr>
          <p:nvPr>
            <p:ph idx="1"/>
          </p:nvPr>
        </p:nvSpPr>
        <p:spPr/>
        <p:txBody>
          <a:bodyPr/>
          <a:lstStyle/>
          <a:p>
            <a:r>
              <a:rPr lang="zh-CN" altLang="en-US" dirty="0" smtClean="0"/>
              <a:t>新的</a:t>
            </a:r>
            <a:r>
              <a:rPr lang="en-US" altLang="zh-CN" dirty="0" smtClean="0"/>
              <a:t>CSS</a:t>
            </a:r>
            <a:r>
              <a:rPr lang="zh-CN" altLang="en-US" dirty="0" smtClean="0"/>
              <a:t>草拟标准，最早</a:t>
            </a:r>
            <a:r>
              <a:rPr lang="zh-CN" altLang="en-US" dirty="0"/>
              <a:t>开始于</a:t>
            </a:r>
            <a:r>
              <a:rPr lang="en-US" altLang="zh-CN" dirty="0"/>
              <a:t>1999</a:t>
            </a:r>
            <a:r>
              <a:rPr lang="zh-CN" altLang="en-US" dirty="0"/>
              <a:t>年</a:t>
            </a:r>
            <a:r>
              <a:rPr lang="en-US" altLang="zh-CN" dirty="0"/>
              <a:t>6</a:t>
            </a:r>
            <a:r>
              <a:rPr lang="zh-CN" altLang="en-US" dirty="0"/>
              <a:t>月，</a:t>
            </a:r>
            <a:r>
              <a:rPr lang="en-US" altLang="zh-CN" dirty="0"/>
              <a:t>2011</a:t>
            </a:r>
            <a:r>
              <a:rPr lang="zh-CN" altLang="en-US" dirty="0"/>
              <a:t>年</a:t>
            </a:r>
            <a:r>
              <a:rPr lang="en-US" altLang="zh-CN" dirty="0"/>
              <a:t>6</a:t>
            </a:r>
            <a:r>
              <a:rPr lang="zh-CN" altLang="en-US" dirty="0"/>
              <a:t>月</a:t>
            </a:r>
            <a:r>
              <a:rPr lang="en-US" altLang="zh-CN" dirty="0"/>
              <a:t>Color</a:t>
            </a:r>
            <a:r>
              <a:rPr lang="zh-CN" altLang="en-US" dirty="0"/>
              <a:t>模块首先成为</a:t>
            </a:r>
            <a:r>
              <a:rPr lang="en-US" altLang="zh-CN" dirty="0"/>
              <a:t>W3C</a:t>
            </a:r>
            <a:r>
              <a:rPr lang="zh-CN" altLang="en-US" dirty="0" smtClean="0"/>
              <a:t>规范</a:t>
            </a:r>
            <a:endParaRPr lang="en-US" altLang="zh-CN" dirty="0" smtClean="0"/>
          </a:p>
          <a:p>
            <a:r>
              <a:rPr lang="zh-CN" altLang="en-US" dirty="0" smtClean="0"/>
              <a:t>将</a:t>
            </a:r>
            <a:r>
              <a:rPr lang="en-US" altLang="zh-CN" dirty="0" smtClean="0"/>
              <a:t>CSS</a:t>
            </a:r>
            <a:r>
              <a:rPr lang="zh-CN" altLang="en-US" dirty="0" smtClean="0"/>
              <a:t>分为</a:t>
            </a:r>
            <a:r>
              <a:rPr lang="en-US" altLang="zh-CN" dirty="0" smtClean="0"/>
              <a:t>50</a:t>
            </a:r>
            <a:r>
              <a:rPr lang="zh-CN" altLang="en-US" dirty="0" smtClean="0"/>
              <a:t>多个模块（</a:t>
            </a:r>
            <a:r>
              <a:rPr lang="en-US" altLang="zh-CN" dirty="0" smtClean="0"/>
              <a:t>module</a:t>
            </a:r>
            <a:r>
              <a:rPr lang="zh-CN" altLang="en-US" dirty="0" smtClean="0"/>
              <a:t>），分模块推动标准的定义和实施</a:t>
            </a:r>
            <a:endParaRPr lang="en-US" altLang="zh-CN" dirty="0" smtClean="0"/>
          </a:p>
          <a:p>
            <a:r>
              <a:rPr lang="zh-CN" altLang="en-US" dirty="0" smtClean="0"/>
              <a:t>也定义了</a:t>
            </a:r>
            <a:r>
              <a:rPr lang="en-US" altLang="zh-CN" dirty="0" smtClean="0"/>
              <a:t>CSS</a:t>
            </a:r>
            <a:r>
              <a:rPr lang="zh-CN" altLang="en-US" dirty="0" smtClean="0"/>
              <a:t>模块相关的一些</a:t>
            </a:r>
            <a:r>
              <a:rPr lang="en-US" altLang="zh-CN" dirty="0" smtClean="0"/>
              <a:t>API</a:t>
            </a:r>
            <a:r>
              <a:rPr lang="zh-CN" altLang="en-US" dirty="0" smtClean="0"/>
              <a:t>接口</a:t>
            </a:r>
            <a:endParaRPr lang="en-US" altLang="zh-CN" dirty="0" smtClean="0"/>
          </a:p>
          <a:p>
            <a:r>
              <a:rPr lang="zh-CN" altLang="en-US" dirty="0" smtClean="0"/>
              <a:t>一般认为模块的</a:t>
            </a:r>
            <a:r>
              <a:rPr lang="en-US" altLang="zh-CN" dirty="0" smtClean="0"/>
              <a:t>Level 3</a:t>
            </a:r>
            <a:r>
              <a:rPr lang="zh-CN" altLang="en-US" dirty="0" smtClean="0"/>
              <a:t>属于</a:t>
            </a:r>
            <a:r>
              <a:rPr lang="en-US" altLang="zh-CN" dirty="0" smtClean="0"/>
              <a:t>CSS3</a:t>
            </a:r>
            <a:r>
              <a:rPr lang="zh-CN" altLang="en-US" dirty="0" smtClean="0"/>
              <a:t>，个别模块（如</a:t>
            </a:r>
            <a:r>
              <a:rPr lang="en-US" altLang="zh-CN" dirty="0" smtClean="0"/>
              <a:t>Selector</a:t>
            </a:r>
            <a:r>
              <a:rPr lang="zh-CN" altLang="en-US" dirty="0" smtClean="0"/>
              <a:t>）已经在制订</a:t>
            </a:r>
            <a:r>
              <a:rPr lang="en-US" altLang="zh-CN" dirty="0" smtClean="0"/>
              <a:t>Level 4</a:t>
            </a:r>
            <a:r>
              <a:rPr lang="zh-CN" altLang="en-US" dirty="0" smtClean="0"/>
              <a:t>的标准</a:t>
            </a:r>
            <a:endParaRPr lang="zh-CN" altLang="en-US" dirty="0"/>
          </a:p>
        </p:txBody>
      </p:sp>
    </p:spTree>
    <p:extLst>
      <p:ext uri="{BB962C8B-B14F-4D97-AF65-F5344CB8AC3E}">
        <p14:creationId xmlns:p14="http://schemas.microsoft.com/office/powerpoint/2010/main" val="269583631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绝对单位</a:t>
            </a:r>
            <a:endParaRPr lang="zh-CN" altLang="en-US" dirty="0"/>
          </a:p>
        </p:txBody>
      </p:sp>
      <p:sp>
        <p:nvSpPr>
          <p:cNvPr id="3" name="内容占位符 2"/>
          <p:cNvSpPr>
            <a:spLocks noGrp="1"/>
          </p:cNvSpPr>
          <p:nvPr>
            <p:ph idx="1"/>
          </p:nvPr>
        </p:nvSpPr>
        <p:spPr/>
        <p:txBody>
          <a:bodyPr/>
          <a:lstStyle/>
          <a:p>
            <a:r>
              <a:rPr lang="en-US" altLang="zh-CN" dirty="0"/>
              <a:t>in	</a:t>
            </a:r>
            <a:r>
              <a:rPr lang="en-US" altLang="zh-CN" dirty="0" smtClean="0"/>
              <a:t>	</a:t>
            </a:r>
            <a:r>
              <a:rPr lang="zh-CN" altLang="en-US" dirty="0" smtClean="0"/>
              <a:t>英寸</a:t>
            </a:r>
            <a:endParaRPr lang="zh-CN" altLang="en-US" dirty="0"/>
          </a:p>
          <a:p>
            <a:r>
              <a:rPr lang="en-US" altLang="zh-CN" dirty="0"/>
              <a:t>cm	</a:t>
            </a:r>
            <a:r>
              <a:rPr lang="en-US" altLang="zh-CN" dirty="0" smtClean="0"/>
              <a:t>	</a:t>
            </a:r>
            <a:r>
              <a:rPr lang="zh-CN" altLang="en-US" dirty="0" smtClean="0"/>
              <a:t>厘米</a:t>
            </a:r>
            <a:endParaRPr lang="zh-CN" altLang="en-US" dirty="0"/>
          </a:p>
          <a:p>
            <a:r>
              <a:rPr lang="en-US" altLang="zh-CN" dirty="0"/>
              <a:t>mm	</a:t>
            </a:r>
            <a:r>
              <a:rPr lang="zh-CN" altLang="en-US" dirty="0"/>
              <a:t>毫米</a:t>
            </a:r>
          </a:p>
          <a:p>
            <a:r>
              <a:rPr lang="en-US" altLang="zh-CN" dirty="0" err="1"/>
              <a:t>pt</a:t>
            </a:r>
            <a:r>
              <a:rPr lang="en-US" altLang="zh-CN" dirty="0"/>
              <a:t>	</a:t>
            </a:r>
            <a:r>
              <a:rPr lang="en-US" altLang="zh-CN" dirty="0" smtClean="0"/>
              <a:t>	</a:t>
            </a:r>
            <a:r>
              <a:rPr lang="zh-CN" altLang="en-US" dirty="0" smtClean="0"/>
              <a:t>点</a:t>
            </a:r>
            <a:r>
              <a:rPr lang="en-US" altLang="zh-CN" dirty="0"/>
              <a:t>(1pt=1/72</a:t>
            </a:r>
            <a:r>
              <a:rPr lang="zh-CN" altLang="en-US" dirty="0"/>
              <a:t>英寸</a:t>
            </a:r>
            <a:r>
              <a:rPr lang="en-US" altLang="zh-CN" dirty="0"/>
              <a:t>)</a:t>
            </a:r>
          </a:p>
          <a:p>
            <a:r>
              <a:rPr lang="en-US" altLang="zh-CN" dirty="0"/>
              <a:t>pc	</a:t>
            </a:r>
            <a:r>
              <a:rPr lang="en-US" altLang="zh-CN" dirty="0" smtClean="0"/>
              <a:t>	</a:t>
            </a:r>
            <a:r>
              <a:rPr lang="zh-CN" altLang="en-US" dirty="0" smtClean="0"/>
              <a:t>派卡，</a:t>
            </a:r>
            <a:r>
              <a:rPr lang="en-US" altLang="zh-CN" dirty="0" smtClean="0"/>
              <a:t>12</a:t>
            </a:r>
            <a:r>
              <a:rPr lang="zh-CN" altLang="en-US" dirty="0"/>
              <a:t>点</a:t>
            </a:r>
            <a:r>
              <a:rPr lang="en-US" altLang="zh-CN" dirty="0"/>
              <a:t>(1pc=12pt)</a:t>
            </a:r>
          </a:p>
          <a:p>
            <a:r>
              <a:rPr lang="zh-CN" altLang="en-US" dirty="0" smtClean="0"/>
              <a:t>多用于设置打印样式单时，屏幕样式单使用相对单位较多</a:t>
            </a:r>
            <a:endParaRPr lang="en-US" altLang="zh-CN" dirty="0" smtClean="0"/>
          </a:p>
          <a:p>
            <a:r>
              <a:rPr lang="zh-CN" altLang="en-US" dirty="0" smtClean="0"/>
              <a:t>设置字体大小时</a:t>
            </a:r>
            <a:r>
              <a:rPr lang="en-US" altLang="zh-CN" dirty="0" err="1" smtClean="0"/>
              <a:t>pt</a:t>
            </a:r>
            <a:r>
              <a:rPr lang="zh-CN" altLang="en-US" dirty="0" smtClean="0"/>
              <a:t>使用较多</a:t>
            </a:r>
            <a:endParaRPr lang="zh-CN" altLang="en-US" dirty="0"/>
          </a:p>
        </p:txBody>
      </p:sp>
    </p:spTree>
    <p:extLst>
      <p:ext uri="{BB962C8B-B14F-4D97-AF65-F5344CB8AC3E}">
        <p14:creationId xmlns:p14="http://schemas.microsoft.com/office/powerpoint/2010/main" val="18899236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绝对</a:t>
            </a:r>
            <a:r>
              <a:rPr lang="zh-CN" altLang="en-US" dirty="0" smtClean="0"/>
              <a:t>单位</a:t>
            </a:r>
            <a:endParaRPr lang="zh-CN" altLang="en-US" dirty="0"/>
          </a:p>
        </p:txBody>
      </p:sp>
      <p:sp>
        <p:nvSpPr>
          <p:cNvPr id="3" name="内容占位符 2"/>
          <p:cNvSpPr>
            <a:spLocks noGrp="1"/>
          </p:cNvSpPr>
          <p:nvPr>
            <p:ph idx="1"/>
          </p:nvPr>
        </p:nvSpPr>
        <p:spPr/>
        <p:txBody>
          <a:bodyPr/>
          <a:lstStyle/>
          <a:p>
            <a:r>
              <a:rPr lang="en-US" altLang="zh-CN" dirty="0" err="1" smtClean="0"/>
              <a:t>px</a:t>
            </a:r>
            <a:endParaRPr lang="en-US" altLang="zh-CN" dirty="0" smtClean="0"/>
          </a:p>
          <a:p>
            <a:pPr lvl="1"/>
            <a:r>
              <a:rPr lang="zh-CN" altLang="en-US" dirty="0" smtClean="0"/>
              <a:t>像素，规范定义为</a:t>
            </a:r>
            <a:r>
              <a:rPr lang="en-US" altLang="zh-CN" dirty="0" smtClean="0"/>
              <a:t>1/96</a:t>
            </a:r>
            <a:r>
              <a:rPr lang="zh-CN" altLang="en-US" dirty="0" smtClean="0"/>
              <a:t>英寸</a:t>
            </a:r>
            <a:endParaRPr lang="en-US" altLang="zh-CN" dirty="0" smtClean="0"/>
          </a:p>
          <a:p>
            <a:pPr lvl="2"/>
            <a:r>
              <a:rPr lang="zh-CN" altLang="en-US" dirty="0" smtClean="0"/>
              <a:t>但尤其对于屏幕媒介，某种意义上属于相对单位：一个像素具体体现为多少英寸是未知的</a:t>
            </a:r>
            <a:endParaRPr lang="en-US" altLang="zh-CN" dirty="0" smtClean="0"/>
          </a:p>
          <a:p>
            <a:pPr lvl="1"/>
            <a:r>
              <a:rPr lang="zh-CN" altLang="en-US" dirty="0" smtClean="0"/>
              <a:t>不合适用于设置字体，会</a:t>
            </a:r>
            <a:r>
              <a:rPr lang="en-US" altLang="zh-CN" dirty="0" smtClean="0"/>
              <a:t/>
            </a:r>
            <a:br>
              <a:rPr lang="en-US" altLang="zh-CN" dirty="0" smtClean="0"/>
            </a:br>
            <a:r>
              <a:rPr lang="zh-CN" altLang="en-US" dirty="0" smtClean="0"/>
              <a:t>导致部分用户代理无法放</a:t>
            </a:r>
            <a:r>
              <a:rPr lang="en-US" altLang="zh-CN" dirty="0" smtClean="0"/>
              <a:t/>
            </a:r>
            <a:br>
              <a:rPr lang="en-US" altLang="zh-CN" dirty="0" smtClean="0"/>
            </a:br>
            <a:r>
              <a:rPr lang="zh-CN" altLang="en-US" dirty="0" smtClean="0"/>
              <a:t>缩字体大小</a:t>
            </a:r>
            <a:endParaRPr lang="en-US" altLang="zh-CN" dirty="0" smtClean="0"/>
          </a:p>
          <a:p>
            <a:pPr lvl="1"/>
            <a:r>
              <a:rPr lang="zh-CN" altLang="en-US" dirty="0" smtClean="0"/>
              <a:t>合适设置图片、边框、定</a:t>
            </a:r>
            <a:r>
              <a:rPr lang="en-US" altLang="zh-CN" dirty="0" smtClean="0"/>
              <a:t/>
            </a:r>
            <a:br>
              <a:rPr lang="en-US" altLang="zh-CN" dirty="0" smtClean="0"/>
            </a:br>
            <a:r>
              <a:rPr lang="zh-CN" altLang="en-US" dirty="0" smtClean="0"/>
              <a:t>位等尺寸</a:t>
            </a:r>
            <a:endParaRPr lang="en-US" altLang="zh-CN" dirty="0" smtClean="0"/>
          </a:p>
          <a:p>
            <a:pPr lvl="1"/>
            <a:r>
              <a:rPr lang="zh-CN" altLang="en-US" dirty="0" smtClean="0"/>
              <a:t>“参考像素”概念</a:t>
            </a:r>
            <a:endParaRPr lang="zh-CN" altLang="en-US" dirty="0"/>
          </a:p>
        </p:txBody>
      </p:sp>
      <p:pic>
        <p:nvPicPr>
          <p:cNvPr id="3074" name="Picture 2" descr="Showing that more device pixels (dots)&#10;are needed to cover a 1px by 1px area on a high-resolution device than&#10;on a low-res 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8990" y="3573017"/>
            <a:ext cx="3344180" cy="2606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7699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字体相对单位</a:t>
            </a:r>
            <a:endParaRPr lang="zh-CN" altLang="en-US" dirty="0"/>
          </a:p>
        </p:txBody>
      </p:sp>
      <p:sp>
        <p:nvSpPr>
          <p:cNvPr id="3" name="内容占位符 2"/>
          <p:cNvSpPr>
            <a:spLocks noGrp="1"/>
          </p:cNvSpPr>
          <p:nvPr>
            <p:ph idx="1"/>
          </p:nvPr>
        </p:nvSpPr>
        <p:spPr/>
        <p:txBody>
          <a:bodyPr/>
          <a:lstStyle/>
          <a:p>
            <a:r>
              <a:rPr lang="en-US" altLang="zh-CN" dirty="0" err="1" smtClean="0"/>
              <a:t>em</a:t>
            </a:r>
            <a:r>
              <a:rPr lang="zh-CN" altLang="en-US" dirty="0" smtClean="0"/>
              <a:t>：相对当前字体的“</a:t>
            </a:r>
            <a:r>
              <a:rPr lang="en-US" altLang="zh-CN" dirty="0" smtClean="0"/>
              <a:t>font-size</a:t>
            </a:r>
            <a:r>
              <a:rPr lang="zh-CN" altLang="en-US" dirty="0" smtClean="0"/>
              <a:t>”值</a:t>
            </a:r>
            <a:endParaRPr lang="en-US" altLang="zh-CN" dirty="0" smtClean="0"/>
          </a:p>
          <a:p>
            <a:r>
              <a:rPr lang="en-US" altLang="zh-CN" dirty="0" smtClean="0"/>
              <a:t>ex</a:t>
            </a:r>
            <a:r>
              <a:rPr lang="zh-CN" altLang="en-US" dirty="0" smtClean="0"/>
              <a:t>：</a:t>
            </a:r>
            <a:endParaRPr lang="en-US" altLang="zh-CN" dirty="0" smtClean="0"/>
          </a:p>
          <a:p>
            <a:pPr lvl="1"/>
            <a:r>
              <a:rPr lang="zh-CN" altLang="en-US" dirty="0" smtClean="0"/>
              <a:t>相关字体小写字母</a:t>
            </a:r>
            <a:r>
              <a:rPr lang="en-US" altLang="zh-CN" dirty="0" smtClean="0"/>
              <a:t>x</a:t>
            </a:r>
            <a:r>
              <a:rPr lang="zh-CN" altLang="en-US" dirty="0" smtClean="0"/>
              <a:t>的高度，或者叫</a:t>
            </a:r>
            <a:r>
              <a:rPr lang="en-US" altLang="zh-CN" dirty="0" smtClean="0"/>
              <a:t>x-height</a:t>
            </a:r>
          </a:p>
          <a:p>
            <a:pPr lvl="1"/>
            <a:r>
              <a:rPr lang="zh-CN" altLang="en-US" dirty="0" smtClean="0"/>
              <a:t>不同字体</a:t>
            </a:r>
            <a:r>
              <a:rPr lang="en-US" altLang="zh-CN" dirty="0" smtClean="0"/>
              <a:t>x</a:t>
            </a:r>
            <a:r>
              <a:rPr lang="zh-CN" altLang="en-US" dirty="0" smtClean="0"/>
              <a:t>的高度不同，部分用户代理会先取</a:t>
            </a:r>
            <a:r>
              <a:rPr lang="en-US" altLang="zh-CN" dirty="0" err="1" smtClean="0"/>
              <a:t>em</a:t>
            </a:r>
            <a:r>
              <a:rPr lang="zh-CN" altLang="en-US" dirty="0" smtClean="0"/>
              <a:t>的值，再取一半为</a:t>
            </a:r>
            <a:r>
              <a:rPr lang="en-US" altLang="zh-CN" dirty="0" smtClean="0"/>
              <a:t>ex</a:t>
            </a:r>
            <a:r>
              <a:rPr lang="zh-CN" altLang="en-US" dirty="0" smtClean="0"/>
              <a:t>的值</a:t>
            </a:r>
            <a:endParaRPr lang="en-US" altLang="zh-CN" dirty="0" smtClean="0"/>
          </a:p>
          <a:p>
            <a:r>
              <a:rPr lang="en-US" altLang="zh-CN" dirty="0" err="1" smtClean="0"/>
              <a:t>ch</a:t>
            </a:r>
            <a:r>
              <a:rPr lang="zh-CN" altLang="en-US" dirty="0" smtClean="0"/>
              <a:t>：数字</a:t>
            </a:r>
            <a:r>
              <a:rPr lang="en-US" altLang="zh-CN" dirty="0" smtClean="0"/>
              <a:t>0</a:t>
            </a:r>
            <a:r>
              <a:rPr lang="zh-CN" altLang="en-US" dirty="0" smtClean="0"/>
              <a:t>的宽度</a:t>
            </a:r>
            <a:endParaRPr lang="en-US" altLang="zh-CN" dirty="0" smtClean="0"/>
          </a:p>
          <a:p>
            <a:r>
              <a:rPr lang="en-US" altLang="zh-CN" dirty="0" smtClean="0"/>
              <a:t>rem</a:t>
            </a:r>
            <a:r>
              <a:rPr lang="zh-CN" altLang="en-US" dirty="0" smtClean="0"/>
              <a:t>：相对根元素</a:t>
            </a:r>
            <a:r>
              <a:rPr lang="zh-CN" altLang="en-US" dirty="0"/>
              <a:t>字体</a:t>
            </a:r>
            <a:r>
              <a:rPr lang="zh-CN" altLang="en-US" dirty="0" smtClean="0"/>
              <a:t>的“</a:t>
            </a:r>
            <a:r>
              <a:rPr lang="en-US" altLang="zh-CN" dirty="0" smtClean="0"/>
              <a:t>font-size</a:t>
            </a:r>
            <a:r>
              <a:rPr lang="zh-CN" altLang="en-US" dirty="0"/>
              <a:t>”</a:t>
            </a:r>
            <a:r>
              <a:rPr lang="zh-CN" altLang="en-US" dirty="0" smtClean="0"/>
              <a:t>值</a:t>
            </a:r>
            <a:endParaRPr lang="en-US" altLang="zh-CN" dirty="0" smtClean="0"/>
          </a:p>
          <a:p>
            <a:r>
              <a:rPr lang="en-US" altLang="zh-CN" dirty="0">
                <a:hlinkClick r:id="rId3" action="ppaction://hlinkfile"/>
              </a:rPr>
              <a:t>example</a:t>
            </a:r>
            <a:endParaRPr lang="en-US" altLang="zh-CN" dirty="0" smtClean="0"/>
          </a:p>
        </p:txBody>
      </p:sp>
    </p:spTree>
    <p:extLst>
      <p:ext uri="{BB962C8B-B14F-4D97-AF65-F5344CB8AC3E}">
        <p14:creationId xmlns:p14="http://schemas.microsoft.com/office/powerpoint/2010/main" val="54159521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字体相对单位</a:t>
            </a:r>
          </a:p>
        </p:txBody>
      </p:sp>
      <p:pic>
        <p:nvPicPr>
          <p:cNvPr id="6" name="内容占位符 5"/>
          <p:cNvPicPr>
            <a:picLocks noGrp="1" noChangeAspect="1"/>
          </p:cNvPicPr>
          <p:nvPr>
            <p:ph sz="half" idx="2"/>
          </p:nvPr>
        </p:nvPicPr>
        <p:blipFill>
          <a:blip r:embed="rId3"/>
          <a:stretch>
            <a:fillRect/>
          </a:stretch>
        </p:blipFill>
        <p:spPr>
          <a:xfrm>
            <a:off x="6400800" y="2411744"/>
            <a:ext cx="5080000" cy="3101311"/>
          </a:xfrm>
          <a:prstGeom prst="rect">
            <a:avLst/>
          </a:prstGeom>
        </p:spPr>
      </p:pic>
      <p:pic>
        <p:nvPicPr>
          <p:cNvPr id="9" name="内容占位符 8"/>
          <p:cNvPicPr>
            <a:picLocks noGrp="1" noChangeAspect="1"/>
          </p:cNvPicPr>
          <p:nvPr>
            <p:ph sz="half" idx="1"/>
          </p:nvPr>
        </p:nvPicPr>
        <p:blipFill>
          <a:blip r:embed="rId4"/>
          <a:stretch>
            <a:fillRect/>
          </a:stretch>
        </p:blipFill>
        <p:spPr>
          <a:xfrm>
            <a:off x="1117600" y="2680004"/>
            <a:ext cx="5080000" cy="2564791"/>
          </a:xfrm>
          <a:prstGeom prst="rect">
            <a:avLst/>
          </a:prstGeom>
        </p:spPr>
      </p:pic>
    </p:spTree>
    <p:extLst>
      <p:ext uri="{BB962C8B-B14F-4D97-AF65-F5344CB8AC3E}">
        <p14:creationId xmlns:p14="http://schemas.microsoft.com/office/powerpoint/2010/main" val="29679275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视窗相对单位</a:t>
            </a:r>
          </a:p>
        </p:txBody>
      </p:sp>
      <p:sp>
        <p:nvSpPr>
          <p:cNvPr id="3" name="内容占位符 2"/>
          <p:cNvSpPr>
            <a:spLocks noGrp="1"/>
          </p:cNvSpPr>
          <p:nvPr>
            <p:ph sz="half" idx="1"/>
          </p:nvPr>
        </p:nvSpPr>
        <p:spPr/>
        <p:txBody>
          <a:bodyPr/>
          <a:lstStyle/>
          <a:p>
            <a:r>
              <a:rPr lang="en-US" altLang="zh-CN" dirty="0" err="1" smtClean="0"/>
              <a:t>vw</a:t>
            </a:r>
            <a:r>
              <a:rPr lang="zh-CN" altLang="en-US" dirty="0" smtClean="0"/>
              <a:t>：等于初始容纳块宽度的</a:t>
            </a:r>
            <a:r>
              <a:rPr lang="en-US" altLang="zh-CN" dirty="0" smtClean="0"/>
              <a:t>1</a:t>
            </a:r>
            <a:r>
              <a:rPr lang="en-US" altLang="zh-CN" dirty="0"/>
              <a:t>%</a:t>
            </a:r>
            <a:endParaRPr lang="en-US" altLang="zh-CN" dirty="0" smtClean="0"/>
          </a:p>
          <a:p>
            <a:r>
              <a:rPr lang="en-US" altLang="zh-CN" dirty="0" err="1" smtClean="0"/>
              <a:t>vh</a:t>
            </a:r>
            <a:r>
              <a:rPr lang="zh-CN" altLang="en-US" dirty="0" smtClean="0"/>
              <a:t>：</a:t>
            </a:r>
            <a:r>
              <a:rPr lang="zh-CN" altLang="en-US" dirty="0"/>
              <a:t>等于初始容纳</a:t>
            </a:r>
            <a:r>
              <a:rPr lang="zh-CN" altLang="en-US" dirty="0" smtClean="0"/>
              <a:t>块高度</a:t>
            </a:r>
            <a:r>
              <a:rPr lang="zh-CN" altLang="en-US" dirty="0"/>
              <a:t>的</a:t>
            </a:r>
            <a:r>
              <a:rPr lang="en-US" altLang="zh-CN" dirty="0"/>
              <a:t>1%</a:t>
            </a:r>
            <a:endParaRPr lang="en-US" altLang="zh-CN" dirty="0" smtClean="0"/>
          </a:p>
          <a:p>
            <a:r>
              <a:rPr lang="en-US" altLang="zh-CN" dirty="0" err="1" smtClean="0"/>
              <a:t>vmin</a:t>
            </a:r>
            <a:r>
              <a:rPr lang="zh-CN" altLang="en-US" dirty="0" smtClean="0"/>
              <a:t>：取</a:t>
            </a:r>
            <a:r>
              <a:rPr lang="en-US" altLang="zh-CN" dirty="0" err="1" smtClean="0"/>
              <a:t>vw</a:t>
            </a:r>
            <a:r>
              <a:rPr lang="zh-CN" altLang="en-US" dirty="0" smtClean="0"/>
              <a:t>和</a:t>
            </a:r>
            <a:r>
              <a:rPr lang="en-US" altLang="zh-CN" dirty="0" err="1" smtClean="0"/>
              <a:t>vh</a:t>
            </a:r>
            <a:r>
              <a:rPr lang="zh-CN" altLang="en-US" dirty="0" smtClean="0"/>
              <a:t>中的小值</a:t>
            </a:r>
            <a:endParaRPr lang="en-US" altLang="zh-CN" dirty="0" smtClean="0"/>
          </a:p>
          <a:p>
            <a:r>
              <a:rPr lang="en-US" altLang="zh-CN" dirty="0" err="1" smtClean="0"/>
              <a:t>vmax</a:t>
            </a:r>
            <a:r>
              <a:rPr lang="zh-CN" altLang="en-US" dirty="0"/>
              <a:t>：</a:t>
            </a:r>
            <a:r>
              <a:rPr lang="zh-CN" altLang="en-US" dirty="0" smtClean="0"/>
              <a:t>取</a:t>
            </a:r>
            <a:r>
              <a:rPr lang="en-US" altLang="zh-CN" dirty="0" err="1"/>
              <a:t>vw</a:t>
            </a:r>
            <a:r>
              <a:rPr lang="zh-CN" altLang="en-US" dirty="0"/>
              <a:t>和</a:t>
            </a:r>
            <a:r>
              <a:rPr lang="en-US" altLang="zh-CN" dirty="0" err="1"/>
              <a:t>vh</a:t>
            </a:r>
            <a:r>
              <a:rPr lang="zh-CN" altLang="en-US" dirty="0"/>
              <a:t>中</a:t>
            </a:r>
            <a:r>
              <a:rPr lang="zh-CN" altLang="en-US" dirty="0" smtClean="0"/>
              <a:t>的大值</a:t>
            </a:r>
            <a:endParaRPr lang="en-US" altLang="zh-CN" dirty="0" smtClean="0"/>
          </a:p>
          <a:p>
            <a:r>
              <a:rPr lang="en-US" altLang="zh-CN" dirty="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816080" y="2264283"/>
            <a:ext cx="4217670" cy="4114800"/>
          </a:xfrm>
          <a:prstGeom prst="rect">
            <a:avLst/>
          </a:prstGeom>
        </p:spPr>
      </p:pic>
      <p:pic>
        <p:nvPicPr>
          <p:cNvPr id="6" name="图片 5"/>
          <p:cNvPicPr>
            <a:picLocks noChangeAspect="1"/>
          </p:cNvPicPr>
          <p:nvPr/>
        </p:nvPicPr>
        <p:blipFill>
          <a:blip r:embed="rId4"/>
          <a:stretch>
            <a:fillRect/>
          </a:stretch>
        </p:blipFill>
        <p:spPr>
          <a:xfrm>
            <a:off x="6816080" y="476672"/>
            <a:ext cx="4217670" cy="1631680"/>
          </a:xfrm>
          <a:prstGeom prst="rect">
            <a:avLst/>
          </a:prstGeom>
        </p:spPr>
      </p:pic>
    </p:spTree>
    <p:extLst>
      <p:ext uri="{BB962C8B-B14F-4D97-AF65-F5344CB8AC3E}">
        <p14:creationId xmlns:p14="http://schemas.microsoft.com/office/powerpoint/2010/main" val="152777334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分辨率</a:t>
            </a:r>
            <a:r>
              <a:rPr lang="zh-CN" altLang="en-US" dirty="0" smtClean="0"/>
              <a:t>单位</a:t>
            </a:r>
            <a:endParaRPr lang="zh-CN" altLang="en-US" dirty="0"/>
          </a:p>
        </p:txBody>
      </p:sp>
      <p:sp>
        <p:nvSpPr>
          <p:cNvPr id="3" name="内容占位符 2"/>
          <p:cNvSpPr>
            <a:spLocks noGrp="1"/>
          </p:cNvSpPr>
          <p:nvPr>
            <p:ph idx="1"/>
          </p:nvPr>
        </p:nvSpPr>
        <p:spPr/>
        <p:txBody>
          <a:bodyPr/>
          <a:lstStyle/>
          <a:p>
            <a:r>
              <a:rPr lang="zh-CN" altLang="en-US" dirty="0" smtClean="0"/>
              <a:t>用于媒体查询时使用</a:t>
            </a:r>
            <a:endParaRPr lang="en-US" altLang="zh-CN" dirty="0" smtClean="0"/>
          </a:p>
          <a:p>
            <a:endParaRPr lang="en-US" altLang="zh-CN" dirty="0" smtClean="0"/>
          </a:p>
          <a:p>
            <a:r>
              <a:rPr lang="en-US" altLang="zh-CN" dirty="0" smtClean="0"/>
              <a:t>dpi</a:t>
            </a:r>
            <a:r>
              <a:rPr lang="zh-CN" altLang="en-US" dirty="0" smtClean="0"/>
              <a:t>：</a:t>
            </a:r>
            <a:r>
              <a:rPr lang="en-US" altLang="zh-CN" dirty="0" smtClean="0"/>
              <a:t>dots </a:t>
            </a:r>
            <a:r>
              <a:rPr lang="en-US" altLang="zh-CN" dirty="0"/>
              <a:t>per </a:t>
            </a:r>
            <a:r>
              <a:rPr lang="en-US" altLang="zh-CN" dirty="0" smtClean="0"/>
              <a:t>inch</a:t>
            </a:r>
          </a:p>
          <a:p>
            <a:pPr lvl="1"/>
            <a:endParaRPr lang="en-US" altLang="zh-CN" dirty="0" smtClean="0"/>
          </a:p>
          <a:p>
            <a:r>
              <a:rPr lang="en-US" altLang="zh-CN" dirty="0" err="1" smtClean="0"/>
              <a:t>dpcm</a:t>
            </a:r>
            <a:r>
              <a:rPr lang="zh-CN" altLang="en-US" dirty="0" smtClean="0"/>
              <a:t>：</a:t>
            </a:r>
            <a:r>
              <a:rPr lang="en-US" altLang="zh-CN" dirty="0" smtClean="0"/>
              <a:t>dots </a:t>
            </a:r>
            <a:r>
              <a:rPr lang="en-US" altLang="zh-CN" dirty="0"/>
              <a:t>per </a:t>
            </a:r>
            <a:r>
              <a:rPr lang="en-US" altLang="zh-CN" dirty="0" smtClean="0"/>
              <a:t>centimeter</a:t>
            </a:r>
          </a:p>
          <a:p>
            <a:endParaRPr lang="en-US" altLang="zh-CN" dirty="0" smtClean="0"/>
          </a:p>
          <a:p>
            <a:r>
              <a:rPr lang="en-US" altLang="zh-CN" dirty="0" err="1" smtClean="0"/>
              <a:t>dppx</a:t>
            </a:r>
            <a:r>
              <a:rPr lang="zh-CN" altLang="en-US" dirty="0" smtClean="0"/>
              <a:t>：</a:t>
            </a:r>
            <a:endParaRPr lang="en-US" altLang="zh-CN" dirty="0" smtClean="0"/>
          </a:p>
          <a:p>
            <a:pPr lvl="1"/>
            <a:r>
              <a:rPr lang="en-US" altLang="zh-CN" dirty="0" smtClean="0"/>
              <a:t>dots </a:t>
            </a:r>
            <a:r>
              <a:rPr lang="en-US" altLang="zh-CN" dirty="0"/>
              <a:t>per pixel </a:t>
            </a:r>
            <a:r>
              <a:rPr lang="en-US" altLang="zh-CN" dirty="0" smtClean="0"/>
              <a:t>unit</a:t>
            </a:r>
          </a:p>
          <a:p>
            <a:pPr lvl="1"/>
            <a:r>
              <a:rPr lang="zh-CN" altLang="en-US" dirty="0" smtClean="0"/>
              <a:t>目前定义</a:t>
            </a:r>
            <a:r>
              <a:rPr lang="en-US" altLang="zh-CN" dirty="0" smtClean="0"/>
              <a:t>1dppx = 96dpi</a:t>
            </a:r>
            <a:endParaRPr lang="zh-CN" altLang="en-US" dirty="0"/>
          </a:p>
        </p:txBody>
      </p:sp>
    </p:spTree>
    <p:extLst>
      <p:ext uri="{BB962C8B-B14F-4D97-AF65-F5344CB8AC3E}">
        <p14:creationId xmlns:p14="http://schemas.microsoft.com/office/powerpoint/2010/main" val="278700047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颜色概述</a:t>
            </a:r>
            <a:endParaRPr lang="zh-CN" altLang="en-US" dirty="0"/>
          </a:p>
        </p:txBody>
      </p:sp>
      <p:sp>
        <p:nvSpPr>
          <p:cNvPr id="3" name="内容占位符 2"/>
          <p:cNvSpPr>
            <a:spLocks noGrp="1"/>
          </p:cNvSpPr>
          <p:nvPr>
            <p:ph idx="1"/>
          </p:nvPr>
        </p:nvSpPr>
        <p:spPr/>
        <p:txBody>
          <a:bodyPr/>
          <a:lstStyle/>
          <a:p>
            <a:r>
              <a:rPr lang="zh-CN" altLang="en-US" dirty="0" smtClean="0"/>
              <a:t>指定颜色有三类方法</a:t>
            </a:r>
            <a:endParaRPr lang="en-US" altLang="zh-CN" dirty="0" smtClean="0"/>
          </a:p>
          <a:p>
            <a:pPr lvl="1"/>
            <a:r>
              <a:rPr lang="zh-CN" altLang="en-US" dirty="0"/>
              <a:t>用颜色名字</a:t>
            </a:r>
            <a:r>
              <a:rPr lang="zh-CN" altLang="en-US" dirty="0" smtClean="0"/>
              <a:t>指定</a:t>
            </a:r>
            <a:endParaRPr lang="en-US" altLang="zh-CN" dirty="0" smtClean="0"/>
          </a:p>
          <a:p>
            <a:pPr lvl="1"/>
            <a:r>
              <a:rPr lang="zh-CN" altLang="en-US" dirty="0" smtClean="0"/>
              <a:t>用</a:t>
            </a:r>
            <a:r>
              <a:rPr lang="en-US" altLang="zh-CN" dirty="0" smtClean="0"/>
              <a:t>RGB</a:t>
            </a:r>
            <a:r>
              <a:rPr lang="zh-CN" altLang="en-US" dirty="0" smtClean="0"/>
              <a:t>或</a:t>
            </a:r>
            <a:r>
              <a:rPr lang="en-US" altLang="zh-CN" dirty="0" smtClean="0"/>
              <a:t>RGBA</a:t>
            </a:r>
            <a:r>
              <a:rPr lang="zh-CN" altLang="en-US" dirty="0" smtClean="0"/>
              <a:t>方式确定</a:t>
            </a:r>
            <a:endParaRPr lang="en-US" altLang="zh-CN" dirty="0" smtClean="0"/>
          </a:p>
          <a:p>
            <a:pPr lvl="1"/>
            <a:r>
              <a:rPr lang="zh-CN" altLang="en-US" dirty="0" smtClean="0"/>
              <a:t>用</a:t>
            </a:r>
            <a:r>
              <a:rPr lang="en-US" altLang="zh-CN" dirty="0" smtClean="0"/>
              <a:t>HSL</a:t>
            </a:r>
            <a:r>
              <a:rPr lang="zh-CN" altLang="en-US" dirty="0" smtClean="0"/>
              <a:t>或</a:t>
            </a:r>
            <a:r>
              <a:rPr lang="en-US" altLang="zh-CN" dirty="0" smtClean="0"/>
              <a:t>HSLA</a:t>
            </a:r>
            <a:r>
              <a:rPr lang="zh-CN" altLang="en-US" dirty="0" smtClean="0"/>
              <a:t>方式确定</a:t>
            </a:r>
            <a:endParaRPr lang="zh-CN" altLang="en-US" dirty="0"/>
          </a:p>
        </p:txBody>
      </p:sp>
    </p:spTree>
    <p:extLst>
      <p:ext uri="{BB962C8B-B14F-4D97-AF65-F5344CB8AC3E}">
        <p14:creationId xmlns:p14="http://schemas.microsoft.com/office/powerpoint/2010/main" val="381011180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命名</a:t>
            </a:r>
            <a:r>
              <a:rPr lang="zh-CN" altLang="en-US" dirty="0" smtClean="0"/>
              <a:t>颜色</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CSS2.0</a:t>
            </a:r>
            <a:r>
              <a:rPr lang="zh-CN" altLang="en-US" dirty="0" smtClean="0"/>
              <a:t>中定义了</a:t>
            </a:r>
            <a:r>
              <a:rPr lang="en-US" altLang="zh-CN" dirty="0" smtClean="0"/>
              <a:t>16</a:t>
            </a:r>
            <a:r>
              <a:rPr lang="zh-CN" altLang="en-US" dirty="0" smtClean="0"/>
              <a:t>个基本颜色名，</a:t>
            </a:r>
            <a:r>
              <a:rPr lang="en-US" altLang="zh-CN" dirty="0" smtClean="0"/>
              <a:t>CSS2.1</a:t>
            </a:r>
            <a:r>
              <a:rPr lang="zh-CN" altLang="en-US" dirty="0" smtClean="0"/>
              <a:t>中增加了</a:t>
            </a:r>
            <a:r>
              <a:rPr lang="en-US" altLang="zh-CN" dirty="0" smtClean="0"/>
              <a:t>orange</a:t>
            </a:r>
          </a:p>
          <a:p>
            <a:endParaRPr lang="en-US" altLang="zh-CN" dirty="0" smtClean="0"/>
          </a:p>
          <a:p>
            <a:r>
              <a:rPr lang="zh-CN" altLang="en-US" dirty="0" smtClean="0"/>
              <a:t>在</a:t>
            </a:r>
            <a:r>
              <a:rPr lang="en-US" altLang="zh-CN" dirty="0" smtClean="0"/>
              <a:t>CSS3.0</a:t>
            </a:r>
            <a:r>
              <a:rPr lang="zh-CN" altLang="en-US" dirty="0" smtClean="0"/>
              <a:t>中定义了总共</a:t>
            </a:r>
            <a:r>
              <a:rPr lang="en-US" altLang="zh-CN" dirty="0" smtClean="0"/>
              <a:t>147</a:t>
            </a:r>
            <a:r>
              <a:rPr lang="zh-CN" altLang="en-US" dirty="0" smtClean="0"/>
              <a:t>个颜色关键字，见</a:t>
            </a:r>
            <a:r>
              <a:rPr lang="en-US" altLang="zh-CN" dirty="0"/>
              <a:t>CSS Color Module Level </a:t>
            </a:r>
            <a:r>
              <a:rPr lang="en-US" altLang="zh-CN" dirty="0" smtClean="0"/>
              <a:t>3</a:t>
            </a:r>
            <a:r>
              <a:rPr lang="zh-CN" altLang="en-US" dirty="0" smtClean="0"/>
              <a:t>中“</a:t>
            </a:r>
            <a:r>
              <a:rPr lang="en-US" altLang="zh-CN" dirty="0"/>
              <a:t>4.3. Extended color keywords</a:t>
            </a:r>
            <a:r>
              <a:rPr lang="zh-CN" altLang="en-US" dirty="0" smtClean="0"/>
              <a:t>”一节</a:t>
            </a:r>
            <a:endParaRPr lang="zh-CN" altLang="en-US" dirty="0"/>
          </a:p>
        </p:txBody>
      </p:sp>
    </p:spTree>
    <p:extLst>
      <p:ext uri="{BB962C8B-B14F-4D97-AF65-F5344CB8AC3E}">
        <p14:creationId xmlns:p14="http://schemas.microsoft.com/office/powerpoint/2010/main" val="25305225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命名颜色</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720" y="1988841"/>
            <a:ext cx="5184576" cy="3922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65352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RBG</a:t>
            </a:r>
            <a:r>
              <a:rPr lang="zh-CN" altLang="en-US" dirty="0" smtClean="0"/>
              <a:t>颜色</a:t>
            </a:r>
            <a:endParaRPr lang="zh-CN" altLang="en-US" dirty="0"/>
          </a:p>
        </p:txBody>
      </p:sp>
      <p:sp>
        <p:nvSpPr>
          <p:cNvPr id="3" name="内容占位符 2"/>
          <p:cNvSpPr>
            <a:spLocks noGrp="1"/>
          </p:cNvSpPr>
          <p:nvPr>
            <p:ph idx="1"/>
          </p:nvPr>
        </p:nvSpPr>
        <p:spPr/>
        <p:txBody>
          <a:bodyPr/>
          <a:lstStyle/>
          <a:p>
            <a:r>
              <a:rPr lang="zh-CN" altLang="en-US" dirty="0" smtClean="0"/>
              <a:t>任何颜色都可以通过</a:t>
            </a:r>
            <a:r>
              <a:rPr lang="en-US" altLang="zh-CN" dirty="0" smtClean="0"/>
              <a:t>RGB</a:t>
            </a:r>
            <a:r>
              <a:rPr lang="zh-CN" altLang="en-US" dirty="0"/>
              <a:t>三原色（</a:t>
            </a:r>
            <a:r>
              <a:rPr lang="zh-CN" altLang="en-US" dirty="0" smtClean="0"/>
              <a:t>红</a:t>
            </a:r>
            <a:r>
              <a:rPr lang="en-US" altLang="zh-CN" dirty="0" smtClean="0"/>
              <a:t>Red</a:t>
            </a:r>
            <a:r>
              <a:rPr lang="zh-CN" altLang="en-US" dirty="0" smtClean="0"/>
              <a:t>、绿</a:t>
            </a:r>
            <a:r>
              <a:rPr lang="en-US" altLang="zh-CN" dirty="0" smtClean="0"/>
              <a:t>Green</a:t>
            </a:r>
            <a:r>
              <a:rPr lang="zh-CN" altLang="en-US" dirty="0" smtClean="0"/>
              <a:t>、蓝</a:t>
            </a:r>
            <a:r>
              <a:rPr lang="en-US" altLang="zh-CN" dirty="0" smtClean="0"/>
              <a:t>Blue</a:t>
            </a:r>
            <a:r>
              <a:rPr lang="zh-CN" altLang="en-US" dirty="0" smtClean="0"/>
              <a:t>）调出，这是显示器</a:t>
            </a:r>
            <a:r>
              <a:rPr lang="zh-CN" altLang="en-US" dirty="0"/>
              <a:t>颜色</a:t>
            </a:r>
            <a:r>
              <a:rPr lang="zh-CN" altLang="en-US" dirty="0" smtClean="0"/>
              <a:t>混和显示的基础</a:t>
            </a:r>
            <a:endParaRPr lang="en-US" altLang="zh-CN" dirty="0" smtClean="0"/>
          </a:p>
          <a:p>
            <a:endParaRPr lang="en-US" altLang="zh-CN" dirty="0" smtClean="0"/>
          </a:p>
          <a:p>
            <a:r>
              <a:rPr lang="zh-CN" altLang="en-US" dirty="0" smtClean="0"/>
              <a:t>系统给予</a:t>
            </a:r>
            <a:r>
              <a:rPr lang="en-US" altLang="zh-CN" dirty="0"/>
              <a:t>RGB</a:t>
            </a:r>
            <a:r>
              <a:rPr lang="zh-CN" altLang="en-US" dirty="0"/>
              <a:t>三色每个颜色</a:t>
            </a:r>
            <a:r>
              <a:rPr lang="en-US" altLang="zh-CN" dirty="0"/>
              <a:t>0-255</a:t>
            </a:r>
            <a:r>
              <a:rPr lang="zh-CN" altLang="en-US" dirty="0"/>
              <a:t>的</a:t>
            </a:r>
            <a:r>
              <a:rPr lang="zh-CN" altLang="en-US" dirty="0" smtClean="0"/>
              <a:t>范围，</a:t>
            </a:r>
            <a:r>
              <a:rPr lang="en-US" altLang="zh-CN" dirty="0" smtClean="0"/>
              <a:t>0</a:t>
            </a:r>
            <a:r>
              <a:rPr lang="zh-CN" altLang="en-US" dirty="0"/>
              <a:t>表示没有这种</a:t>
            </a:r>
            <a:r>
              <a:rPr lang="zh-CN" altLang="en-US" dirty="0" smtClean="0"/>
              <a:t>颜色，</a:t>
            </a:r>
            <a:r>
              <a:rPr lang="en-US" altLang="zh-CN" dirty="0" smtClean="0"/>
              <a:t>255</a:t>
            </a:r>
            <a:r>
              <a:rPr lang="zh-CN" altLang="en-US" dirty="0"/>
              <a:t>表示这种颜色达到最大程度</a:t>
            </a:r>
          </a:p>
        </p:txBody>
      </p:sp>
    </p:spTree>
    <p:extLst>
      <p:ext uri="{BB962C8B-B14F-4D97-AF65-F5344CB8AC3E}">
        <p14:creationId xmlns:p14="http://schemas.microsoft.com/office/powerpoint/2010/main" val="171062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CSS3</a:t>
            </a:r>
            <a:r>
              <a:rPr lang="zh-CN" altLang="en-US" dirty="0" smtClean="0"/>
              <a:t>模块概览</a:t>
            </a:r>
            <a:endParaRPr lang="zh-CN" altLang="en-US" dirty="0"/>
          </a:p>
        </p:txBody>
      </p:sp>
      <p:sp>
        <p:nvSpPr>
          <p:cNvPr id="3" name="内容占位符 2"/>
          <p:cNvSpPr>
            <a:spLocks noGrp="1"/>
          </p:cNvSpPr>
          <p:nvPr>
            <p:ph sz="half" idx="1"/>
          </p:nvPr>
        </p:nvSpPr>
        <p:spPr/>
        <p:txBody>
          <a:bodyPr/>
          <a:lstStyle/>
          <a:p>
            <a:r>
              <a:rPr lang="zh-CN" altLang="en-US" dirty="0" smtClean="0"/>
              <a:t>基本语法</a:t>
            </a:r>
            <a:endParaRPr lang="en-US" altLang="zh-CN" dirty="0" smtClean="0"/>
          </a:p>
          <a:p>
            <a:pPr lvl="1"/>
            <a:r>
              <a:rPr lang="en-US" altLang="zh-CN" dirty="0" smtClean="0"/>
              <a:t>Namespaces</a:t>
            </a:r>
          </a:p>
          <a:p>
            <a:pPr lvl="1"/>
            <a:r>
              <a:rPr lang="en-US" altLang="zh-CN" dirty="0"/>
              <a:t>Cascading and Inheritance</a:t>
            </a:r>
            <a:endParaRPr lang="en-US" altLang="zh-CN" dirty="0" smtClean="0"/>
          </a:p>
          <a:p>
            <a:pPr lvl="1"/>
            <a:r>
              <a:rPr lang="en-US" altLang="zh-CN" dirty="0" smtClean="0"/>
              <a:t>Selectors</a:t>
            </a:r>
          </a:p>
          <a:p>
            <a:pPr lvl="1"/>
            <a:r>
              <a:rPr lang="en-US" altLang="zh-CN" dirty="0"/>
              <a:t>Values and </a:t>
            </a:r>
            <a:r>
              <a:rPr lang="en-US" altLang="zh-CN" dirty="0" smtClean="0"/>
              <a:t>Units</a:t>
            </a:r>
          </a:p>
          <a:p>
            <a:pPr lvl="1"/>
            <a:r>
              <a:rPr lang="en-US" altLang="zh-CN" dirty="0"/>
              <a:t>Media Queries</a:t>
            </a:r>
            <a:endParaRPr lang="en-US" altLang="zh-CN" dirty="0" smtClean="0"/>
          </a:p>
          <a:p>
            <a:r>
              <a:rPr lang="zh-CN" altLang="en-US" dirty="0" smtClean="0"/>
              <a:t>布局</a:t>
            </a:r>
            <a:endParaRPr lang="en-US" altLang="zh-CN" dirty="0" smtClean="0"/>
          </a:p>
          <a:p>
            <a:pPr lvl="1"/>
            <a:r>
              <a:rPr lang="en-US" altLang="zh-CN" dirty="0"/>
              <a:t>Multi-column </a:t>
            </a:r>
            <a:endParaRPr lang="en-US" altLang="zh-CN" dirty="0" smtClean="0"/>
          </a:p>
          <a:p>
            <a:pPr lvl="1"/>
            <a:r>
              <a:rPr lang="en-US" altLang="zh-CN" dirty="0" smtClean="0"/>
              <a:t>Flexible </a:t>
            </a:r>
            <a:r>
              <a:rPr lang="en-US" altLang="zh-CN" dirty="0"/>
              <a:t>Box </a:t>
            </a:r>
            <a:endParaRPr lang="en-US" altLang="zh-CN" dirty="0" smtClean="0"/>
          </a:p>
          <a:p>
            <a:pPr lvl="1"/>
            <a:r>
              <a:rPr lang="en-US" altLang="zh-CN" dirty="0" smtClean="0"/>
              <a:t>Grid</a:t>
            </a:r>
            <a:endParaRPr lang="en-US" altLang="zh-CN" dirty="0"/>
          </a:p>
          <a:p>
            <a:pPr lvl="1"/>
            <a:endParaRPr lang="en-US" altLang="zh-CN" dirty="0" smtClean="0"/>
          </a:p>
          <a:p>
            <a:endParaRPr lang="zh-CN" altLang="en-US" dirty="0"/>
          </a:p>
        </p:txBody>
      </p:sp>
      <p:sp>
        <p:nvSpPr>
          <p:cNvPr id="4" name="内容占位符 3"/>
          <p:cNvSpPr>
            <a:spLocks noGrp="1"/>
          </p:cNvSpPr>
          <p:nvPr>
            <p:ph sz="half" idx="2"/>
          </p:nvPr>
        </p:nvSpPr>
        <p:spPr/>
        <p:txBody>
          <a:bodyPr/>
          <a:lstStyle/>
          <a:p>
            <a:r>
              <a:rPr lang="zh-CN" altLang="en-US" dirty="0" smtClean="0"/>
              <a:t>显示</a:t>
            </a:r>
            <a:endParaRPr lang="en-US" altLang="zh-CN" dirty="0" smtClean="0"/>
          </a:p>
          <a:p>
            <a:pPr lvl="1"/>
            <a:r>
              <a:rPr lang="zh-CN" altLang="en-US" dirty="0" smtClean="0"/>
              <a:t>基本显示</a:t>
            </a:r>
            <a:endParaRPr lang="en-US" altLang="zh-CN" dirty="0" smtClean="0"/>
          </a:p>
          <a:p>
            <a:pPr lvl="2"/>
            <a:r>
              <a:rPr lang="en-US" altLang="zh-CN" dirty="0" smtClean="0"/>
              <a:t>Color</a:t>
            </a:r>
          </a:p>
          <a:p>
            <a:pPr lvl="2"/>
            <a:r>
              <a:rPr lang="en-US" altLang="zh-CN" dirty="0"/>
              <a:t>Fonts </a:t>
            </a:r>
            <a:endParaRPr lang="en-US" altLang="zh-CN" dirty="0" smtClean="0"/>
          </a:p>
          <a:p>
            <a:pPr lvl="2"/>
            <a:r>
              <a:rPr lang="en-US" altLang="zh-CN" dirty="0" smtClean="0"/>
              <a:t>Backgrounds </a:t>
            </a:r>
            <a:r>
              <a:rPr lang="en-US" altLang="zh-CN" dirty="0"/>
              <a:t>and </a:t>
            </a:r>
            <a:r>
              <a:rPr lang="en-US" altLang="zh-CN" dirty="0" smtClean="0"/>
              <a:t>Borders</a:t>
            </a:r>
          </a:p>
          <a:p>
            <a:pPr lvl="1"/>
            <a:r>
              <a:rPr lang="zh-CN" altLang="en-US" dirty="0" smtClean="0"/>
              <a:t>高级效果</a:t>
            </a:r>
            <a:endParaRPr lang="en-US" altLang="zh-CN" dirty="0" smtClean="0"/>
          </a:p>
          <a:p>
            <a:pPr lvl="2"/>
            <a:r>
              <a:rPr lang="en-US" altLang="zh-CN" dirty="0"/>
              <a:t>Text Decoration</a:t>
            </a:r>
          </a:p>
          <a:p>
            <a:pPr lvl="2"/>
            <a:r>
              <a:rPr lang="en-US" altLang="zh-CN" dirty="0" smtClean="0"/>
              <a:t>Web Animations</a:t>
            </a:r>
          </a:p>
          <a:p>
            <a:pPr lvl="2"/>
            <a:r>
              <a:rPr lang="en-US" altLang="zh-CN" dirty="0" smtClean="0"/>
              <a:t>Animations</a:t>
            </a:r>
          </a:p>
          <a:p>
            <a:pPr lvl="2"/>
            <a:r>
              <a:rPr lang="en-US" altLang="zh-CN" dirty="0" smtClean="0"/>
              <a:t>Transitions</a:t>
            </a:r>
          </a:p>
          <a:p>
            <a:pPr lvl="2"/>
            <a:r>
              <a:rPr lang="en-US" altLang="zh-CN" dirty="0"/>
              <a:t>Transforms</a:t>
            </a:r>
            <a:endParaRPr lang="zh-CN" altLang="en-US" dirty="0"/>
          </a:p>
        </p:txBody>
      </p:sp>
    </p:spTree>
    <p:extLst>
      <p:ext uri="{BB962C8B-B14F-4D97-AF65-F5344CB8AC3E}">
        <p14:creationId xmlns:p14="http://schemas.microsoft.com/office/powerpoint/2010/main" val="193292628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RBG</a:t>
            </a:r>
            <a:r>
              <a:rPr lang="zh-CN" altLang="en-US" dirty="0"/>
              <a:t>颜色</a:t>
            </a:r>
          </a:p>
        </p:txBody>
      </p:sp>
      <p:sp>
        <p:nvSpPr>
          <p:cNvPr id="3" name="内容占位符 2"/>
          <p:cNvSpPr>
            <a:spLocks noGrp="1"/>
          </p:cNvSpPr>
          <p:nvPr>
            <p:ph sz="half" idx="1"/>
          </p:nvPr>
        </p:nvSpPr>
        <p:spPr/>
        <p:txBody>
          <a:bodyPr/>
          <a:lstStyle/>
          <a:p>
            <a:r>
              <a:rPr lang="en-US" altLang="zh-CN" dirty="0" smtClean="0"/>
              <a:t>16</a:t>
            </a:r>
            <a:r>
              <a:rPr lang="zh-CN" altLang="en-US" dirty="0"/>
              <a:t>进制</a:t>
            </a:r>
            <a:r>
              <a:rPr lang="en-US" altLang="zh-CN" dirty="0"/>
              <a:t>RGB</a:t>
            </a:r>
            <a:r>
              <a:rPr lang="zh-CN" altLang="en-US" dirty="0"/>
              <a:t>三色值</a:t>
            </a:r>
          </a:p>
          <a:p>
            <a:pPr lvl="1"/>
            <a:r>
              <a:rPr lang="en-US" altLang="zh-CN" dirty="0"/>
              <a:t>#</a:t>
            </a:r>
            <a:r>
              <a:rPr lang="en-US" altLang="zh-CN" dirty="0" err="1" smtClean="0"/>
              <a:t>rrggbb</a:t>
            </a:r>
            <a:r>
              <a:rPr lang="zh-CN" altLang="en-US" dirty="0" smtClean="0"/>
              <a:t>，每个</a:t>
            </a:r>
            <a:r>
              <a:rPr lang="zh-CN" altLang="en-US" dirty="0"/>
              <a:t>颜色两</a:t>
            </a:r>
            <a:r>
              <a:rPr lang="zh-CN" altLang="en-US" dirty="0" smtClean="0"/>
              <a:t>位，从</a:t>
            </a:r>
            <a:r>
              <a:rPr lang="en-US" altLang="zh-CN" dirty="0"/>
              <a:t>00-FF</a:t>
            </a:r>
          </a:p>
          <a:p>
            <a:pPr lvl="1"/>
            <a:r>
              <a:rPr lang="en-US" altLang="zh-CN" dirty="0"/>
              <a:t>#</a:t>
            </a:r>
            <a:r>
              <a:rPr lang="en-US" altLang="zh-CN" dirty="0" err="1"/>
              <a:t>rgb</a:t>
            </a:r>
            <a:r>
              <a:rPr lang="zh-CN" altLang="en-US" dirty="0"/>
              <a:t>，当每个颜色的两位都相等时使用</a:t>
            </a:r>
            <a:endParaRPr lang="en-US" altLang="zh-CN" dirty="0"/>
          </a:p>
          <a:p>
            <a:r>
              <a:rPr lang="en-US" altLang="zh-CN" dirty="0" smtClean="0"/>
              <a:t>10</a:t>
            </a:r>
            <a:r>
              <a:rPr lang="zh-CN" altLang="en-US" dirty="0"/>
              <a:t>进制</a:t>
            </a:r>
            <a:r>
              <a:rPr lang="en-US" altLang="zh-CN" dirty="0"/>
              <a:t>RGB</a:t>
            </a:r>
            <a:r>
              <a:rPr lang="zh-CN" altLang="en-US" dirty="0"/>
              <a:t>三色值</a:t>
            </a:r>
          </a:p>
          <a:p>
            <a:pPr lvl="1"/>
            <a:r>
              <a:rPr lang="en-US" altLang="zh-CN" dirty="0" err="1"/>
              <a:t>rgb</a:t>
            </a:r>
            <a:r>
              <a:rPr lang="en-US" altLang="zh-CN" dirty="0"/>
              <a:t>(</a:t>
            </a:r>
            <a:r>
              <a:rPr lang="en-US" altLang="zh-CN" dirty="0" err="1"/>
              <a:t>r,g,b</a:t>
            </a:r>
            <a:r>
              <a:rPr lang="en-US" altLang="zh-CN" dirty="0" smtClean="0"/>
              <a:t>)</a:t>
            </a:r>
            <a:r>
              <a:rPr lang="zh-CN" altLang="en-US" dirty="0" smtClean="0"/>
              <a:t>，每个</a:t>
            </a:r>
            <a:r>
              <a:rPr lang="zh-CN" altLang="en-US" dirty="0"/>
              <a:t>数用</a:t>
            </a:r>
            <a:r>
              <a:rPr lang="zh-CN" altLang="en-US" dirty="0" smtClean="0"/>
              <a:t>十</a:t>
            </a:r>
            <a:r>
              <a:rPr lang="en-US" altLang="zh-CN" dirty="0" smtClean="0"/>
              <a:t/>
            </a:r>
            <a:br>
              <a:rPr lang="en-US" altLang="zh-CN" dirty="0" smtClean="0"/>
            </a:br>
            <a:r>
              <a:rPr lang="zh-CN" altLang="en-US" dirty="0" smtClean="0"/>
              <a:t>进</a:t>
            </a:r>
            <a:r>
              <a:rPr lang="zh-CN" altLang="en-US" dirty="0"/>
              <a:t>制</a:t>
            </a:r>
            <a:r>
              <a:rPr lang="zh-CN" altLang="en-US" dirty="0" smtClean="0"/>
              <a:t>表示，从</a:t>
            </a:r>
            <a:r>
              <a:rPr lang="en-US" altLang="zh-CN" dirty="0"/>
              <a:t>0-255</a:t>
            </a:r>
          </a:p>
          <a:p>
            <a:pPr lvl="1"/>
            <a:r>
              <a:rPr lang="en-US" altLang="zh-CN" dirty="0" err="1"/>
              <a:t>rgb</a:t>
            </a:r>
            <a:r>
              <a:rPr lang="en-US" altLang="zh-CN" dirty="0"/>
              <a:t>(</a:t>
            </a:r>
            <a:r>
              <a:rPr lang="en-US" altLang="zh-CN" dirty="0" err="1"/>
              <a:t>r%,g%,b</a:t>
            </a:r>
            <a:r>
              <a:rPr lang="en-US" altLang="zh-CN" dirty="0" smtClean="0"/>
              <a:t>%)</a:t>
            </a:r>
            <a:r>
              <a:rPr lang="zh-CN" altLang="en-US" dirty="0" smtClean="0"/>
              <a:t>，每个</a:t>
            </a:r>
            <a:r>
              <a:rPr lang="en-US" altLang="zh-CN" dirty="0" smtClean="0"/>
              <a:t/>
            </a:r>
            <a:br>
              <a:rPr lang="en-US" altLang="zh-CN" dirty="0" smtClean="0"/>
            </a:br>
            <a:r>
              <a:rPr lang="zh-CN" altLang="en-US" dirty="0" smtClean="0"/>
              <a:t>数</a:t>
            </a:r>
            <a:r>
              <a:rPr lang="zh-CN" altLang="en-US" dirty="0"/>
              <a:t>用百分比</a:t>
            </a:r>
            <a:r>
              <a:rPr lang="zh-CN" altLang="en-US" dirty="0" smtClean="0"/>
              <a:t>表示，从</a:t>
            </a:r>
            <a:r>
              <a:rPr lang="en-US" altLang="zh-CN" dirty="0" smtClean="0"/>
              <a:t>0-100</a:t>
            </a:r>
            <a:endParaRPr lang="en-US" altLang="zh-CN" dirty="0"/>
          </a:p>
        </p:txBody>
      </p:sp>
      <p:pic>
        <p:nvPicPr>
          <p:cNvPr id="6" name="Picture 7" descr="RGB"/>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53300" y="2470150"/>
            <a:ext cx="3175000" cy="298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8788315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RBGA</a:t>
            </a:r>
            <a:r>
              <a:rPr lang="zh-CN" altLang="en-US" dirty="0" smtClean="0"/>
              <a:t>颜色</a:t>
            </a:r>
            <a:endParaRPr lang="zh-CN" altLang="en-US" dirty="0"/>
          </a:p>
        </p:txBody>
      </p:sp>
      <p:sp>
        <p:nvSpPr>
          <p:cNvPr id="3" name="内容占位符 2"/>
          <p:cNvSpPr>
            <a:spLocks noGrp="1"/>
          </p:cNvSpPr>
          <p:nvPr>
            <p:ph idx="1"/>
          </p:nvPr>
        </p:nvSpPr>
        <p:spPr/>
        <p:txBody>
          <a:bodyPr/>
          <a:lstStyle/>
          <a:p>
            <a:r>
              <a:rPr lang="zh-CN" altLang="en-US" dirty="0"/>
              <a:t>在原来</a:t>
            </a:r>
            <a:r>
              <a:rPr lang="en-US" altLang="zh-CN" dirty="0"/>
              <a:t>RGB</a:t>
            </a:r>
            <a:r>
              <a:rPr lang="zh-CN" altLang="en-US" dirty="0"/>
              <a:t>颜色基础上增加了</a:t>
            </a:r>
            <a:r>
              <a:rPr lang="en-US" altLang="zh-CN" dirty="0"/>
              <a:t>alpha</a:t>
            </a:r>
            <a:r>
              <a:rPr lang="zh-CN" altLang="en-US" dirty="0"/>
              <a:t>通道</a:t>
            </a:r>
            <a:r>
              <a:rPr lang="zh-CN" altLang="en-US" dirty="0" smtClean="0"/>
              <a:t>值，</a:t>
            </a:r>
            <a:r>
              <a:rPr lang="en-US" altLang="zh-CN" dirty="0" smtClean="0"/>
              <a:t>alpha</a:t>
            </a:r>
            <a:r>
              <a:rPr lang="zh-CN" altLang="en-US" dirty="0"/>
              <a:t>通道值介于</a:t>
            </a:r>
            <a:r>
              <a:rPr lang="en-US" altLang="zh-CN" dirty="0"/>
              <a:t>0</a:t>
            </a:r>
            <a:r>
              <a:rPr lang="zh-CN" altLang="en-US" dirty="0"/>
              <a:t>到</a:t>
            </a:r>
            <a:r>
              <a:rPr lang="en-US" altLang="zh-CN" dirty="0"/>
              <a:t>1.0</a:t>
            </a:r>
            <a:r>
              <a:rPr lang="zh-CN" altLang="en-US" dirty="0"/>
              <a:t>，</a:t>
            </a:r>
            <a:r>
              <a:rPr lang="en-US" altLang="zh-CN" dirty="0"/>
              <a:t>0</a:t>
            </a:r>
            <a:r>
              <a:rPr lang="zh-CN" altLang="en-US" dirty="0"/>
              <a:t>表示完全透明，</a:t>
            </a:r>
            <a:r>
              <a:rPr lang="en-US" altLang="zh-CN" dirty="0"/>
              <a:t>1</a:t>
            </a:r>
            <a:r>
              <a:rPr lang="zh-CN" altLang="en-US" dirty="0"/>
              <a:t>表示</a:t>
            </a:r>
            <a:r>
              <a:rPr lang="zh-CN" altLang="en-US" dirty="0" smtClean="0"/>
              <a:t>不透明</a:t>
            </a:r>
            <a:endParaRPr lang="en-US" altLang="zh-CN" dirty="0" smtClean="0"/>
          </a:p>
          <a:p>
            <a:r>
              <a:rPr lang="en-US" altLang="zh-CN" dirty="0"/>
              <a:t>10</a:t>
            </a:r>
            <a:r>
              <a:rPr lang="zh-CN" altLang="en-US" dirty="0"/>
              <a:t>进制</a:t>
            </a:r>
            <a:r>
              <a:rPr lang="en-US" altLang="zh-CN" dirty="0" smtClean="0"/>
              <a:t>RGBA</a:t>
            </a:r>
            <a:r>
              <a:rPr lang="zh-CN" altLang="en-US" dirty="0" smtClean="0"/>
              <a:t>值</a:t>
            </a:r>
            <a:endParaRPr lang="zh-CN" altLang="en-US" dirty="0"/>
          </a:p>
          <a:p>
            <a:pPr lvl="1"/>
            <a:r>
              <a:rPr lang="en-US" altLang="zh-CN" dirty="0" err="1" smtClean="0"/>
              <a:t>rgba</a:t>
            </a:r>
            <a:r>
              <a:rPr lang="en-US" altLang="zh-CN" dirty="0" smtClean="0"/>
              <a:t>(</a:t>
            </a:r>
            <a:r>
              <a:rPr lang="en-US" altLang="zh-CN" dirty="0" err="1" smtClean="0"/>
              <a:t>r,g,b,a</a:t>
            </a:r>
            <a:r>
              <a:rPr lang="en-US" altLang="zh-CN" dirty="0" smtClean="0"/>
              <a:t>)</a:t>
            </a:r>
            <a:r>
              <a:rPr lang="zh-CN" altLang="en-US" dirty="0"/>
              <a:t>，</a:t>
            </a:r>
            <a:r>
              <a:rPr lang="zh-CN" altLang="en-US" dirty="0" smtClean="0"/>
              <a:t>每个颜色数</a:t>
            </a:r>
            <a:r>
              <a:rPr lang="zh-CN" altLang="en-US" dirty="0"/>
              <a:t>用十进制表示，从</a:t>
            </a:r>
            <a:r>
              <a:rPr lang="en-US" altLang="zh-CN" dirty="0"/>
              <a:t>0-255</a:t>
            </a:r>
          </a:p>
          <a:p>
            <a:pPr lvl="1"/>
            <a:r>
              <a:rPr lang="en-US" altLang="zh-CN" dirty="0" err="1" smtClean="0"/>
              <a:t>rgba</a:t>
            </a:r>
            <a:r>
              <a:rPr lang="en-US" altLang="zh-CN" dirty="0" smtClean="0"/>
              <a:t>(</a:t>
            </a:r>
            <a:r>
              <a:rPr lang="en-US" altLang="zh-CN" dirty="0" err="1" smtClean="0"/>
              <a:t>r</a:t>
            </a:r>
            <a:r>
              <a:rPr lang="en-US" altLang="zh-CN" dirty="0" err="1"/>
              <a:t>%,g%,b</a:t>
            </a:r>
            <a:r>
              <a:rPr lang="en-US" altLang="zh-CN" dirty="0" err="1" smtClean="0"/>
              <a:t>%,a</a:t>
            </a:r>
            <a:r>
              <a:rPr lang="en-US" altLang="zh-CN" dirty="0" smtClean="0"/>
              <a:t>)</a:t>
            </a:r>
            <a:r>
              <a:rPr lang="zh-CN" altLang="en-US" dirty="0"/>
              <a:t>，</a:t>
            </a:r>
            <a:r>
              <a:rPr lang="zh-CN" altLang="en-US" dirty="0" smtClean="0"/>
              <a:t>每个颜色数</a:t>
            </a:r>
            <a:r>
              <a:rPr lang="zh-CN" altLang="en-US" dirty="0"/>
              <a:t>用百分比表示，从</a:t>
            </a:r>
            <a:r>
              <a:rPr lang="en-US" altLang="zh-CN" dirty="0" smtClean="0"/>
              <a:t>0-100</a:t>
            </a:r>
          </a:p>
          <a:p>
            <a:r>
              <a:rPr lang="en-US" altLang="zh-CN" dirty="0">
                <a:hlinkClick r:id="rId2" action="ppaction://hlinkfile"/>
              </a:rPr>
              <a:t>example</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106526639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RBGA</a:t>
            </a:r>
            <a:r>
              <a:rPr lang="zh-CN" altLang="en-US" dirty="0"/>
              <a:t>颜色</a:t>
            </a:r>
          </a:p>
        </p:txBody>
      </p:sp>
      <p:pic>
        <p:nvPicPr>
          <p:cNvPr id="7" name="内容占位符 6"/>
          <p:cNvPicPr>
            <a:picLocks noGrp="1" noChangeAspect="1"/>
          </p:cNvPicPr>
          <p:nvPr>
            <p:ph sz="half" idx="1"/>
          </p:nvPr>
        </p:nvPicPr>
        <p:blipFill>
          <a:blip r:embed="rId2"/>
          <a:stretch>
            <a:fillRect/>
          </a:stretch>
        </p:blipFill>
        <p:spPr>
          <a:xfrm>
            <a:off x="1117600" y="3083541"/>
            <a:ext cx="5080000" cy="1757718"/>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303418"/>
            <a:ext cx="5080000" cy="3317963"/>
          </a:xfrm>
          <a:prstGeom prst="rect">
            <a:avLst/>
          </a:prstGeom>
        </p:spPr>
      </p:pic>
    </p:spTree>
    <p:extLst>
      <p:ext uri="{BB962C8B-B14F-4D97-AF65-F5344CB8AC3E}">
        <p14:creationId xmlns:p14="http://schemas.microsoft.com/office/powerpoint/2010/main" val="352728440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HSL</a:t>
            </a:r>
            <a:r>
              <a:rPr lang="zh-CN" altLang="en-US" dirty="0" smtClean="0"/>
              <a:t>颜色</a:t>
            </a:r>
            <a:endParaRPr lang="zh-CN" altLang="en-US" dirty="0"/>
          </a:p>
        </p:txBody>
      </p:sp>
      <p:sp>
        <p:nvSpPr>
          <p:cNvPr id="3" name="内容占位符 2"/>
          <p:cNvSpPr>
            <a:spLocks noGrp="1"/>
          </p:cNvSpPr>
          <p:nvPr>
            <p:ph sz="half" idx="1"/>
          </p:nvPr>
        </p:nvSpPr>
        <p:spPr>
          <a:xfrm>
            <a:off x="1117600" y="1905000"/>
            <a:ext cx="5194424" cy="4114800"/>
          </a:xfrm>
        </p:spPr>
        <p:txBody>
          <a:bodyPr/>
          <a:lstStyle/>
          <a:p>
            <a:r>
              <a:rPr lang="zh-CN" altLang="en-US" dirty="0" smtClean="0"/>
              <a:t>通过色彩三要素来定义一个颜色</a:t>
            </a:r>
            <a:endParaRPr lang="en-US" altLang="zh-CN" dirty="0" smtClean="0"/>
          </a:p>
          <a:p>
            <a:pPr lvl="1"/>
            <a:r>
              <a:rPr lang="zh-CN" altLang="en-US" dirty="0"/>
              <a:t>色相（</a:t>
            </a:r>
            <a:r>
              <a:rPr lang="en-US" altLang="zh-CN" dirty="0"/>
              <a:t>Hue</a:t>
            </a:r>
            <a:r>
              <a:rPr lang="zh-CN" altLang="en-US" dirty="0"/>
              <a:t>或</a:t>
            </a:r>
            <a:r>
              <a:rPr lang="en-US" altLang="zh-CN" dirty="0"/>
              <a:t>Color</a:t>
            </a:r>
            <a:r>
              <a:rPr lang="zh-CN" altLang="en-US" dirty="0"/>
              <a:t>）</a:t>
            </a:r>
          </a:p>
          <a:p>
            <a:pPr lvl="1"/>
            <a:r>
              <a:rPr lang="zh-CN" altLang="en-US" dirty="0"/>
              <a:t>亮度（</a:t>
            </a:r>
            <a:r>
              <a:rPr lang="en-US" altLang="zh-CN" dirty="0"/>
              <a:t>Lightness</a:t>
            </a:r>
            <a:r>
              <a:rPr lang="zh-CN" altLang="en-US" dirty="0"/>
              <a:t>或</a:t>
            </a:r>
            <a:r>
              <a:rPr lang="en-US" altLang="zh-CN" dirty="0"/>
              <a:t>Brightness</a:t>
            </a:r>
            <a:r>
              <a:rPr lang="zh-CN" altLang="en-US" dirty="0"/>
              <a:t>或</a:t>
            </a:r>
            <a:r>
              <a:rPr lang="en-US" altLang="zh-CN" dirty="0"/>
              <a:t>Value</a:t>
            </a:r>
            <a:r>
              <a:rPr lang="zh-CN" altLang="en-US" dirty="0"/>
              <a:t>）</a:t>
            </a:r>
          </a:p>
          <a:p>
            <a:pPr lvl="1"/>
            <a:r>
              <a:rPr lang="zh-CN" altLang="en-US" dirty="0"/>
              <a:t>饱和度（</a:t>
            </a:r>
            <a:r>
              <a:rPr lang="en-US" altLang="zh-CN" dirty="0"/>
              <a:t>Saturation</a:t>
            </a:r>
            <a:r>
              <a:rPr lang="zh-CN" altLang="en-US" dirty="0"/>
              <a:t>或</a:t>
            </a:r>
            <a:r>
              <a:rPr lang="en-US" altLang="zh-CN" dirty="0"/>
              <a:t>Chroma</a:t>
            </a:r>
            <a:r>
              <a:rPr lang="zh-CN" altLang="en-US" dirty="0"/>
              <a:t>）</a:t>
            </a:r>
          </a:p>
          <a:p>
            <a:pPr lvl="1"/>
            <a:endParaRPr lang="zh-CN" altLang="en-US" dirty="0"/>
          </a:p>
        </p:txBody>
      </p:sp>
      <p:pic>
        <p:nvPicPr>
          <p:cNvPr id="6"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2284900"/>
            <a:ext cx="5080000" cy="335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424906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HSL</a:t>
            </a:r>
            <a:r>
              <a:rPr lang="zh-CN" altLang="en-US" dirty="0" smtClean="0"/>
              <a:t>和</a:t>
            </a:r>
            <a:r>
              <a:rPr lang="en-US" altLang="zh-CN" dirty="0" smtClean="0"/>
              <a:t>HSLA</a:t>
            </a:r>
            <a:r>
              <a:rPr lang="zh-CN" altLang="en-US" dirty="0" smtClean="0"/>
              <a:t>颜色</a:t>
            </a:r>
            <a:endParaRPr lang="zh-CN" altLang="en-US" dirty="0"/>
          </a:p>
        </p:txBody>
      </p:sp>
      <p:sp>
        <p:nvSpPr>
          <p:cNvPr id="3" name="内容占位符 2"/>
          <p:cNvSpPr>
            <a:spLocks noGrp="1"/>
          </p:cNvSpPr>
          <p:nvPr>
            <p:ph idx="1"/>
          </p:nvPr>
        </p:nvSpPr>
        <p:spPr/>
        <p:txBody>
          <a:bodyPr/>
          <a:lstStyle/>
          <a:p>
            <a:r>
              <a:rPr lang="en-US" altLang="zh-CN" dirty="0"/>
              <a:t>10</a:t>
            </a:r>
            <a:r>
              <a:rPr lang="zh-CN" altLang="en-US" dirty="0"/>
              <a:t>进</a:t>
            </a:r>
            <a:r>
              <a:rPr lang="zh-CN" altLang="en-US" dirty="0" smtClean="0"/>
              <a:t>制</a:t>
            </a:r>
            <a:r>
              <a:rPr lang="en-US" altLang="zh-CN" dirty="0" smtClean="0"/>
              <a:t>HSL</a:t>
            </a:r>
            <a:r>
              <a:rPr lang="zh-CN" altLang="en-US" dirty="0" smtClean="0"/>
              <a:t>值</a:t>
            </a:r>
            <a:endParaRPr lang="zh-CN" altLang="en-US" dirty="0"/>
          </a:p>
          <a:p>
            <a:pPr lvl="1"/>
            <a:r>
              <a:rPr lang="en-US" altLang="zh-CN" dirty="0" err="1" smtClean="0"/>
              <a:t>hsl</a:t>
            </a:r>
            <a:r>
              <a:rPr lang="en-US" altLang="zh-CN" dirty="0" smtClean="0"/>
              <a:t>(</a:t>
            </a:r>
            <a:r>
              <a:rPr lang="en-US" altLang="zh-CN" dirty="0" err="1" smtClean="0"/>
              <a:t>h,s%,l</a:t>
            </a:r>
            <a:r>
              <a:rPr lang="en-US" altLang="zh-CN" dirty="0" smtClean="0"/>
              <a:t>%)</a:t>
            </a:r>
            <a:r>
              <a:rPr lang="zh-CN" altLang="en-US" dirty="0"/>
              <a:t>，</a:t>
            </a:r>
            <a:r>
              <a:rPr lang="zh-CN" altLang="en-US" dirty="0" smtClean="0"/>
              <a:t>每个数字用</a:t>
            </a:r>
            <a:r>
              <a:rPr lang="zh-CN" altLang="en-US" dirty="0"/>
              <a:t>十进制表示</a:t>
            </a:r>
            <a:r>
              <a:rPr lang="zh-CN" altLang="en-US" dirty="0" smtClean="0"/>
              <a:t>，</a:t>
            </a:r>
            <a:r>
              <a:rPr lang="en-US" altLang="zh-CN" dirty="0" smtClean="0"/>
              <a:t>h</a:t>
            </a:r>
            <a:r>
              <a:rPr lang="zh-CN" altLang="en-US" dirty="0" smtClean="0"/>
              <a:t>取值在</a:t>
            </a:r>
            <a:r>
              <a:rPr lang="en-US" altLang="zh-CN" dirty="0" smtClean="0"/>
              <a:t>0-360</a:t>
            </a:r>
            <a:r>
              <a:rPr lang="zh-CN" altLang="en-US" dirty="0" smtClean="0"/>
              <a:t>之间，</a:t>
            </a:r>
            <a:r>
              <a:rPr lang="en-US" altLang="zh-CN" dirty="0" smtClean="0"/>
              <a:t>s</a:t>
            </a:r>
            <a:r>
              <a:rPr lang="zh-CN" altLang="en-US" dirty="0" smtClean="0"/>
              <a:t>和</a:t>
            </a:r>
            <a:r>
              <a:rPr lang="en-US" altLang="zh-CN" dirty="0" smtClean="0"/>
              <a:t>l</a:t>
            </a:r>
            <a:r>
              <a:rPr lang="zh-CN" altLang="en-US" dirty="0" smtClean="0"/>
              <a:t>取值在</a:t>
            </a:r>
            <a:r>
              <a:rPr lang="en-US" altLang="zh-CN" dirty="0" smtClean="0"/>
              <a:t>0-100</a:t>
            </a:r>
            <a:r>
              <a:rPr lang="zh-CN" altLang="en-US" dirty="0" smtClean="0"/>
              <a:t>之间</a:t>
            </a:r>
            <a:endParaRPr lang="en-US" altLang="zh-CN" dirty="0"/>
          </a:p>
          <a:p>
            <a:r>
              <a:rPr lang="en-US" altLang="zh-CN" dirty="0" smtClean="0"/>
              <a:t>HSLA</a:t>
            </a:r>
            <a:r>
              <a:rPr lang="zh-CN" altLang="en-US" dirty="0" smtClean="0"/>
              <a:t>颜色</a:t>
            </a:r>
            <a:endParaRPr lang="en-US" altLang="zh-CN" dirty="0" smtClean="0"/>
          </a:p>
          <a:p>
            <a:pPr lvl="1"/>
            <a:r>
              <a:rPr lang="zh-CN" altLang="en-US" dirty="0"/>
              <a:t>在</a:t>
            </a:r>
            <a:r>
              <a:rPr lang="zh-CN" altLang="en-US" dirty="0" smtClean="0"/>
              <a:t>原来</a:t>
            </a:r>
            <a:r>
              <a:rPr lang="en-US" altLang="zh-CN" dirty="0" smtClean="0"/>
              <a:t>HSL</a:t>
            </a:r>
            <a:r>
              <a:rPr lang="zh-CN" altLang="en-US" dirty="0" smtClean="0"/>
              <a:t>颜色</a:t>
            </a:r>
            <a:r>
              <a:rPr lang="zh-CN" altLang="en-US" dirty="0"/>
              <a:t>基础上增加了</a:t>
            </a:r>
            <a:r>
              <a:rPr lang="en-US" altLang="zh-CN" dirty="0"/>
              <a:t>alpha</a:t>
            </a:r>
            <a:r>
              <a:rPr lang="zh-CN" altLang="en-US" dirty="0"/>
              <a:t>通道值，</a:t>
            </a:r>
            <a:r>
              <a:rPr lang="en-US" altLang="zh-CN" dirty="0"/>
              <a:t>alpha</a:t>
            </a:r>
            <a:r>
              <a:rPr lang="zh-CN" altLang="en-US" dirty="0"/>
              <a:t>通道值介于</a:t>
            </a:r>
            <a:r>
              <a:rPr lang="en-US" altLang="zh-CN" dirty="0"/>
              <a:t>0</a:t>
            </a:r>
            <a:r>
              <a:rPr lang="zh-CN" altLang="en-US" dirty="0"/>
              <a:t>到</a:t>
            </a:r>
            <a:r>
              <a:rPr lang="en-US" altLang="zh-CN" dirty="0"/>
              <a:t>1.0</a:t>
            </a:r>
            <a:r>
              <a:rPr lang="zh-CN" altLang="en-US" dirty="0"/>
              <a:t>，</a:t>
            </a:r>
            <a:r>
              <a:rPr lang="en-US" altLang="zh-CN" dirty="0"/>
              <a:t>0</a:t>
            </a:r>
            <a:r>
              <a:rPr lang="zh-CN" altLang="en-US" dirty="0"/>
              <a:t>表示完全透明，</a:t>
            </a:r>
            <a:r>
              <a:rPr lang="en-US" altLang="zh-CN" dirty="0"/>
              <a:t>1</a:t>
            </a:r>
            <a:r>
              <a:rPr lang="zh-CN" altLang="en-US" dirty="0"/>
              <a:t>表示不透明</a:t>
            </a:r>
            <a:endParaRPr lang="en-US" altLang="zh-CN" dirty="0"/>
          </a:p>
          <a:p>
            <a:pPr lvl="1"/>
            <a:r>
              <a:rPr lang="en-US" altLang="zh-CN" dirty="0" err="1" smtClean="0"/>
              <a:t>hsla</a:t>
            </a:r>
            <a:r>
              <a:rPr lang="en-US" altLang="zh-CN" dirty="0"/>
              <a:t>(</a:t>
            </a:r>
            <a:r>
              <a:rPr lang="en-US" altLang="zh-CN" dirty="0" err="1"/>
              <a:t>h,s%,l</a:t>
            </a:r>
            <a:r>
              <a:rPr lang="en-US" altLang="zh-CN" dirty="0" err="1" smtClean="0"/>
              <a:t>%,a</a:t>
            </a:r>
            <a:r>
              <a:rPr lang="en-US" altLang="zh-CN" dirty="0" smtClean="0"/>
              <a:t>)</a:t>
            </a:r>
            <a:r>
              <a:rPr lang="zh-CN" altLang="en-US" dirty="0" smtClean="0"/>
              <a:t>，</a:t>
            </a:r>
            <a:r>
              <a:rPr lang="en-US" altLang="zh-CN" dirty="0" smtClean="0"/>
              <a:t>a</a:t>
            </a:r>
            <a:r>
              <a:rPr lang="zh-CN" altLang="en-US" dirty="0" smtClean="0"/>
              <a:t>取值在</a:t>
            </a:r>
            <a:r>
              <a:rPr lang="en-US" altLang="zh-CN" dirty="0" smtClean="0"/>
              <a:t>0-1</a:t>
            </a:r>
            <a:r>
              <a:rPr lang="zh-CN" altLang="en-US" dirty="0" smtClean="0"/>
              <a:t>之间</a:t>
            </a:r>
            <a:endParaRPr lang="en-US" altLang="zh-CN" dirty="0" smtClean="0"/>
          </a:p>
          <a:p>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320626239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HSLA</a:t>
            </a:r>
            <a:r>
              <a:rPr lang="zh-CN" altLang="en-US" dirty="0"/>
              <a:t>颜色</a:t>
            </a:r>
          </a:p>
        </p:txBody>
      </p:sp>
      <p:pic>
        <p:nvPicPr>
          <p:cNvPr id="7" name="内容占位符 6"/>
          <p:cNvPicPr>
            <a:picLocks noGrp="1" noChangeAspect="1"/>
          </p:cNvPicPr>
          <p:nvPr>
            <p:ph sz="half" idx="1"/>
          </p:nvPr>
        </p:nvPicPr>
        <p:blipFill>
          <a:blip r:embed="rId2"/>
          <a:stretch>
            <a:fillRect/>
          </a:stretch>
        </p:blipFill>
        <p:spPr>
          <a:xfrm>
            <a:off x="1117600" y="3088133"/>
            <a:ext cx="5080000" cy="1748533"/>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303418"/>
            <a:ext cx="5080000" cy="3317963"/>
          </a:xfrm>
          <a:prstGeom prst="rect">
            <a:avLst/>
          </a:prstGeom>
        </p:spPr>
      </p:pic>
    </p:spTree>
    <p:extLst>
      <p:ext uri="{BB962C8B-B14F-4D97-AF65-F5344CB8AC3E}">
        <p14:creationId xmlns:p14="http://schemas.microsoft.com/office/powerpoint/2010/main" val="151500226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字体</a:t>
            </a:r>
            <a:endParaRPr lang="en-US" altLang="zh-CN" dirty="0"/>
          </a:p>
        </p:txBody>
      </p:sp>
    </p:spTree>
    <p:extLst>
      <p:ext uri="{BB962C8B-B14F-4D97-AF65-F5344CB8AC3E}">
        <p14:creationId xmlns:p14="http://schemas.microsoft.com/office/powerpoint/2010/main" val="33460648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字体</a:t>
            </a:r>
            <a:r>
              <a:rPr lang="zh-CN" altLang="en-US"/>
              <a:t>概览</a:t>
            </a:r>
            <a:endParaRPr lang="zh-CN" altLang="en-US" dirty="0"/>
          </a:p>
        </p:txBody>
      </p:sp>
      <p:sp>
        <p:nvSpPr>
          <p:cNvPr id="3" name="内容占位符 2"/>
          <p:cNvSpPr>
            <a:spLocks noGrp="1"/>
          </p:cNvSpPr>
          <p:nvPr>
            <p:ph idx="1"/>
          </p:nvPr>
        </p:nvSpPr>
        <p:spPr/>
        <p:txBody>
          <a:bodyPr/>
          <a:lstStyle/>
          <a:p>
            <a:r>
              <a:rPr lang="zh-CN" altLang="en-US" dirty="0" smtClean="0"/>
              <a:t>字体族</a:t>
            </a:r>
            <a:endParaRPr lang="en-US" altLang="zh-CN" dirty="0" smtClean="0"/>
          </a:p>
          <a:p>
            <a:pPr lvl="1"/>
            <a:r>
              <a:rPr lang="en-US" altLang="zh-CN" dirty="0" smtClean="0"/>
              <a:t>font-family</a:t>
            </a:r>
            <a:r>
              <a:rPr lang="zh-CN" altLang="en-US" dirty="0" smtClean="0"/>
              <a:t>、</a:t>
            </a:r>
            <a:r>
              <a:rPr lang="en-US" altLang="zh-CN" dirty="0" smtClean="0"/>
              <a:t>Web font</a:t>
            </a:r>
          </a:p>
          <a:p>
            <a:r>
              <a:rPr lang="zh-CN" altLang="en-US" dirty="0" smtClean="0"/>
              <a:t>字体尺寸</a:t>
            </a:r>
            <a:endParaRPr lang="en-US" altLang="zh-CN" dirty="0" smtClean="0"/>
          </a:p>
          <a:p>
            <a:pPr lvl="1"/>
            <a:r>
              <a:rPr lang="en-US" altLang="zh-CN" dirty="0" smtClean="0"/>
              <a:t>font-size</a:t>
            </a:r>
          </a:p>
          <a:p>
            <a:r>
              <a:rPr lang="zh-CN" altLang="en-US" dirty="0" smtClean="0"/>
              <a:t>字体样式</a:t>
            </a:r>
            <a:endParaRPr lang="en-US" altLang="zh-CN" dirty="0" smtClean="0"/>
          </a:p>
          <a:p>
            <a:pPr lvl="1"/>
            <a:r>
              <a:rPr lang="en-US" altLang="zh-CN" dirty="0"/>
              <a:t>font-weight</a:t>
            </a:r>
            <a:r>
              <a:rPr lang="zh-CN" altLang="en-US" dirty="0"/>
              <a:t>、</a:t>
            </a:r>
            <a:r>
              <a:rPr lang="en-US" altLang="zh-CN" dirty="0" smtClean="0"/>
              <a:t>font-style</a:t>
            </a:r>
            <a:r>
              <a:rPr lang="zh-CN" altLang="en-US" dirty="0" smtClean="0"/>
              <a:t>、</a:t>
            </a:r>
            <a:r>
              <a:rPr lang="en-US" altLang="zh-CN" dirty="0" smtClean="0"/>
              <a:t>font-stretch</a:t>
            </a:r>
            <a:r>
              <a:rPr lang="zh-CN" altLang="en-US" dirty="0" smtClean="0"/>
              <a:t>、</a:t>
            </a:r>
            <a:r>
              <a:rPr lang="en-US" altLang="zh-CN" dirty="0" smtClean="0"/>
              <a:t>font-variant</a:t>
            </a:r>
          </a:p>
          <a:p>
            <a:r>
              <a:rPr lang="zh-CN" altLang="en-US" dirty="0" smtClean="0"/>
              <a:t>字体</a:t>
            </a:r>
            <a:r>
              <a:rPr lang="zh-CN" altLang="en-US" dirty="0"/>
              <a:t>控制</a:t>
            </a:r>
            <a:endParaRPr lang="en-US" altLang="zh-CN" dirty="0" smtClean="0"/>
          </a:p>
          <a:p>
            <a:pPr lvl="1"/>
            <a:r>
              <a:rPr lang="en-US" altLang="zh-CN" dirty="0" smtClean="0"/>
              <a:t>font-kerning</a:t>
            </a:r>
            <a:r>
              <a:rPr lang="zh-CN" altLang="en-US" dirty="0" smtClean="0"/>
              <a:t>、</a:t>
            </a:r>
            <a:r>
              <a:rPr lang="en-US" altLang="zh-CN" dirty="0" smtClean="0"/>
              <a:t>font-feature-settings</a:t>
            </a:r>
            <a:r>
              <a:rPr lang="zh-CN" altLang="en-US" dirty="0" smtClean="0"/>
              <a:t>、</a:t>
            </a:r>
            <a:r>
              <a:rPr lang="en-US" altLang="zh-CN" dirty="0" smtClean="0"/>
              <a:t>font-synthesis</a:t>
            </a:r>
          </a:p>
          <a:p>
            <a:r>
              <a:rPr lang="en-US" altLang="zh-CN" dirty="0"/>
              <a:t>font</a:t>
            </a:r>
            <a:endParaRPr lang="zh-CN" altLang="en-US" dirty="0"/>
          </a:p>
        </p:txBody>
      </p:sp>
    </p:spTree>
    <p:extLst>
      <p:ext uri="{BB962C8B-B14F-4D97-AF65-F5344CB8AC3E}">
        <p14:creationId xmlns:p14="http://schemas.microsoft.com/office/powerpoint/2010/main" val="191813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5" y="2977739"/>
            <a:ext cx="391477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字体族</a:t>
            </a:r>
            <a:endParaRPr lang="zh-CN" altLang="en-US" dirty="0"/>
          </a:p>
        </p:txBody>
      </p:sp>
      <p:sp>
        <p:nvSpPr>
          <p:cNvPr id="3" name="内容占位符 2"/>
          <p:cNvSpPr>
            <a:spLocks noGrp="1"/>
          </p:cNvSpPr>
          <p:nvPr>
            <p:ph idx="1"/>
          </p:nvPr>
        </p:nvSpPr>
        <p:spPr/>
        <p:txBody>
          <a:bodyPr/>
          <a:lstStyle/>
          <a:p>
            <a:r>
              <a:rPr lang="en-US" altLang="zh-CN" dirty="0" smtClean="0"/>
              <a:t>serif</a:t>
            </a:r>
            <a:r>
              <a:rPr lang="en-US" altLang="zh-CN" dirty="0"/>
              <a:t>		</a:t>
            </a:r>
            <a:endParaRPr lang="en-US" altLang="zh-CN" dirty="0" smtClean="0"/>
          </a:p>
          <a:p>
            <a:pPr lvl="1"/>
            <a:r>
              <a:rPr lang="zh-CN" altLang="en-US" dirty="0" smtClean="0"/>
              <a:t>有装饰线，适合打印阅读</a:t>
            </a:r>
            <a:endParaRPr lang="en-US" altLang="zh-CN" dirty="0" smtClean="0"/>
          </a:p>
          <a:p>
            <a:pPr lvl="1"/>
            <a:r>
              <a:rPr lang="en-US" altLang="zh-CN" dirty="0" smtClean="0">
                <a:latin typeface="Times New Roman" pitchFamily="18" charset="0"/>
                <a:cs typeface="Times New Roman" pitchFamily="18" charset="0"/>
              </a:rPr>
              <a:t>Times </a:t>
            </a:r>
            <a:r>
              <a:rPr lang="en-US" altLang="zh-CN" dirty="0">
                <a:latin typeface="Times New Roman" pitchFamily="18" charset="0"/>
                <a:cs typeface="Times New Roman" pitchFamily="18" charset="0"/>
              </a:rPr>
              <a:t>New </a:t>
            </a:r>
            <a:r>
              <a:rPr lang="en-US" altLang="zh-CN" dirty="0" smtClean="0">
                <a:latin typeface="Times New Roman" pitchFamily="18" charset="0"/>
                <a:cs typeface="Times New Roman" pitchFamily="18" charset="0"/>
              </a:rPr>
              <a:t>Roman</a:t>
            </a:r>
          </a:p>
          <a:p>
            <a:pPr lvl="1"/>
            <a:r>
              <a:rPr lang="en-US" altLang="zh-CN" dirty="0" smtClean="0">
                <a:latin typeface="Georgia" pitchFamily="18" charset="0"/>
              </a:rPr>
              <a:t>Georgia</a:t>
            </a:r>
          </a:p>
          <a:p>
            <a:pPr lvl="1"/>
            <a:r>
              <a:rPr lang="zh-CN" altLang="en-US" dirty="0" smtClean="0">
                <a:latin typeface="Georgia" pitchFamily="18" charset="0"/>
              </a:rPr>
              <a:t>宋体  </a:t>
            </a:r>
            <a:r>
              <a:rPr lang="zh-CN" altLang="en-US" dirty="0" smtClean="0">
                <a:latin typeface="楷体" pitchFamily="49" charset="-122"/>
                <a:ea typeface="楷体" pitchFamily="49" charset="-122"/>
              </a:rPr>
              <a:t>楷体</a:t>
            </a:r>
            <a:endParaRPr lang="en-US" altLang="zh-CN" dirty="0">
              <a:latin typeface="楷体" pitchFamily="49" charset="-122"/>
              <a:ea typeface="楷体" pitchFamily="49" charset="-122"/>
            </a:endParaRPr>
          </a:p>
          <a:p>
            <a:r>
              <a:rPr lang="en-US" altLang="zh-CN" dirty="0"/>
              <a:t>sans-serif	</a:t>
            </a:r>
            <a:endParaRPr lang="en-US" altLang="zh-CN" dirty="0" smtClean="0"/>
          </a:p>
          <a:p>
            <a:pPr lvl="1"/>
            <a:r>
              <a:rPr lang="zh-CN" altLang="en-US" dirty="0" smtClean="0"/>
              <a:t>无装饰线，适合屏幕阅读</a:t>
            </a:r>
            <a:endParaRPr lang="en-US" altLang="zh-CN" dirty="0" smtClean="0"/>
          </a:p>
          <a:p>
            <a:pPr lvl="1"/>
            <a:r>
              <a:rPr lang="en-US" altLang="zh-CN" dirty="0" smtClean="0">
                <a:latin typeface="+mj-lt"/>
              </a:rPr>
              <a:t>Arial </a:t>
            </a:r>
            <a:r>
              <a:rPr lang="en-US" altLang="zh-CN" dirty="0" smtClean="0">
                <a:latin typeface="Verdana" pitchFamily="34" charset="0"/>
                <a:ea typeface="Verdana" pitchFamily="34" charset="0"/>
                <a:cs typeface="Verdana" pitchFamily="34" charset="0"/>
              </a:rPr>
              <a:t>Verdana </a:t>
            </a:r>
            <a:r>
              <a:rPr lang="en-US" altLang="zh-CN" dirty="0" smtClean="0"/>
              <a:t>Tahoma</a:t>
            </a:r>
            <a:endParaRPr lang="en-US" altLang="zh-CN" dirty="0"/>
          </a:p>
          <a:p>
            <a:pPr lvl="1"/>
            <a:r>
              <a:rPr lang="zh-CN" altLang="en-US" dirty="0" smtClean="0">
                <a:latin typeface="微软雅黑" pitchFamily="34" charset="-122"/>
                <a:ea typeface="微软雅黑" pitchFamily="34" charset="-122"/>
              </a:rPr>
              <a:t>微软雅黑  </a:t>
            </a:r>
            <a:r>
              <a:rPr lang="zh-CN" altLang="en-US" dirty="0" smtClean="0">
                <a:latin typeface="幼圆" pitchFamily="49" charset="-122"/>
                <a:ea typeface="幼圆" pitchFamily="49" charset="-122"/>
              </a:rPr>
              <a:t>幼圆</a:t>
            </a:r>
            <a:endParaRPr lang="zh-CN" altLang="en-US" dirty="0">
              <a:latin typeface="幼圆" pitchFamily="49" charset="-122"/>
              <a:ea typeface="幼圆" pitchFamily="49" charset="-122"/>
            </a:endParaRPr>
          </a:p>
        </p:txBody>
      </p:sp>
    </p:spTree>
    <p:extLst>
      <p:ext uri="{BB962C8B-B14F-4D97-AF65-F5344CB8AC3E}">
        <p14:creationId xmlns:p14="http://schemas.microsoft.com/office/powerpoint/2010/main" val="52088883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字体族</a:t>
            </a:r>
          </a:p>
        </p:txBody>
      </p:sp>
      <p:sp>
        <p:nvSpPr>
          <p:cNvPr id="3" name="内容占位符 2"/>
          <p:cNvSpPr>
            <a:spLocks noGrp="1"/>
          </p:cNvSpPr>
          <p:nvPr>
            <p:ph idx="1"/>
          </p:nvPr>
        </p:nvSpPr>
        <p:spPr/>
        <p:txBody>
          <a:bodyPr/>
          <a:lstStyle/>
          <a:p>
            <a:r>
              <a:rPr lang="en-US" altLang="zh-CN" dirty="0" err="1"/>
              <a:t>monospace</a:t>
            </a:r>
            <a:r>
              <a:rPr lang="en-US" altLang="zh-CN" dirty="0"/>
              <a:t>	</a:t>
            </a:r>
            <a:endParaRPr lang="en-US" altLang="zh-CN" dirty="0" smtClean="0"/>
          </a:p>
          <a:p>
            <a:pPr lvl="1"/>
            <a:r>
              <a:rPr lang="zh-CN" altLang="en-US" dirty="0" smtClean="0"/>
              <a:t>模拟打印机字体，等宽字体</a:t>
            </a:r>
            <a:endParaRPr lang="en-US" altLang="zh-CN" dirty="0"/>
          </a:p>
          <a:p>
            <a:pPr lvl="1"/>
            <a:r>
              <a:rPr lang="en-US" altLang="zh-CN" dirty="0" smtClean="0">
                <a:latin typeface="Courier New" pitchFamily="49" charset="0"/>
                <a:cs typeface="Courier New" pitchFamily="49" charset="0"/>
              </a:rPr>
              <a:t>Courier </a:t>
            </a:r>
            <a:r>
              <a:rPr lang="en-US" altLang="zh-CN" dirty="0">
                <a:latin typeface="Courier New" pitchFamily="49" charset="0"/>
                <a:cs typeface="Courier New" pitchFamily="49" charset="0"/>
              </a:rPr>
              <a:t>New</a:t>
            </a:r>
          </a:p>
          <a:p>
            <a:r>
              <a:rPr lang="en-US" altLang="zh-CN" dirty="0"/>
              <a:t>cursive		</a:t>
            </a:r>
            <a:endParaRPr lang="en-US" altLang="zh-CN" dirty="0" smtClean="0"/>
          </a:p>
          <a:p>
            <a:pPr lvl="1"/>
            <a:r>
              <a:rPr lang="zh-CN" altLang="en-US" dirty="0" smtClean="0"/>
              <a:t>模仿手写体</a:t>
            </a:r>
            <a:endParaRPr lang="en-US" altLang="zh-CN" dirty="0"/>
          </a:p>
          <a:p>
            <a:pPr lvl="1"/>
            <a:r>
              <a:rPr lang="en-US" altLang="zh-CN" dirty="0" smtClean="0">
                <a:latin typeface="Comic Sans MS" pitchFamily="66" charset="0"/>
              </a:rPr>
              <a:t>Comic Sans</a:t>
            </a:r>
            <a:endParaRPr lang="en-US" altLang="zh-CN" dirty="0">
              <a:latin typeface="Comic Sans MS" pitchFamily="66" charset="0"/>
            </a:endParaRPr>
          </a:p>
          <a:p>
            <a:r>
              <a:rPr lang="en-US" altLang="zh-CN" dirty="0"/>
              <a:t>fantasy		</a:t>
            </a:r>
            <a:endParaRPr lang="en-US" altLang="zh-CN" dirty="0" smtClean="0"/>
          </a:p>
          <a:p>
            <a:pPr lvl="1"/>
            <a:r>
              <a:rPr lang="zh-CN" altLang="en-US" dirty="0" smtClean="0"/>
              <a:t>其他类</a:t>
            </a:r>
            <a:endParaRPr lang="en-US" altLang="zh-CN" dirty="0" smtClean="0"/>
          </a:p>
          <a:p>
            <a:pPr lvl="1"/>
            <a:endParaRPr lang="en-US" altLang="zh-CN" dirty="0"/>
          </a:p>
          <a:p>
            <a:endParaRPr lang="zh-CN" altLang="en-US" dirty="0"/>
          </a:p>
        </p:txBody>
      </p:sp>
    </p:spTree>
    <p:extLst>
      <p:ext uri="{BB962C8B-B14F-4D97-AF65-F5344CB8AC3E}">
        <p14:creationId xmlns:p14="http://schemas.microsoft.com/office/powerpoint/2010/main" val="19925101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CSS</a:t>
            </a:r>
            <a:r>
              <a:rPr lang="zh-CN" altLang="en-US" dirty="0" smtClean="0"/>
              <a:t>标准现状</a:t>
            </a:r>
            <a:endParaRPr lang="zh-CN" altLang="en-US" dirty="0"/>
          </a:p>
        </p:txBody>
      </p:sp>
      <p:sp>
        <p:nvSpPr>
          <p:cNvPr id="4" name="内容占位符 3"/>
          <p:cNvSpPr>
            <a:spLocks noGrp="1"/>
          </p:cNvSpPr>
          <p:nvPr>
            <p:ph sz="half" idx="1"/>
          </p:nvPr>
        </p:nvSpPr>
        <p:spPr/>
        <p:txBody>
          <a:bodyPr/>
          <a:lstStyle/>
          <a:p>
            <a:r>
              <a:rPr lang="en-US" altLang="zh-CN" dirty="0" smtClean="0"/>
              <a:t>CSS current work</a:t>
            </a:r>
          </a:p>
          <a:p>
            <a:r>
              <a:rPr lang="en-US" altLang="zh-CN" smtClean="0"/>
              <a:t>CSS Snapshot 2021</a:t>
            </a:r>
            <a:endParaRPr lang="zh-CN" altLang="en-US" dirty="0"/>
          </a:p>
        </p:txBody>
      </p:sp>
      <p:pic>
        <p:nvPicPr>
          <p:cNvPr id="8" name="内容占位符 7"/>
          <p:cNvPicPr>
            <a:picLocks noGrp="1" noChangeAspect="1"/>
          </p:cNvPicPr>
          <p:nvPr>
            <p:ph sz="half" idx="2"/>
          </p:nvPr>
        </p:nvPicPr>
        <p:blipFill>
          <a:blip r:embed="rId3"/>
          <a:stretch>
            <a:fillRect/>
          </a:stretch>
        </p:blipFill>
        <p:spPr>
          <a:xfrm>
            <a:off x="6883400" y="1905000"/>
            <a:ext cx="4114800" cy="4114800"/>
          </a:xfrm>
          <a:prstGeom prst="rect">
            <a:avLst/>
          </a:prstGeom>
        </p:spPr>
      </p:pic>
    </p:spTree>
    <p:extLst>
      <p:ext uri="{BB962C8B-B14F-4D97-AF65-F5344CB8AC3E}">
        <p14:creationId xmlns:p14="http://schemas.microsoft.com/office/powerpoint/2010/main" val="17538059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指定字体</a:t>
            </a:r>
            <a:endParaRPr lang="zh-CN" altLang="en-US" dirty="0"/>
          </a:p>
        </p:txBody>
      </p:sp>
      <p:sp>
        <p:nvSpPr>
          <p:cNvPr id="3" name="内容占位符 2"/>
          <p:cNvSpPr>
            <a:spLocks noGrp="1"/>
          </p:cNvSpPr>
          <p:nvPr>
            <p:ph idx="1"/>
          </p:nvPr>
        </p:nvSpPr>
        <p:spPr/>
        <p:txBody>
          <a:bodyPr/>
          <a:lstStyle/>
          <a:p>
            <a:r>
              <a:rPr lang="en-US" altLang="zh-CN" dirty="0" smtClean="0"/>
              <a:t>font-family </a:t>
            </a:r>
            <a:endParaRPr lang="en-US" altLang="zh-CN" dirty="0"/>
          </a:p>
          <a:p>
            <a:pPr lvl="1"/>
            <a:r>
              <a:rPr lang="zh-CN" altLang="en-US" dirty="0"/>
              <a:t>指定字体系列</a:t>
            </a:r>
            <a:r>
              <a:rPr lang="zh-CN" altLang="en-US" dirty="0" smtClean="0"/>
              <a:t>名</a:t>
            </a:r>
            <a:r>
              <a:rPr lang="zh-CN" altLang="en-US" dirty="0"/>
              <a:t>（</a:t>
            </a:r>
            <a:r>
              <a:rPr lang="zh-CN" altLang="en-US" dirty="0" smtClean="0"/>
              <a:t>列表）或</a:t>
            </a:r>
            <a:r>
              <a:rPr lang="zh-CN" altLang="en-US" dirty="0"/>
              <a:t>类属系列名</a:t>
            </a:r>
          </a:p>
          <a:p>
            <a:pPr lvl="1"/>
            <a:r>
              <a:rPr lang="zh-CN" altLang="en-US" dirty="0" smtClean="0"/>
              <a:t>使用</a:t>
            </a:r>
            <a:r>
              <a:rPr lang="en-US" altLang="zh-CN" dirty="0" smtClean="0"/>
              <a:t>Web</a:t>
            </a:r>
            <a:r>
              <a:rPr lang="zh-CN" altLang="en-US" dirty="0" smtClean="0"/>
              <a:t>字体栈（</a:t>
            </a:r>
            <a:r>
              <a:rPr lang="en-US" altLang="zh-CN" dirty="0" smtClean="0"/>
              <a:t>web font </a:t>
            </a:r>
            <a:r>
              <a:rPr lang="en-US" altLang="zh-CN" dirty="0"/>
              <a:t>stack</a:t>
            </a:r>
            <a:r>
              <a:rPr lang="zh-CN" altLang="en-US" dirty="0" smtClean="0"/>
              <a:t>）机制</a:t>
            </a:r>
            <a:endParaRPr lang="en-US" altLang="zh-CN" dirty="0" smtClean="0"/>
          </a:p>
          <a:p>
            <a:pPr lvl="2"/>
            <a:r>
              <a:rPr lang="zh-CN" altLang="en-US" dirty="0" smtClean="0"/>
              <a:t>依序尝试字体，使用第一个满足匹配的字体</a:t>
            </a:r>
            <a:endParaRPr lang="en-US" altLang="zh-CN" dirty="0" smtClean="0"/>
          </a:p>
          <a:p>
            <a:pPr lvl="2"/>
            <a:r>
              <a:rPr lang="zh-CN" altLang="en-US" dirty="0" smtClean="0"/>
              <a:t>一般</a:t>
            </a:r>
            <a:r>
              <a:rPr lang="zh-CN" altLang="en-US" dirty="0"/>
              <a:t>应将首选字体和特殊字体列前面，以类属字体（</a:t>
            </a:r>
            <a:r>
              <a:rPr lang="en-US" altLang="zh-CN" dirty="0"/>
              <a:t>generic font</a:t>
            </a:r>
            <a:r>
              <a:rPr lang="zh-CN" altLang="en-US" dirty="0"/>
              <a:t>）名结尾</a:t>
            </a:r>
            <a:endParaRPr lang="en-US" altLang="zh-CN" dirty="0"/>
          </a:p>
          <a:p>
            <a:pPr lvl="2"/>
            <a:r>
              <a:rPr lang="zh-CN" altLang="en-US" dirty="0" smtClean="0"/>
              <a:t>如果</a:t>
            </a:r>
            <a:r>
              <a:rPr lang="zh-CN" altLang="en-US" dirty="0"/>
              <a:t>指定的字体都不</a:t>
            </a:r>
            <a:r>
              <a:rPr lang="zh-CN" altLang="en-US" dirty="0" smtClean="0"/>
              <a:t>存在</a:t>
            </a:r>
            <a:r>
              <a:rPr lang="zh-CN" altLang="en-US" dirty="0"/>
              <a:t>，</a:t>
            </a:r>
            <a:r>
              <a:rPr lang="zh-CN" altLang="en-US" dirty="0" smtClean="0"/>
              <a:t>则</a:t>
            </a:r>
            <a:r>
              <a:rPr lang="zh-CN" altLang="en-US" dirty="0"/>
              <a:t>使用默认字体</a:t>
            </a:r>
          </a:p>
          <a:p>
            <a:pPr lvl="1"/>
            <a:r>
              <a:rPr lang="en-US" altLang="zh-CN" dirty="0" smtClean="0"/>
              <a:t>font-family: Georgia, Times, serif;</a:t>
            </a:r>
            <a:br>
              <a:rPr lang="en-US" altLang="zh-CN" dirty="0" smtClean="0"/>
            </a:br>
            <a:r>
              <a:rPr lang="en-US" altLang="zh-CN" dirty="0"/>
              <a:t>font-family: “Courier </a:t>
            </a:r>
            <a:r>
              <a:rPr lang="en-US" altLang="zh-CN" dirty="0" smtClean="0"/>
              <a:t>New”, </a:t>
            </a:r>
            <a:r>
              <a:rPr lang="en-US" altLang="zh-CN" dirty="0" err="1" smtClean="0"/>
              <a:t>monospace</a:t>
            </a:r>
            <a:r>
              <a:rPr lang="en-US" altLang="zh-CN" dirty="0" smtClean="0"/>
              <a:t>;</a:t>
            </a:r>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427274444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指定字体</a:t>
            </a:r>
          </a:p>
        </p:txBody>
      </p:sp>
      <p:pic>
        <p:nvPicPr>
          <p:cNvPr id="6" name="内容占位符 5"/>
          <p:cNvPicPr>
            <a:picLocks noGrp="1" noChangeAspect="1"/>
          </p:cNvPicPr>
          <p:nvPr>
            <p:ph sz="half" idx="1"/>
          </p:nvPr>
        </p:nvPicPr>
        <p:blipFill>
          <a:blip r:embed="rId2"/>
          <a:stretch>
            <a:fillRect/>
          </a:stretch>
        </p:blipFill>
        <p:spPr>
          <a:xfrm>
            <a:off x="1117600" y="2462973"/>
            <a:ext cx="5080000" cy="2998854"/>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047058"/>
            <a:ext cx="5080000" cy="3830684"/>
          </a:xfrm>
          <a:prstGeom prst="rect">
            <a:avLst/>
          </a:prstGeom>
        </p:spPr>
      </p:pic>
    </p:spTree>
    <p:extLst>
      <p:ext uri="{BB962C8B-B14F-4D97-AF65-F5344CB8AC3E}">
        <p14:creationId xmlns:p14="http://schemas.microsoft.com/office/powerpoint/2010/main" val="233473535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a:t>
            </a:r>
            <a:r>
              <a:rPr lang="zh-CN" altLang="en-US" dirty="0" smtClean="0"/>
              <a:t>字体</a:t>
            </a:r>
            <a:endParaRPr lang="zh-CN" altLang="en-US" dirty="0"/>
          </a:p>
        </p:txBody>
      </p:sp>
      <p:sp>
        <p:nvSpPr>
          <p:cNvPr id="3" name="内容占位符 2"/>
          <p:cNvSpPr>
            <a:spLocks noGrp="1"/>
          </p:cNvSpPr>
          <p:nvPr>
            <p:ph idx="1"/>
          </p:nvPr>
        </p:nvSpPr>
        <p:spPr>
          <a:xfrm>
            <a:off x="1055440" y="1556792"/>
            <a:ext cx="10363200" cy="4114800"/>
          </a:xfrm>
        </p:spPr>
        <p:txBody>
          <a:bodyPr/>
          <a:lstStyle/>
          <a:p>
            <a:r>
              <a:rPr lang="en-US" altLang="zh-CN" dirty="0" smtClean="0"/>
              <a:t>A </a:t>
            </a:r>
            <a:r>
              <a:rPr lang="en-US" altLang="zh-CN" dirty="0"/>
              <a:t>technology that enables people to use fonts on demand over the Web without requiring installation in the operating </a:t>
            </a:r>
            <a:r>
              <a:rPr lang="en-US" altLang="zh-CN" dirty="0" smtClean="0"/>
              <a:t>system</a:t>
            </a:r>
            <a:r>
              <a:rPr lang="en-US" altLang="zh-CN" dirty="0"/>
              <a:t> </a:t>
            </a:r>
            <a:r>
              <a:rPr lang="en-US" altLang="zh-CN" dirty="0" smtClean="0"/>
              <a:t>—— W3C</a:t>
            </a:r>
            <a:endParaRPr lang="en-US" altLang="zh-CN" dirty="0"/>
          </a:p>
          <a:p>
            <a:r>
              <a:rPr lang="zh-CN" altLang="en-US" dirty="0" smtClean="0"/>
              <a:t>安全字体：所有浏览器和操作系统都支持的字体</a:t>
            </a:r>
            <a:endParaRPr lang="en-US" altLang="zh-CN" dirty="0" smtClean="0"/>
          </a:p>
          <a:p>
            <a:r>
              <a:rPr lang="zh-CN" altLang="en-US" dirty="0" smtClean="0"/>
              <a:t>可以通过</a:t>
            </a:r>
            <a:r>
              <a:rPr lang="en-US" altLang="zh-CN" dirty="0" smtClean="0"/>
              <a:t>@font-face</a:t>
            </a:r>
            <a:r>
              <a:rPr lang="zh-CN" altLang="en-US" dirty="0" smtClean="0"/>
              <a:t>注册一个新字体，然后在后继</a:t>
            </a:r>
            <a:r>
              <a:rPr lang="en-US" altLang="zh-CN" dirty="0" smtClean="0"/>
              <a:t>CSS</a:t>
            </a:r>
            <a:r>
              <a:rPr lang="zh-CN" altLang="en-US" dirty="0" smtClean="0"/>
              <a:t>中使用它</a:t>
            </a:r>
            <a:endParaRPr lang="en-US" altLang="zh-CN" dirty="0" smtClean="0"/>
          </a:p>
          <a:p>
            <a:r>
              <a:rPr lang="zh-CN" altLang="en-US" dirty="0" smtClean="0"/>
              <a:t>设定时可以指定默认样式</a:t>
            </a:r>
            <a:endParaRPr lang="en-US" altLang="zh-CN" dirty="0" smtClean="0"/>
          </a:p>
          <a:p>
            <a:r>
              <a:rPr lang="zh-CN" altLang="en-US" dirty="0" smtClean="0"/>
              <a:t>主要</a:t>
            </a:r>
            <a:r>
              <a:rPr lang="en-US" altLang="zh-CN" dirty="0" smtClean="0"/>
              <a:t>Web</a:t>
            </a:r>
            <a:r>
              <a:rPr lang="zh-CN" altLang="en-US" dirty="0" smtClean="0"/>
              <a:t>字体支持情况见下页</a:t>
            </a:r>
            <a:endParaRPr lang="en-US" altLang="zh-CN" dirty="0" smtClean="0"/>
          </a:p>
          <a:p>
            <a:r>
              <a:rPr lang="en-US" altLang="zh-CN" dirty="0" smtClean="0">
                <a:hlinkClick r:id="rId3" action="ppaction://hlinkfile"/>
              </a:rPr>
              <a:t>example</a:t>
            </a:r>
            <a:endParaRPr lang="zh-CN" altLang="en-US" dirty="0"/>
          </a:p>
        </p:txBody>
      </p:sp>
      <p:pic>
        <p:nvPicPr>
          <p:cNvPr id="7" name="图片 6"/>
          <p:cNvPicPr>
            <a:picLocks noChangeAspect="1"/>
          </p:cNvPicPr>
          <p:nvPr/>
        </p:nvPicPr>
        <p:blipFill>
          <a:blip r:embed="rId4"/>
          <a:stretch>
            <a:fillRect/>
          </a:stretch>
        </p:blipFill>
        <p:spPr>
          <a:xfrm>
            <a:off x="6672064" y="4077072"/>
            <a:ext cx="4094212" cy="2413563"/>
          </a:xfrm>
          <a:prstGeom prst="rect">
            <a:avLst/>
          </a:prstGeom>
        </p:spPr>
      </p:pic>
    </p:spTree>
    <p:extLst>
      <p:ext uri="{BB962C8B-B14F-4D97-AF65-F5344CB8AC3E}">
        <p14:creationId xmlns:p14="http://schemas.microsoft.com/office/powerpoint/2010/main" val="175497179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字体</a:t>
            </a:r>
          </a:p>
        </p:txBody>
      </p:sp>
      <p:graphicFrame>
        <p:nvGraphicFramePr>
          <p:cNvPr id="4" name="内容占位符 3"/>
          <p:cNvGraphicFramePr>
            <a:graphicFrameLocks noGrp="1"/>
          </p:cNvGraphicFramePr>
          <p:nvPr>
            <p:ph idx="1"/>
            <p:extLst/>
          </p:nvPr>
        </p:nvGraphicFramePr>
        <p:xfrm>
          <a:off x="2362200" y="1905000"/>
          <a:ext cx="7772400" cy="338328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370840">
                <a:tc>
                  <a:txBody>
                    <a:bodyPr/>
                    <a:lstStyle/>
                    <a:p>
                      <a:pPr algn="ctr"/>
                      <a:r>
                        <a:rPr lang="zh-CN" altLang="en-US" sz="2400" dirty="0" smtClean="0"/>
                        <a:t>格式</a:t>
                      </a:r>
                      <a:endParaRPr lang="zh-CN" altLang="en-US" sz="2400" dirty="0"/>
                    </a:p>
                  </a:txBody>
                  <a:tcPr anchor="ctr"/>
                </a:tc>
                <a:tc>
                  <a:txBody>
                    <a:bodyPr/>
                    <a:lstStyle/>
                    <a:p>
                      <a:pPr algn="ctr"/>
                      <a:r>
                        <a:rPr lang="zh-CN" altLang="en-US" sz="2400" dirty="0" smtClean="0"/>
                        <a:t>说明</a:t>
                      </a:r>
                      <a:endParaRPr lang="zh-CN" altLang="en-US" sz="2400" dirty="0"/>
                    </a:p>
                  </a:txBody>
                  <a:tcPr anchor="ctr"/>
                </a:tc>
                <a:extLst>
                  <a:ext uri="{0D108BD9-81ED-4DB2-BD59-A6C34878D82A}">
                    <a16:rowId xmlns:a16="http://schemas.microsoft.com/office/drawing/2014/main" val="10000"/>
                  </a:ext>
                </a:extLst>
              </a:tr>
              <a:tr h="370840">
                <a:tc>
                  <a:txBody>
                    <a:bodyPr/>
                    <a:lstStyle/>
                    <a:p>
                      <a:pPr algn="ctr"/>
                      <a:r>
                        <a:rPr lang="en-US" altLang="zh-CN" sz="2400" dirty="0" smtClean="0"/>
                        <a:t>TTF(TrueType)</a:t>
                      </a:r>
                      <a:r>
                        <a:rPr lang="zh-CN" altLang="en-US" sz="2400" dirty="0" smtClean="0"/>
                        <a:t>、</a:t>
                      </a:r>
                      <a:r>
                        <a:rPr lang="en-US" altLang="zh-CN" sz="2400" dirty="0" smtClean="0"/>
                        <a:t>OTF(</a:t>
                      </a:r>
                      <a:r>
                        <a:rPr lang="en-US" altLang="zh-CN" sz="2400" dirty="0" err="1" smtClean="0"/>
                        <a:t>OpenType</a:t>
                      </a:r>
                      <a:r>
                        <a:rPr lang="en-US" altLang="zh-CN" sz="2400" baseline="0" dirty="0" smtClean="0"/>
                        <a:t> PostScript)</a:t>
                      </a:r>
                      <a:endParaRPr lang="zh-CN" altLang="en-US" sz="2400" dirty="0"/>
                    </a:p>
                  </a:txBody>
                  <a:tcPr anchor="ctr"/>
                </a:tc>
                <a:tc>
                  <a:txBody>
                    <a:bodyPr/>
                    <a:lstStyle/>
                    <a:p>
                      <a:pPr algn="ctr"/>
                      <a:r>
                        <a:rPr lang="zh-CN" altLang="en-US" sz="2400" dirty="0" smtClean="0"/>
                        <a:t>桌面应用中常见字体格式</a:t>
                      </a:r>
                      <a:endParaRPr lang="zh-CN" altLang="en-US" sz="2400" dirty="0"/>
                    </a:p>
                  </a:txBody>
                  <a:tcPr anchor="ctr"/>
                </a:tc>
                <a:extLst>
                  <a:ext uri="{0D108BD9-81ED-4DB2-BD59-A6C34878D82A}">
                    <a16:rowId xmlns:a16="http://schemas.microsoft.com/office/drawing/2014/main" val="10001"/>
                  </a:ext>
                </a:extLst>
              </a:tr>
              <a:tr h="370840">
                <a:tc>
                  <a:txBody>
                    <a:bodyPr/>
                    <a:lstStyle/>
                    <a:p>
                      <a:pPr algn="ctr"/>
                      <a:r>
                        <a:rPr lang="en-US" altLang="zh-CN" sz="2400" dirty="0" smtClean="0"/>
                        <a:t>EOT(Embedded</a:t>
                      </a:r>
                      <a:r>
                        <a:rPr lang="en-US" altLang="zh-CN" sz="2400" baseline="0" dirty="0" smtClean="0"/>
                        <a:t> </a:t>
                      </a:r>
                      <a:r>
                        <a:rPr lang="en-US" altLang="zh-CN" sz="2400" baseline="0" dirty="0" err="1" smtClean="0"/>
                        <a:t>OpenType</a:t>
                      </a:r>
                      <a:r>
                        <a:rPr lang="en-US" altLang="zh-CN" sz="2400" dirty="0" smtClean="0"/>
                        <a:t>)</a:t>
                      </a:r>
                      <a:endParaRPr lang="zh-CN" altLang="en-US" sz="2400" dirty="0"/>
                    </a:p>
                  </a:txBody>
                  <a:tcPr anchor="ctr"/>
                </a:tc>
                <a:tc>
                  <a:txBody>
                    <a:bodyPr/>
                    <a:lstStyle/>
                    <a:p>
                      <a:pPr algn="ctr"/>
                      <a:r>
                        <a:rPr lang="zh-CN" altLang="en-US" sz="2400" dirty="0" smtClean="0"/>
                        <a:t>微软特有格式，仅</a:t>
                      </a:r>
                      <a:r>
                        <a:rPr lang="en-US" altLang="zh-CN" sz="2400" dirty="0" smtClean="0"/>
                        <a:t>IE</a:t>
                      </a:r>
                      <a:r>
                        <a:rPr lang="zh-CN" altLang="en-US" sz="2400" dirty="0" smtClean="0"/>
                        <a:t>支持</a:t>
                      </a:r>
                      <a:endParaRPr lang="zh-CN" altLang="en-US" sz="2400" dirty="0"/>
                    </a:p>
                  </a:txBody>
                  <a:tcPr anchor="ctr"/>
                </a:tc>
                <a:extLst>
                  <a:ext uri="{0D108BD9-81ED-4DB2-BD59-A6C34878D82A}">
                    <a16:rowId xmlns:a16="http://schemas.microsoft.com/office/drawing/2014/main" val="10002"/>
                  </a:ext>
                </a:extLst>
              </a:tr>
              <a:tr h="370840">
                <a:tc>
                  <a:txBody>
                    <a:bodyPr/>
                    <a:lstStyle/>
                    <a:p>
                      <a:pPr algn="ctr"/>
                      <a:r>
                        <a:rPr lang="en-US" altLang="zh-CN" sz="2400" dirty="0" smtClean="0"/>
                        <a:t>SVG(Scalable Vector Graphics)</a:t>
                      </a:r>
                      <a:endParaRPr lang="zh-CN" altLang="en-US" sz="2400" dirty="0"/>
                    </a:p>
                  </a:txBody>
                  <a:tcPr anchor="ctr"/>
                </a:tc>
                <a:tc>
                  <a:txBody>
                    <a:bodyPr/>
                    <a:lstStyle/>
                    <a:p>
                      <a:pPr algn="ctr"/>
                      <a:r>
                        <a:rPr lang="zh-CN" altLang="en-US" sz="2400" dirty="0" smtClean="0"/>
                        <a:t>用于字体的图形格式，效果不是很好</a:t>
                      </a:r>
                      <a:endParaRPr lang="zh-CN" altLang="en-US" sz="2400" dirty="0"/>
                    </a:p>
                  </a:txBody>
                  <a:tcPr anchor="ctr"/>
                </a:tc>
                <a:extLst>
                  <a:ext uri="{0D108BD9-81ED-4DB2-BD59-A6C34878D82A}">
                    <a16:rowId xmlns:a16="http://schemas.microsoft.com/office/drawing/2014/main" val="10003"/>
                  </a:ext>
                </a:extLst>
              </a:tr>
              <a:tr h="370840">
                <a:tc>
                  <a:txBody>
                    <a:bodyPr/>
                    <a:lstStyle/>
                    <a:p>
                      <a:pPr algn="ctr"/>
                      <a:r>
                        <a:rPr lang="en-US" altLang="zh-CN" sz="2400" dirty="0" smtClean="0"/>
                        <a:t>WOFF(Web Open Font Format)</a:t>
                      </a:r>
                      <a:endParaRPr lang="zh-CN" altLang="en-US" sz="2400" dirty="0"/>
                    </a:p>
                  </a:txBody>
                  <a:tcPr anchor="ctr"/>
                </a:tc>
                <a:tc>
                  <a:txBody>
                    <a:bodyPr/>
                    <a:lstStyle/>
                    <a:p>
                      <a:pPr algn="ctr"/>
                      <a:r>
                        <a:rPr lang="zh-CN" altLang="en-US" sz="2400" dirty="0" smtClean="0"/>
                        <a:t>可能是唯一的面向未来的字体格式</a:t>
                      </a:r>
                      <a:endParaRPr lang="zh-CN" altLang="en-US" sz="2400" dirty="0"/>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8928584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字体</a:t>
            </a:r>
          </a:p>
        </p:txBody>
      </p:sp>
      <p:pic>
        <p:nvPicPr>
          <p:cNvPr id="6" name="内容占位符 5"/>
          <p:cNvPicPr>
            <a:picLocks noGrp="1" noChangeAspect="1"/>
          </p:cNvPicPr>
          <p:nvPr>
            <p:ph sz="half" idx="1"/>
          </p:nvPr>
        </p:nvPicPr>
        <p:blipFill>
          <a:blip r:embed="rId2"/>
          <a:stretch>
            <a:fillRect/>
          </a:stretch>
        </p:blipFill>
        <p:spPr>
          <a:xfrm>
            <a:off x="1117600" y="2860306"/>
            <a:ext cx="5080000" cy="2204188"/>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776258"/>
            <a:ext cx="5080000" cy="2372283"/>
          </a:xfrm>
          <a:prstGeom prst="rect">
            <a:avLst/>
          </a:prstGeom>
        </p:spPr>
      </p:pic>
    </p:spTree>
    <p:extLst>
      <p:ext uri="{BB962C8B-B14F-4D97-AF65-F5344CB8AC3E}">
        <p14:creationId xmlns:p14="http://schemas.microsoft.com/office/powerpoint/2010/main" val="84559456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字体尺寸</a:t>
            </a:r>
            <a:endParaRPr lang="zh-CN" altLang="en-US" dirty="0"/>
          </a:p>
        </p:txBody>
      </p:sp>
      <p:sp>
        <p:nvSpPr>
          <p:cNvPr id="3" name="内容占位符 2"/>
          <p:cNvSpPr>
            <a:spLocks noGrp="1"/>
          </p:cNvSpPr>
          <p:nvPr>
            <p:ph idx="1"/>
          </p:nvPr>
        </p:nvSpPr>
        <p:spPr>
          <a:xfrm>
            <a:off x="1127448" y="1628800"/>
            <a:ext cx="10363200" cy="4114800"/>
          </a:xfrm>
        </p:spPr>
        <p:txBody>
          <a:bodyPr/>
          <a:lstStyle/>
          <a:p>
            <a:r>
              <a:rPr lang="en-US" altLang="zh-CN" dirty="0"/>
              <a:t>font-size</a:t>
            </a:r>
          </a:p>
          <a:p>
            <a:pPr lvl="1"/>
            <a:r>
              <a:rPr lang="zh-CN" altLang="en-US" dirty="0" smtClean="0"/>
              <a:t>用于定义字体中</a:t>
            </a:r>
            <a:r>
              <a:rPr lang="en-US" altLang="zh-CN" dirty="0" err="1" smtClean="0"/>
              <a:t>em</a:t>
            </a:r>
            <a:r>
              <a:rPr lang="zh-CN" altLang="en-US" dirty="0" smtClean="0"/>
              <a:t>框的大小，实际是定义了没有额外行间距时基线间距离</a:t>
            </a:r>
            <a:endParaRPr lang="en-US" altLang="zh-CN" dirty="0" smtClean="0"/>
          </a:p>
        </p:txBody>
      </p:sp>
      <p:pic>
        <p:nvPicPr>
          <p:cNvPr id="4" name="Picture 4" descr="FontSiz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848" y="2996952"/>
            <a:ext cx="8280400" cy="344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4770454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字体尺寸</a:t>
            </a:r>
          </a:p>
        </p:txBody>
      </p:sp>
      <p:sp>
        <p:nvSpPr>
          <p:cNvPr id="3" name="内容占位符 2"/>
          <p:cNvSpPr>
            <a:spLocks noGrp="1"/>
          </p:cNvSpPr>
          <p:nvPr>
            <p:ph sz="half" idx="1"/>
          </p:nvPr>
        </p:nvSpPr>
        <p:spPr/>
        <p:txBody>
          <a:bodyPr/>
          <a:lstStyle/>
          <a:p>
            <a:r>
              <a:rPr lang="en-US" altLang="zh-CN" dirty="0"/>
              <a:t>font-size</a:t>
            </a:r>
          </a:p>
          <a:p>
            <a:pPr lvl="1"/>
            <a:r>
              <a:rPr lang="zh-CN" altLang="en-US" dirty="0"/>
              <a:t>绝对值：</a:t>
            </a:r>
            <a:r>
              <a:rPr lang="en-US" altLang="zh-CN" dirty="0"/>
              <a:t> xx-small</a:t>
            </a:r>
            <a:r>
              <a:rPr lang="zh-CN" altLang="en-US" dirty="0"/>
              <a:t>、</a:t>
            </a:r>
            <a:r>
              <a:rPr lang="en-US" altLang="zh-CN" dirty="0"/>
              <a:t>x-small</a:t>
            </a:r>
            <a:r>
              <a:rPr lang="zh-CN" altLang="en-US" dirty="0"/>
              <a:t>、</a:t>
            </a:r>
            <a:r>
              <a:rPr lang="en-US" altLang="zh-CN" dirty="0"/>
              <a:t>small</a:t>
            </a:r>
            <a:r>
              <a:rPr lang="zh-CN" altLang="en-US" dirty="0"/>
              <a:t>、</a:t>
            </a:r>
            <a:r>
              <a:rPr lang="en-US" altLang="zh-CN" dirty="0"/>
              <a:t>medium</a:t>
            </a:r>
            <a:r>
              <a:rPr lang="zh-CN" altLang="en-US" dirty="0"/>
              <a:t>、</a:t>
            </a:r>
            <a:r>
              <a:rPr lang="en-US" altLang="zh-CN" dirty="0"/>
              <a:t>large</a:t>
            </a:r>
            <a:r>
              <a:rPr lang="zh-CN" altLang="en-US" dirty="0"/>
              <a:t>、</a:t>
            </a:r>
            <a:r>
              <a:rPr lang="en-US" altLang="zh-CN" dirty="0"/>
              <a:t>x-large</a:t>
            </a:r>
            <a:r>
              <a:rPr lang="zh-CN" altLang="en-US" dirty="0"/>
              <a:t>、</a:t>
            </a:r>
            <a:r>
              <a:rPr lang="en-US" altLang="zh-CN" dirty="0"/>
              <a:t>xx-large</a:t>
            </a:r>
            <a:r>
              <a:rPr lang="zh-CN" altLang="en-US" dirty="0"/>
              <a:t>、字号值</a:t>
            </a:r>
            <a:endParaRPr lang="en-US" altLang="zh-CN" dirty="0"/>
          </a:p>
          <a:p>
            <a:pPr lvl="1"/>
            <a:r>
              <a:rPr lang="zh-CN" altLang="en-US" dirty="0"/>
              <a:t>相对值：</a:t>
            </a:r>
            <a:r>
              <a:rPr lang="en-US" altLang="zh-CN" dirty="0"/>
              <a:t>smaller</a:t>
            </a:r>
            <a:r>
              <a:rPr lang="zh-CN" altLang="en-US" dirty="0"/>
              <a:t>，</a:t>
            </a:r>
            <a:r>
              <a:rPr lang="en-US" altLang="zh-CN" dirty="0"/>
              <a:t>larger</a:t>
            </a:r>
            <a:r>
              <a:rPr lang="zh-CN" altLang="en-US" dirty="0"/>
              <a:t>，百分比</a:t>
            </a:r>
            <a:endParaRPr lang="en-US" altLang="zh-CN" dirty="0"/>
          </a:p>
          <a:p>
            <a:pPr lvl="1"/>
            <a:r>
              <a:rPr lang="zh-CN" altLang="en-US" dirty="0"/>
              <a:t>默认：</a:t>
            </a:r>
            <a:r>
              <a:rPr lang="en-US" altLang="zh-CN" dirty="0"/>
              <a:t> medium</a:t>
            </a:r>
          </a:p>
          <a:p>
            <a:pPr lvl="1"/>
            <a:r>
              <a:rPr lang="en-US" altLang="zh-CN" dirty="0" smtClean="0">
                <a:hlinkClick r:id="rId3"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078892"/>
            <a:ext cx="5080000" cy="3767015"/>
          </a:xfrm>
          <a:prstGeom prst="rect">
            <a:avLst/>
          </a:prstGeom>
        </p:spPr>
      </p:pic>
    </p:spTree>
    <p:extLst>
      <p:ext uri="{BB962C8B-B14F-4D97-AF65-F5344CB8AC3E}">
        <p14:creationId xmlns:p14="http://schemas.microsoft.com/office/powerpoint/2010/main" val="376798874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字体尺寸</a:t>
            </a:r>
          </a:p>
        </p:txBody>
      </p:sp>
      <p:pic>
        <p:nvPicPr>
          <p:cNvPr id="6" name="内容占位符 5"/>
          <p:cNvPicPr>
            <a:picLocks noGrp="1" noChangeAspect="1"/>
          </p:cNvPicPr>
          <p:nvPr>
            <p:ph sz="half" idx="1"/>
          </p:nvPr>
        </p:nvPicPr>
        <p:blipFill>
          <a:blip r:embed="rId3"/>
          <a:stretch>
            <a:fillRect/>
          </a:stretch>
        </p:blipFill>
        <p:spPr>
          <a:xfrm>
            <a:off x="1117600" y="2118815"/>
            <a:ext cx="5080000" cy="3687169"/>
          </a:xfrm>
          <a:prstGeom prst="rect">
            <a:avLst/>
          </a:prstGeom>
        </p:spPr>
      </p:pic>
      <p:pic>
        <p:nvPicPr>
          <p:cNvPr id="7" name="内容占位符 6"/>
          <p:cNvPicPr>
            <a:picLocks noGrp="1" noChangeAspect="1"/>
          </p:cNvPicPr>
          <p:nvPr>
            <p:ph sz="half" idx="2"/>
          </p:nvPr>
        </p:nvPicPr>
        <p:blipFill>
          <a:blip r:embed="rId4"/>
          <a:stretch>
            <a:fillRect/>
          </a:stretch>
        </p:blipFill>
        <p:spPr>
          <a:xfrm>
            <a:off x="6424528" y="1905000"/>
            <a:ext cx="5032543" cy="4114800"/>
          </a:xfrm>
          <a:prstGeom prst="rect">
            <a:avLst/>
          </a:prstGeom>
        </p:spPr>
      </p:pic>
    </p:spTree>
    <p:extLst>
      <p:ext uri="{BB962C8B-B14F-4D97-AF65-F5344CB8AC3E}">
        <p14:creationId xmlns:p14="http://schemas.microsoft.com/office/powerpoint/2010/main" val="283938313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字体尺寸</a:t>
            </a:r>
          </a:p>
        </p:txBody>
      </p:sp>
      <p:sp>
        <p:nvSpPr>
          <p:cNvPr id="3" name="内容占位符 2"/>
          <p:cNvSpPr>
            <a:spLocks noGrp="1"/>
          </p:cNvSpPr>
          <p:nvPr>
            <p:ph sz="half" idx="1"/>
          </p:nvPr>
        </p:nvSpPr>
        <p:spPr/>
        <p:txBody>
          <a:bodyPr/>
          <a:lstStyle/>
          <a:p>
            <a:r>
              <a:rPr lang="en-US" altLang="zh-CN" dirty="0"/>
              <a:t>font-size</a:t>
            </a:r>
          </a:p>
          <a:p>
            <a:pPr lvl="1"/>
            <a:r>
              <a:rPr lang="zh-CN" altLang="en-US" dirty="0" smtClean="0"/>
              <a:t>继承</a:t>
            </a:r>
            <a:r>
              <a:rPr lang="zh-CN" altLang="en-US" dirty="0"/>
              <a:t>问题：当使用相对值时，值会</a:t>
            </a:r>
            <a:r>
              <a:rPr lang="zh-CN" altLang="en-US" dirty="0" smtClean="0"/>
              <a:t>累积</a:t>
            </a:r>
            <a:r>
              <a:rPr lang="en-US" altLang="zh-CN" dirty="0" smtClean="0"/>
              <a:t>	</a:t>
            </a:r>
            <a:r>
              <a:rPr lang="en-US" altLang="zh-CN" dirty="0" smtClean="0">
                <a:hlinkClick r:id="rId3" action="ppaction://hlinkfile"/>
              </a:rPr>
              <a:t>example</a:t>
            </a:r>
            <a:endParaRPr lang="zh-CN" altLang="en-US" dirty="0"/>
          </a:p>
          <a:p>
            <a:pPr lvl="1"/>
            <a:r>
              <a:rPr lang="zh-CN" altLang="en-US" dirty="0" smtClean="0"/>
              <a:t>当继承时可能会发生字号有小数的情况，此时不同浏览器处理不同</a:t>
            </a:r>
            <a:endParaRPr lang="en-US" altLang="zh-CN" dirty="0" smtClean="0"/>
          </a:p>
          <a:p>
            <a:pPr lvl="1"/>
            <a:r>
              <a:rPr lang="zh-CN" altLang="en-US" dirty="0" smtClean="0"/>
              <a:t>可以使用</a:t>
            </a:r>
            <a:r>
              <a:rPr lang="en-US" altLang="zh-CN" dirty="0" smtClean="0"/>
              <a:t>font-size-adjust</a:t>
            </a:r>
            <a:r>
              <a:rPr lang="zh-CN" altLang="en-US" dirty="0" smtClean="0"/>
              <a:t>属性来改变字体族之间的高宽比值</a:t>
            </a:r>
            <a:endParaRPr lang="en-US" altLang="zh-CN" dirty="0" smtClean="0"/>
          </a:p>
          <a:p>
            <a:pPr lvl="2"/>
            <a:r>
              <a:rPr lang="zh-CN" altLang="en-US" dirty="0" smtClean="0"/>
              <a:t>有两个因素影响字体是否清晰易辨：字号和</a:t>
            </a:r>
            <a:r>
              <a:rPr lang="en-US" altLang="zh-CN" dirty="0" smtClean="0"/>
              <a:t>x</a:t>
            </a:r>
            <a:r>
              <a:rPr lang="zh-CN" altLang="en-US" dirty="0" smtClean="0"/>
              <a:t>高度</a:t>
            </a:r>
            <a:endParaRPr lang="en-US" altLang="zh-CN" dirty="0"/>
          </a:p>
          <a:p>
            <a:pPr lvl="1"/>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795373"/>
            <a:ext cx="5080000" cy="2334054"/>
          </a:xfrm>
          <a:prstGeom prst="rect">
            <a:avLst/>
          </a:prstGeom>
        </p:spPr>
      </p:pic>
    </p:spTree>
    <p:extLst>
      <p:ext uri="{BB962C8B-B14F-4D97-AF65-F5344CB8AC3E}">
        <p14:creationId xmlns:p14="http://schemas.microsoft.com/office/powerpoint/2010/main" val="12930744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字体样式</a:t>
            </a:r>
            <a:endParaRPr lang="zh-CN" altLang="en-US" dirty="0"/>
          </a:p>
        </p:txBody>
      </p:sp>
      <p:sp>
        <p:nvSpPr>
          <p:cNvPr id="3" name="内容占位符 2"/>
          <p:cNvSpPr>
            <a:spLocks noGrp="1"/>
          </p:cNvSpPr>
          <p:nvPr>
            <p:ph sz="half" idx="1"/>
          </p:nvPr>
        </p:nvSpPr>
        <p:spPr/>
        <p:txBody>
          <a:bodyPr/>
          <a:lstStyle/>
          <a:p>
            <a:r>
              <a:rPr lang="en-US" altLang="zh-CN" dirty="0" smtClean="0"/>
              <a:t>font-weight</a:t>
            </a:r>
          </a:p>
          <a:p>
            <a:pPr lvl="1"/>
            <a:r>
              <a:rPr lang="zh-CN" altLang="en-US" dirty="0" smtClean="0"/>
              <a:t>字体加粗 </a:t>
            </a:r>
            <a:r>
              <a:rPr lang="en-US" altLang="zh-CN" dirty="0" smtClean="0"/>
              <a:t>normal/bold</a:t>
            </a:r>
            <a:r>
              <a:rPr lang="zh-CN" altLang="en-US" dirty="0" smtClean="0"/>
              <a:t>，</a:t>
            </a:r>
            <a:r>
              <a:rPr lang="en-US" altLang="zh-CN" dirty="0" smtClean="0"/>
              <a:t>100-900</a:t>
            </a:r>
            <a:r>
              <a:rPr lang="zh-CN" altLang="en-US" dirty="0" smtClean="0"/>
              <a:t>，</a:t>
            </a:r>
            <a:r>
              <a:rPr lang="en-US" altLang="zh-CN" dirty="0" smtClean="0"/>
              <a:t>bolder/lighter</a:t>
            </a:r>
          </a:p>
          <a:p>
            <a:r>
              <a:rPr lang="en-US" altLang="zh-CN" dirty="0" smtClean="0"/>
              <a:t>font-style</a:t>
            </a:r>
          </a:p>
          <a:p>
            <a:pPr lvl="1"/>
            <a:r>
              <a:rPr lang="zh-CN" altLang="en-US" dirty="0" smtClean="0"/>
              <a:t>斜体 </a:t>
            </a:r>
            <a:r>
              <a:rPr lang="en-US" altLang="zh-CN" dirty="0" smtClean="0"/>
              <a:t>italic</a:t>
            </a:r>
            <a:r>
              <a:rPr lang="zh-CN" altLang="en-US" dirty="0" smtClean="0"/>
              <a:t>，</a:t>
            </a:r>
            <a:r>
              <a:rPr lang="en-US" altLang="zh-CN" dirty="0" smtClean="0"/>
              <a:t>oblique</a:t>
            </a:r>
            <a:r>
              <a:rPr lang="zh-CN" altLang="en-US" dirty="0" smtClean="0"/>
              <a:t>，</a:t>
            </a:r>
            <a:r>
              <a:rPr lang="en-US" altLang="zh-CN" dirty="0" smtClean="0"/>
              <a:t>normal</a:t>
            </a:r>
          </a:p>
          <a:p>
            <a:pPr lvl="1"/>
            <a:r>
              <a:rPr lang="en-US" altLang="zh-CN" dirty="0" smtClean="0"/>
              <a:t>italic</a:t>
            </a:r>
            <a:r>
              <a:rPr lang="zh-CN" altLang="en-US" dirty="0" smtClean="0"/>
              <a:t>是单独斜体，</a:t>
            </a:r>
            <a:r>
              <a:rPr lang="en-US" altLang="zh-CN" dirty="0" smtClean="0"/>
              <a:t>oblique</a:t>
            </a:r>
            <a:r>
              <a:rPr lang="zh-CN" altLang="en-US" dirty="0" smtClean="0"/>
              <a:t>是正常字体倾斜</a:t>
            </a:r>
            <a:endParaRPr lang="en-US" altLang="zh-CN" dirty="0" smtClean="0"/>
          </a:p>
          <a:p>
            <a:r>
              <a:rPr lang="en-US" altLang="zh-CN" dirty="0" smtClean="0"/>
              <a:t>font-stretch</a:t>
            </a:r>
          </a:p>
          <a:p>
            <a:pPr lvl="1"/>
            <a:r>
              <a:rPr lang="en-US" altLang="zh-CN" dirty="0" smtClean="0"/>
              <a:t>normal/condensed/expanded</a:t>
            </a:r>
          </a:p>
        </p:txBody>
      </p:sp>
      <p:pic>
        <p:nvPicPr>
          <p:cNvPr id="5" name="内容占位符 4"/>
          <p:cNvPicPr>
            <a:picLocks noGrp="1" noChangeAspect="1"/>
          </p:cNvPicPr>
          <p:nvPr>
            <p:ph sz="half" idx="2"/>
          </p:nvPr>
        </p:nvPicPr>
        <p:blipFill>
          <a:blip r:embed="rId3"/>
          <a:stretch>
            <a:fillRect/>
          </a:stretch>
        </p:blipFill>
        <p:spPr>
          <a:xfrm>
            <a:off x="6400800" y="2848155"/>
            <a:ext cx="5080000" cy="2228490"/>
          </a:xfrm>
          <a:prstGeom prst="rect">
            <a:avLst/>
          </a:prstGeom>
        </p:spPr>
      </p:pic>
    </p:spTree>
    <p:extLst>
      <p:ext uri="{BB962C8B-B14F-4D97-AF65-F5344CB8AC3E}">
        <p14:creationId xmlns:p14="http://schemas.microsoft.com/office/powerpoint/2010/main" val="16408269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CSS</a:t>
            </a:r>
            <a:r>
              <a:rPr lang="zh-CN" altLang="en-US" dirty="0" smtClean="0"/>
              <a:t>基本语法</a:t>
            </a:r>
            <a:endParaRPr lang="en-US" altLang="zh-CN" dirty="0"/>
          </a:p>
        </p:txBody>
      </p:sp>
    </p:spTree>
    <p:extLst>
      <p:ext uri="{BB962C8B-B14F-4D97-AF65-F5344CB8AC3E}">
        <p14:creationId xmlns:p14="http://schemas.microsoft.com/office/powerpoint/2010/main" val="414345785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字体样式</a:t>
            </a:r>
          </a:p>
        </p:txBody>
      </p:sp>
      <p:sp>
        <p:nvSpPr>
          <p:cNvPr id="3" name="内容占位符 2"/>
          <p:cNvSpPr>
            <a:spLocks noGrp="1"/>
          </p:cNvSpPr>
          <p:nvPr>
            <p:ph sz="half" idx="1"/>
          </p:nvPr>
        </p:nvSpPr>
        <p:spPr/>
        <p:txBody>
          <a:bodyPr/>
          <a:lstStyle/>
          <a:p>
            <a:r>
              <a:rPr lang="en-US" altLang="zh-CN" dirty="0"/>
              <a:t>font-variant</a:t>
            </a:r>
          </a:p>
          <a:p>
            <a:pPr lvl="1"/>
            <a:r>
              <a:rPr lang="en-US" altLang="zh-CN" dirty="0" smtClean="0"/>
              <a:t>small-caps</a:t>
            </a:r>
            <a:r>
              <a:rPr lang="zh-CN" altLang="en-US" dirty="0"/>
              <a:t>，</a:t>
            </a:r>
            <a:r>
              <a:rPr lang="en-US" altLang="zh-CN" dirty="0"/>
              <a:t>normal</a:t>
            </a:r>
          </a:p>
          <a:p>
            <a:r>
              <a:rPr lang="en-US" altLang="zh-CN" dirty="0">
                <a:hlinkClick r:id="rId3"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139503"/>
            <a:ext cx="5080000" cy="3645793"/>
          </a:xfrm>
          <a:prstGeom prst="rect">
            <a:avLst/>
          </a:prstGeom>
        </p:spPr>
      </p:pic>
    </p:spTree>
    <p:extLst>
      <p:ext uri="{BB962C8B-B14F-4D97-AF65-F5344CB8AC3E}">
        <p14:creationId xmlns:p14="http://schemas.microsoft.com/office/powerpoint/2010/main" val="116895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字体样式</a:t>
            </a:r>
          </a:p>
        </p:txBody>
      </p:sp>
      <p:pic>
        <p:nvPicPr>
          <p:cNvPr id="5" name="内容占位符 4"/>
          <p:cNvPicPr>
            <a:picLocks noGrp="1" noChangeAspect="1"/>
          </p:cNvPicPr>
          <p:nvPr>
            <p:ph sz="half" idx="1"/>
          </p:nvPr>
        </p:nvPicPr>
        <p:blipFill>
          <a:blip r:embed="rId2"/>
          <a:stretch>
            <a:fillRect/>
          </a:stretch>
        </p:blipFill>
        <p:spPr>
          <a:xfrm>
            <a:off x="1117600" y="2625414"/>
            <a:ext cx="5080000" cy="2673972"/>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522927"/>
            <a:ext cx="5080000" cy="2878945"/>
          </a:xfrm>
          <a:prstGeom prst="rect">
            <a:avLst/>
          </a:prstGeom>
        </p:spPr>
      </p:pic>
    </p:spTree>
    <p:extLst>
      <p:ext uri="{BB962C8B-B14F-4D97-AF65-F5344CB8AC3E}">
        <p14:creationId xmlns:p14="http://schemas.microsoft.com/office/powerpoint/2010/main" val="51001147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字体控制</a:t>
            </a:r>
          </a:p>
        </p:txBody>
      </p:sp>
      <p:sp>
        <p:nvSpPr>
          <p:cNvPr id="5" name="内容占位符 4"/>
          <p:cNvSpPr>
            <a:spLocks noGrp="1"/>
          </p:cNvSpPr>
          <p:nvPr>
            <p:ph idx="1"/>
          </p:nvPr>
        </p:nvSpPr>
        <p:spPr/>
        <p:txBody>
          <a:bodyPr/>
          <a:lstStyle/>
          <a:p>
            <a:r>
              <a:rPr lang="en-US" altLang="zh-CN" dirty="0" smtClean="0"/>
              <a:t>font-kerning</a:t>
            </a:r>
          </a:p>
          <a:p>
            <a:pPr lvl="1"/>
            <a:r>
              <a:rPr lang="zh-CN" altLang="en-US" dirty="0" smtClean="0"/>
              <a:t>设定字体的字距信息，即字符间的相对位置的数据</a:t>
            </a:r>
            <a:endParaRPr lang="en-US" altLang="zh-CN" dirty="0" smtClean="0"/>
          </a:p>
          <a:p>
            <a:r>
              <a:rPr lang="en-US" altLang="zh-CN" dirty="0" smtClean="0"/>
              <a:t>font-feature-settings</a:t>
            </a:r>
          </a:p>
          <a:p>
            <a:pPr lvl="1"/>
            <a:r>
              <a:rPr lang="zh-CN" altLang="en-US" dirty="0" smtClean="0"/>
              <a:t>设定字体的底层属性</a:t>
            </a:r>
            <a:endParaRPr lang="en-US" altLang="zh-CN" dirty="0" smtClean="0"/>
          </a:p>
          <a:p>
            <a:r>
              <a:rPr lang="en-US" altLang="zh-CN" dirty="0" smtClean="0"/>
              <a:t>font-synthesis</a:t>
            </a:r>
          </a:p>
          <a:p>
            <a:pPr lvl="1"/>
            <a:r>
              <a:rPr lang="zh-CN" altLang="en-US" dirty="0" smtClean="0"/>
              <a:t>设定是否要合成所需的字型</a:t>
            </a:r>
            <a:endParaRPr lang="zh-CN" altLang="en-US" dirty="0"/>
          </a:p>
        </p:txBody>
      </p:sp>
    </p:spTree>
    <p:extLst>
      <p:ext uri="{BB962C8B-B14F-4D97-AF65-F5344CB8AC3E}">
        <p14:creationId xmlns:p14="http://schemas.microsoft.com/office/powerpoint/2010/main" val="313959176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字体</a:t>
            </a:r>
            <a:endParaRPr lang="zh-CN" altLang="en-US" dirty="0"/>
          </a:p>
        </p:txBody>
      </p:sp>
      <p:sp>
        <p:nvSpPr>
          <p:cNvPr id="3" name="内容占位符 2"/>
          <p:cNvSpPr>
            <a:spLocks noGrp="1"/>
          </p:cNvSpPr>
          <p:nvPr>
            <p:ph sz="half" idx="1"/>
          </p:nvPr>
        </p:nvSpPr>
        <p:spPr/>
        <p:txBody>
          <a:bodyPr/>
          <a:lstStyle/>
          <a:p>
            <a:r>
              <a:rPr lang="en-US" altLang="zh-CN" dirty="0" smtClean="0"/>
              <a:t>font</a:t>
            </a:r>
          </a:p>
          <a:p>
            <a:pPr lvl="1"/>
            <a:r>
              <a:rPr lang="zh-CN" altLang="en-US" dirty="0" smtClean="0"/>
              <a:t>字体属性组合</a:t>
            </a:r>
            <a:endParaRPr lang="en-US" altLang="zh-CN" dirty="0" smtClean="0"/>
          </a:p>
          <a:p>
            <a:pPr lvl="1"/>
            <a:r>
              <a:rPr lang="en-US" altLang="zh-CN" dirty="0"/>
              <a:t>font-weight</a:t>
            </a:r>
            <a:r>
              <a:rPr lang="zh-CN" altLang="en-US" dirty="0"/>
              <a:t>、</a:t>
            </a:r>
            <a:r>
              <a:rPr lang="en-US" altLang="zh-CN" dirty="0"/>
              <a:t>font-style</a:t>
            </a:r>
            <a:r>
              <a:rPr lang="zh-CN" altLang="en-US" dirty="0"/>
              <a:t>、</a:t>
            </a:r>
            <a:r>
              <a:rPr lang="en-US" altLang="zh-CN" dirty="0" smtClean="0"/>
              <a:t>font-variant</a:t>
            </a:r>
            <a:r>
              <a:rPr lang="zh-CN" altLang="en-US" dirty="0" smtClean="0"/>
              <a:t>在前，顺序不论，可选</a:t>
            </a:r>
            <a:endParaRPr lang="en-US" altLang="zh-CN" dirty="0" smtClean="0"/>
          </a:p>
          <a:p>
            <a:pPr lvl="1"/>
            <a:r>
              <a:rPr lang="en-US" altLang="zh-CN" dirty="0" smtClean="0"/>
              <a:t>font-size</a:t>
            </a:r>
            <a:r>
              <a:rPr lang="zh-CN" altLang="en-US" dirty="0" smtClean="0"/>
              <a:t>、</a:t>
            </a:r>
            <a:r>
              <a:rPr lang="en-US" altLang="zh-CN" dirty="0" smtClean="0"/>
              <a:t>font-family</a:t>
            </a:r>
            <a:r>
              <a:rPr lang="zh-CN" altLang="en-US" dirty="0" smtClean="0"/>
              <a:t>在后，顺序固定，必选</a:t>
            </a:r>
            <a:endParaRPr lang="en-US" altLang="zh-CN" dirty="0" smtClean="0"/>
          </a:p>
          <a:p>
            <a:pPr lvl="1"/>
            <a:r>
              <a:rPr lang="zh-CN" altLang="en-US" dirty="0" smtClean="0"/>
              <a:t>设定</a:t>
            </a:r>
            <a:r>
              <a:rPr lang="en-US" altLang="zh-CN" dirty="0" smtClean="0"/>
              <a:t>font-size</a:t>
            </a:r>
            <a:r>
              <a:rPr lang="zh-CN" altLang="en-US" dirty="0" smtClean="0"/>
              <a:t>时还能同时设定</a:t>
            </a:r>
            <a:r>
              <a:rPr lang="zh-CN" altLang="en-US" dirty="0"/>
              <a:t>行</a:t>
            </a:r>
            <a:r>
              <a:rPr lang="zh-CN" altLang="en-US" dirty="0" smtClean="0"/>
              <a:t>高（</a:t>
            </a:r>
            <a:r>
              <a:rPr lang="en-US" altLang="zh-CN" dirty="0" smtClean="0"/>
              <a:t>line-height</a:t>
            </a:r>
            <a:r>
              <a:rPr lang="zh-CN" altLang="en-US" dirty="0" smtClean="0"/>
              <a:t>）</a:t>
            </a:r>
            <a:endParaRPr lang="en-US" altLang="zh-CN" dirty="0" smtClean="0"/>
          </a:p>
          <a:p>
            <a:pPr lvl="1"/>
            <a:r>
              <a:rPr lang="zh-CN" altLang="en-US" dirty="0" smtClean="0"/>
              <a:t>可以声明使用系统字体值</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689190"/>
            <a:ext cx="5080000" cy="2546419"/>
          </a:xfrm>
          <a:prstGeom prst="rect">
            <a:avLst/>
          </a:prstGeom>
        </p:spPr>
      </p:pic>
    </p:spTree>
    <p:extLst>
      <p:ext uri="{BB962C8B-B14F-4D97-AF65-F5344CB8AC3E}">
        <p14:creationId xmlns:p14="http://schemas.microsoft.com/office/powerpoint/2010/main" val="29077773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字体</a:t>
            </a:r>
          </a:p>
        </p:txBody>
      </p:sp>
      <p:pic>
        <p:nvPicPr>
          <p:cNvPr id="5" name="内容占位符 4"/>
          <p:cNvPicPr>
            <a:picLocks noGrp="1" noChangeAspect="1"/>
          </p:cNvPicPr>
          <p:nvPr>
            <p:ph sz="half" idx="1"/>
          </p:nvPr>
        </p:nvPicPr>
        <p:blipFill>
          <a:blip r:embed="rId2"/>
          <a:stretch>
            <a:fillRect/>
          </a:stretch>
        </p:blipFill>
        <p:spPr>
          <a:xfrm>
            <a:off x="1117600" y="2501956"/>
            <a:ext cx="5080000" cy="2920887"/>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3073299"/>
            <a:ext cx="5080000" cy="1778202"/>
          </a:xfrm>
          <a:prstGeom prst="rect">
            <a:avLst/>
          </a:prstGeom>
        </p:spPr>
      </p:pic>
    </p:spTree>
    <p:extLst>
      <p:ext uri="{BB962C8B-B14F-4D97-AF65-F5344CB8AC3E}">
        <p14:creationId xmlns:p14="http://schemas.microsoft.com/office/powerpoint/2010/main" val="244394870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开发商前缀</a:t>
            </a:r>
            <a:endParaRPr lang="zh-CN" altLang="en-US" dirty="0"/>
          </a:p>
        </p:txBody>
      </p:sp>
      <p:sp>
        <p:nvSpPr>
          <p:cNvPr id="3" name="内容占位符 2"/>
          <p:cNvSpPr>
            <a:spLocks noGrp="1"/>
          </p:cNvSpPr>
          <p:nvPr>
            <p:ph idx="1"/>
          </p:nvPr>
        </p:nvSpPr>
        <p:spPr/>
        <p:txBody>
          <a:bodyPr/>
          <a:lstStyle/>
          <a:p>
            <a:r>
              <a:rPr lang="en-US" altLang="zh-CN" dirty="0" smtClean="0"/>
              <a:t>vendor prefix</a:t>
            </a:r>
            <a:r>
              <a:rPr lang="zh-CN" altLang="en-US" dirty="0" smtClean="0"/>
              <a:t>，针对开发中的</a:t>
            </a:r>
            <a:r>
              <a:rPr lang="en-US" altLang="zh-CN" dirty="0" smtClean="0"/>
              <a:t>CSS</a:t>
            </a:r>
            <a:r>
              <a:rPr lang="zh-CN" altLang="en-US" dirty="0" smtClean="0"/>
              <a:t>属性和功能所给出的特定浏览器实现的前缀</a:t>
            </a:r>
            <a:endParaRPr lang="en-US" altLang="zh-CN" dirty="0" smtClean="0"/>
          </a:p>
          <a:p>
            <a:r>
              <a:rPr lang="zh-CN" altLang="en-US" dirty="0" smtClean="0"/>
              <a:t>常见开发商前缀如下：</a:t>
            </a:r>
            <a:endParaRPr lang="en-US" altLang="zh-CN" dirty="0" smtClean="0"/>
          </a:p>
          <a:p>
            <a:pPr lvl="1"/>
            <a:r>
              <a:rPr lang="en-US" altLang="zh-CN" dirty="0" smtClean="0"/>
              <a:t>-</a:t>
            </a:r>
            <a:r>
              <a:rPr lang="en-US" altLang="zh-CN" dirty="0" err="1" smtClean="0"/>
              <a:t>moz</a:t>
            </a:r>
            <a:r>
              <a:rPr lang="en-US" altLang="zh-CN" dirty="0" smtClean="0"/>
              <a:t>-</a:t>
            </a:r>
            <a:r>
              <a:rPr lang="zh-CN" altLang="en-US" dirty="0" smtClean="0"/>
              <a:t>：</a:t>
            </a:r>
            <a:r>
              <a:rPr lang="en-US" altLang="zh-CN" dirty="0" smtClean="0"/>
              <a:t>Firefox</a:t>
            </a:r>
          </a:p>
          <a:p>
            <a:pPr lvl="1"/>
            <a:r>
              <a:rPr lang="en-US" altLang="zh-CN" dirty="0" smtClean="0"/>
              <a:t>-</a:t>
            </a:r>
            <a:r>
              <a:rPr lang="en-US" altLang="zh-CN" dirty="0" err="1" smtClean="0"/>
              <a:t>webkit</a:t>
            </a:r>
            <a:r>
              <a:rPr lang="en-US" altLang="zh-CN" dirty="0" smtClean="0"/>
              <a:t>-</a:t>
            </a:r>
            <a:r>
              <a:rPr lang="zh-CN" altLang="en-US" dirty="0" smtClean="0"/>
              <a:t>：</a:t>
            </a:r>
            <a:r>
              <a:rPr lang="en-US" altLang="zh-CN" dirty="0" smtClean="0"/>
              <a:t>Safari</a:t>
            </a:r>
            <a:r>
              <a:rPr lang="zh-CN" altLang="en-US" dirty="0" smtClean="0"/>
              <a:t>和</a:t>
            </a:r>
            <a:r>
              <a:rPr lang="en-US" altLang="zh-CN" dirty="0" smtClean="0"/>
              <a:t>Chrome</a:t>
            </a:r>
          </a:p>
          <a:p>
            <a:pPr lvl="1"/>
            <a:r>
              <a:rPr lang="en-US" altLang="zh-CN" dirty="0" smtClean="0"/>
              <a:t>-</a:t>
            </a:r>
            <a:r>
              <a:rPr lang="en-US" altLang="zh-CN" dirty="0" err="1" smtClean="0"/>
              <a:t>ms</a:t>
            </a:r>
            <a:r>
              <a:rPr lang="en-US" altLang="zh-CN" dirty="0" smtClean="0"/>
              <a:t>-</a:t>
            </a:r>
            <a:r>
              <a:rPr lang="zh-CN" altLang="en-US" dirty="0" smtClean="0"/>
              <a:t>：</a:t>
            </a:r>
            <a:r>
              <a:rPr lang="en-US" altLang="zh-CN" dirty="0" smtClean="0"/>
              <a:t>IE</a:t>
            </a:r>
          </a:p>
          <a:p>
            <a:pPr lvl="1"/>
            <a:r>
              <a:rPr lang="en-US" altLang="zh-CN" dirty="0" smtClean="0"/>
              <a:t>-o-</a:t>
            </a:r>
            <a:r>
              <a:rPr lang="zh-CN" altLang="en-US" dirty="0" smtClean="0"/>
              <a:t>：</a:t>
            </a:r>
            <a:r>
              <a:rPr lang="en-US" altLang="zh-CN" dirty="0" smtClean="0"/>
              <a:t>opera</a:t>
            </a:r>
            <a:endParaRPr lang="zh-CN" altLang="en-US" dirty="0"/>
          </a:p>
        </p:txBody>
      </p:sp>
    </p:spTree>
    <p:extLst>
      <p:ext uri="{BB962C8B-B14F-4D97-AF65-F5344CB8AC3E}">
        <p14:creationId xmlns:p14="http://schemas.microsoft.com/office/powerpoint/2010/main" val="119087140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文本</a:t>
            </a:r>
            <a:endParaRPr lang="en-US" altLang="zh-CN" dirty="0"/>
          </a:p>
        </p:txBody>
      </p:sp>
    </p:spTree>
    <p:extLst>
      <p:ext uri="{BB962C8B-B14F-4D97-AF65-F5344CB8AC3E}">
        <p14:creationId xmlns:p14="http://schemas.microsoft.com/office/powerpoint/2010/main" val="9746228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文本概览</a:t>
            </a:r>
            <a:endParaRPr lang="zh-CN" altLang="en-US" dirty="0"/>
          </a:p>
        </p:txBody>
      </p:sp>
      <p:sp>
        <p:nvSpPr>
          <p:cNvPr id="3" name="内容占位符 2"/>
          <p:cNvSpPr>
            <a:spLocks noGrp="1"/>
          </p:cNvSpPr>
          <p:nvPr>
            <p:ph sz="half" idx="1"/>
          </p:nvPr>
        </p:nvSpPr>
        <p:spPr/>
        <p:txBody>
          <a:bodyPr/>
          <a:lstStyle/>
          <a:p>
            <a:r>
              <a:rPr lang="zh-CN" altLang="en-US" dirty="0" smtClean="0"/>
              <a:t>对齐</a:t>
            </a:r>
            <a:endParaRPr lang="en-US" altLang="zh-CN" dirty="0" smtClean="0"/>
          </a:p>
          <a:p>
            <a:pPr lvl="1"/>
            <a:r>
              <a:rPr lang="en-US" altLang="zh-CN" dirty="0" smtClean="0"/>
              <a:t>text-align</a:t>
            </a:r>
            <a:r>
              <a:rPr lang="zh-CN" altLang="en-US" dirty="0" smtClean="0"/>
              <a:t>、</a:t>
            </a:r>
            <a:r>
              <a:rPr lang="en-US" altLang="zh-CN" dirty="0"/>
              <a:t> </a:t>
            </a:r>
            <a:r>
              <a:rPr lang="en-US" altLang="zh-CN" dirty="0" smtClean="0"/>
              <a:t>text-align-last</a:t>
            </a:r>
            <a:r>
              <a:rPr lang="zh-CN" altLang="en-US" dirty="0" smtClean="0"/>
              <a:t>、</a:t>
            </a:r>
            <a:r>
              <a:rPr lang="en-US" altLang="zh-CN" dirty="0" smtClean="0"/>
              <a:t>line-height</a:t>
            </a:r>
            <a:r>
              <a:rPr lang="zh-CN" altLang="en-US" dirty="0" smtClean="0"/>
              <a:t>、</a:t>
            </a:r>
            <a:r>
              <a:rPr lang="en-US" altLang="zh-CN" dirty="0" smtClean="0"/>
              <a:t>vertical-align</a:t>
            </a:r>
          </a:p>
          <a:p>
            <a:r>
              <a:rPr lang="zh-CN" altLang="en-US" dirty="0" smtClean="0"/>
              <a:t>间距和空白</a:t>
            </a:r>
            <a:endParaRPr lang="en-US" altLang="zh-CN" dirty="0"/>
          </a:p>
          <a:p>
            <a:pPr lvl="1"/>
            <a:r>
              <a:rPr lang="en-US" altLang="zh-CN" dirty="0" smtClean="0"/>
              <a:t>letter-spacing</a:t>
            </a:r>
            <a:r>
              <a:rPr lang="zh-CN" altLang="en-US" dirty="0" smtClean="0"/>
              <a:t>、</a:t>
            </a:r>
            <a:r>
              <a:rPr lang="en-US" altLang="zh-CN" dirty="0" smtClean="0"/>
              <a:t>word-spacing</a:t>
            </a:r>
            <a:r>
              <a:rPr lang="zh-CN" altLang="en-US" dirty="0" smtClean="0"/>
              <a:t>、</a:t>
            </a:r>
            <a:r>
              <a:rPr lang="en-US" altLang="zh-CN" dirty="0" smtClean="0"/>
              <a:t>white-space</a:t>
            </a:r>
            <a:r>
              <a:rPr lang="zh-CN" altLang="en-US" dirty="0" smtClean="0"/>
              <a:t>、</a:t>
            </a:r>
            <a:r>
              <a:rPr lang="en-US" altLang="zh-CN" dirty="0" smtClean="0"/>
              <a:t>tab-size</a:t>
            </a:r>
          </a:p>
          <a:p>
            <a:r>
              <a:rPr lang="zh-CN" altLang="en-US" dirty="0" smtClean="0"/>
              <a:t>文本样式</a:t>
            </a:r>
            <a:endParaRPr lang="en-US" altLang="zh-CN" dirty="0" smtClean="0"/>
          </a:p>
          <a:p>
            <a:pPr lvl="1"/>
            <a:r>
              <a:rPr lang="en-US" altLang="zh-CN" dirty="0" smtClean="0"/>
              <a:t>text-indent</a:t>
            </a:r>
            <a:r>
              <a:rPr lang="zh-CN" altLang="en-US" dirty="0" smtClean="0"/>
              <a:t>、</a:t>
            </a:r>
            <a:r>
              <a:rPr lang="en-US" altLang="zh-CN" dirty="0" smtClean="0"/>
              <a:t>text-transform</a:t>
            </a:r>
            <a:r>
              <a:rPr lang="zh-CN" altLang="en-US" dirty="0" smtClean="0"/>
              <a:t>、</a:t>
            </a:r>
            <a:r>
              <a:rPr lang="en-US" altLang="zh-CN" dirty="0" smtClean="0"/>
              <a:t>text-decoration</a:t>
            </a:r>
            <a:r>
              <a:rPr lang="zh-CN" altLang="en-US" dirty="0" smtClean="0"/>
              <a:t>、</a:t>
            </a:r>
            <a:r>
              <a:rPr lang="en-US" altLang="zh-CN" dirty="0" smtClean="0"/>
              <a:t>text-rendering</a:t>
            </a:r>
            <a:r>
              <a:rPr lang="zh-CN" altLang="en-US" dirty="0" smtClean="0"/>
              <a:t>、</a:t>
            </a:r>
            <a:r>
              <a:rPr lang="en-US" altLang="zh-CN" dirty="0" smtClean="0"/>
              <a:t>text-shadow</a:t>
            </a:r>
            <a:endParaRPr lang="zh-CN" altLang="en-US" dirty="0"/>
          </a:p>
        </p:txBody>
      </p:sp>
      <p:sp>
        <p:nvSpPr>
          <p:cNvPr id="4" name="内容占位符 3"/>
          <p:cNvSpPr>
            <a:spLocks noGrp="1"/>
          </p:cNvSpPr>
          <p:nvPr>
            <p:ph sz="half" idx="2"/>
          </p:nvPr>
        </p:nvSpPr>
        <p:spPr/>
        <p:txBody>
          <a:bodyPr/>
          <a:lstStyle/>
          <a:p>
            <a:r>
              <a:rPr lang="zh-CN" altLang="en-US" dirty="0" smtClean="0"/>
              <a:t>换行和断字</a:t>
            </a:r>
            <a:endParaRPr lang="en-US" altLang="zh-CN" dirty="0" smtClean="0"/>
          </a:p>
          <a:p>
            <a:pPr lvl="1"/>
            <a:r>
              <a:rPr lang="en-US" altLang="zh-CN" dirty="0" smtClean="0"/>
              <a:t>hyphens</a:t>
            </a:r>
            <a:r>
              <a:rPr lang="zh-CN" altLang="en-US" dirty="0" smtClean="0"/>
              <a:t>、</a:t>
            </a:r>
            <a:r>
              <a:rPr lang="en-US" altLang="zh-CN" dirty="0" smtClean="0"/>
              <a:t>word-break</a:t>
            </a:r>
            <a:r>
              <a:rPr lang="zh-CN" altLang="en-US" dirty="0" smtClean="0"/>
              <a:t>、</a:t>
            </a:r>
            <a:r>
              <a:rPr lang="en-US" altLang="zh-CN" dirty="0" smtClean="0"/>
              <a:t>line-break</a:t>
            </a:r>
            <a:r>
              <a:rPr lang="zh-CN" altLang="en-US" dirty="0" smtClean="0"/>
              <a:t>、</a:t>
            </a:r>
            <a:r>
              <a:rPr lang="en-US" altLang="zh-CN" dirty="0" smtClean="0"/>
              <a:t>overflow-wrap</a:t>
            </a:r>
            <a:r>
              <a:rPr lang="zh-CN" altLang="en-US" dirty="0" smtClean="0"/>
              <a:t>、</a:t>
            </a:r>
            <a:r>
              <a:rPr lang="en-US" altLang="zh-CN" dirty="0" smtClean="0"/>
              <a:t>word-wrap</a:t>
            </a:r>
          </a:p>
          <a:p>
            <a:r>
              <a:rPr lang="zh-CN" altLang="en-US" dirty="0" smtClean="0"/>
              <a:t>文本方向</a:t>
            </a:r>
            <a:endParaRPr lang="en-US" altLang="zh-CN" dirty="0" smtClean="0"/>
          </a:p>
          <a:p>
            <a:pPr lvl="1"/>
            <a:r>
              <a:rPr lang="en-US" altLang="zh-CN" dirty="0" smtClean="0"/>
              <a:t>writing-mode</a:t>
            </a:r>
            <a:r>
              <a:rPr lang="zh-CN" altLang="en-US" dirty="0" smtClean="0"/>
              <a:t>、</a:t>
            </a:r>
            <a:r>
              <a:rPr lang="en-US" altLang="zh-CN" dirty="0" smtClean="0"/>
              <a:t>text-orientation</a:t>
            </a:r>
            <a:r>
              <a:rPr lang="zh-CN" altLang="en-US" dirty="0" smtClean="0"/>
              <a:t>、</a:t>
            </a:r>
            <a:r>
              <a:rPr lang="en-US" altLang="zh-CN" dirty="0" smtClean="0"/>
              <a:t>direction</a:t>
            </a:r>
            <a:r>
              <a:rPr lang="zh-CN" altLang="en-US" dirty="0" smtClean="0"/>
              <a:t>、</a:t>
            </a:r>
            <a:r>
              <a:rPr lang="en-US" altLang="zh-CN" dirty="0" err="1" smtClean="0"/>
              <a:t>unicode</a:t>
            </a:r>
            <a:r>
              <a:rPr lang="en-US" altLang="zh-CN" dirty="0" smtClean="0"/>
              <a:t>-bidi</a:t>
            </a:r>
            <a:endParaRPr lang="zh-CN" altLang="en-US" dirty="0"/>
          </a:p>
        </p:txBody>
      </p:sp>
    </p:spTree>
    <p:extLst>
      <p:ext uri="{BB962C8B-B14F-4D97-AF65-F5344CB8AC3E}">
        <p14:creationId xmlns:p14="http://schemas.microsoft.com/office/powerpoint/2010/main" val="100096091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对齐</a:t>
            </a:r>
            <a:endParaRPr lang="zh-CN" altLang="en-US" dirty="0"/>
          </a:p>
        </p:txBody>
      </p:sp>
      <p:sp>
        <p:nvSpPr>
          <p:cNvPr id="6" name="内容占位符 5"/>
          <p:cNvSpPr>
            <a:spLocks noGrp="1"/>
          </p:cNvSpPr>
          <p:nvPr>
            <p:ph idx="1"/>
          </p:nvPr>
        </p:nvSpPr>
        <p:spPr>
          <a:xfrm>
            <a:off x="1127448" y="1772816"/>
            <a:ext cx="10363200" cy="4114800"/>
          </a:xfrm>
        </p:spPr>
        <p:txBody>
          <a:bodyPr/>
          <a:lstStyle/>
          <a:p>
            <a:r>
              <a:rPr lang="zh-CN" altLang="en-US" dirty="0" smtClean="0"/>
              <a:t>块级方向</a:t>
            </a:r>
            <a:endParaRPr lang="en-US" altLang="zh-CN" dirty="0" smtClean="0"/>
          </a:p>
          <a:p>
            <a:pPr lvl="1"/>
            <a:r>
              <a:rPr lang="zh-CN" altLang="en-US" dirty="0" smtClean="0"/>
              <a:t>各行的流动方向</a:t>
            </a:r>
            <a:endParaRPr lang="en-US" altLang="zh-CN" dirty="0" smtClean="0"/>
          </a:p>
          <a:p>
            <a:pPr lvl="1"/>
            <a:r>
              <a:rPr lang="zh-CN" altLang="en-US" dirty="0" smtClean="0"/>
              <a:t>传统规范中的纵向，因为一般语言都是从上往下</a:t>
            </a:r>
            <a:endParaRPr lang="en-US" altLang="zh-CN" dirty="0" smtClean="0"/>
          </a:p>
          <a:p>
            <a:pPr lvl="1"/>
            <a:r>
              <a:rPr lang="zh-CN" altLang="en-US" dirty="0" smtClean="0"/>
              <a:t>目前可以理解为文本块的起边到终边</a:t>
            </a:r>
            <a:endParaRPr lang="en-US" altLang="zh-CN" dirty="0" smtClean="0"/>
          </a:p>
          <a:p>
            <a:pPr lvl="1"/>
            <a:r>
              <a:rPr lang="en-US" altLang="zh-CN" dirty="0" smtClean="0"/>
              <a:t>vertical-align</a:t>
            </a:r>
          </a:p>
          <a:p>
            <a:r>
              <a:rPr lang="zh-CN" altLang="en-US" dirty="0"/>
              <a:t>行</a:t>
            </a:r>
            <a:r>
              <a:rPr lang="zh-CN" altLang="en-US" dirty="0" smtClean="0"/>
              <a:t>内方向</a:t>
            </a:r>
            <a:endParaRPr lang="en-US" altLang="zh-CN" dirty="0" smtClean="0"/>
          </a:p>
          <a:p>
            <a:pPr lvl="1"/>
            <a:r>
              <a:rPr lang="zh-CN" altLang="en-US" dirty="0" smtClean="0"/>
              <a:t>行内文字的流动方向</a:t>
            </a:r>
            <a:endParaRPr lang="en-US" altLang="zh-CN" dirty="0" smtClean="0"/>
          </a:p>
          <a:p>
            <a:pPr lvl="1"/>
            <a:r>
              <a:rPr lang="zh-CN" altLang="en-US" dirty="0" smtClean="0"/>
              <a:t>传统规范中的横向，因为一般语言都是从左往右</a:t>
            </a:r>
            <a:endParaRPr lang="en-US" altLang="zh-CN" dirty="0" smtClean="0"/>
          </a:p>
          <a:p>
            <a:pPr lvl="1"/>
            <a:r>
              <a:rPr lang="zh-CN" altLang="en-US" dirty="0" smtClean="0"/>
              <a:t>可以理解为与文本块起终边垂直的方向</a:t>
            </a:r>
            <a:endParaRPr lang="en-US" altLang="zh-CN" dirty="0" smtClean="0"/>
          </a:p>
          <a:p>
            <a:pPr lvl="1"/>
            <a:r>
              <a:rPr lang="en-US" altLang="zh-CN" dirty="0" smtClean="0"/>
              <a:t>text-align</a:t>
            </a:r>
            <a:endParaRPr lang="zh-CN" altLang="en-US" dirty="0"/>
          </a:p>
        </p:txBody>
      </p:sp>
    </p:spTree>
    <p:extLst>
      <p:ext uri="{BB962C8B-B14F-4D97-AF65-F5344CB8AC3E}">
        <p14:creationId xmlns:p14="http://schemas.microsoft.com/office/powerpoint/2010/main" val="9814335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对齐</a:t>
            </a:r>
            <a:endParaRPr lang="zh-CN" altLang="en-US" dirty="0"/>
          </a:p>
        </p:txBody>
      </p:sp>
      <p:sp>
        <p:nvSpPr>
          <p:cNvPr id="3" name="内容占位符 2"/>
          <p:cNvSpPr>
            <a:spLocks noGrp="1"/>
          </p:cNvSpPr>
          <p:nvPr>
            <p:ph idx="1"/>
          </p:nvPr>
        </p:nvSpPr>
        <p:spPr/>
        <p:txBody>
          <a:bodyPr/>
          <a:lstStyle/>
          <a:p>
            <a:r>
              <a:rPr lang="en-US" altLang="zh-CN" dirty="0"/>
              <a:t>text-align</a:t>
            </a:r>
          </a:p>
          <a:p>
            <a:pPr lvl="1"/>
            <a:r>
              <a:rPr lang="en-US" altLang="zh-CN" dirty="0" smtClean="0"/>
              <a:t>start | end | left </a:t>
            </a:r>
            <a:r>
              <a:rPr lang="en-US" altLang="zh-CN" dirty="0"/>
              <a:t>| center | right | </a:t>
            </a:r>
            <a:r>
              <a:rPr lang="en-US" altLang="zh-CN" dirty="0" smtClean="0"/>
              <a:t>justify | ……</a:t>
            </a:r>
          </a:p>
          <a:p>
            <a:pPr lvl="1"/>
            <a:r>
              <a:rPr lang="en-US" altLang="zh-CN" dirty="0" smtClean="0"/>
              <a:t>start</a:t>
            </a:r>
            <a:r>
              <a:rPr lang="zh-CN" altLang="en-US" dirty="0" smtClean="0"/>
              <a:t>：</a:t>
            </a:r>
            <a:r>
              <a:rPr lang="en-US" altLang="zh-CN" dirty="0" smtClean="0"/>
              <a:t>CSS3</a:t>
            </a:r>
            <a:r>
              <a:rPr lang="zh-CN" altLang="en-US" dirty="0" smtClean="0"/>
              <a:t>默认值</a:t>
            </a:r>
            <a:endParaRPr lang="en-US" altLang="zh-CN" dirty="0" smtClean="0"/>
          </a:p>
          <a:p>
            <a:pPr lvl="1"/>
            <a:r>
              <a:rPr lang="en-US" altLang="zh-CN" dirty="0" smtClean="0"/>
              <a:t>center</a:t>
            </a:r>
            <a:r>
              <a:rPr lang="zh-CN" altLang="en-US" dirty="0" smtClean="0"/>
              <a:t>：元素内容居中，不是元素本身居中</a:t>
            </a:r>
            <a:endParaRPr lang="en-US" altLang="zh-CN" dirty="0" smtClean="0"/>
          </a:p>
          <a:p>
            <a:pPr lvl="1"/>
            <a:r>
              <a:rPr lang="en-US" altLang="zh-CN" dirty="0" smtClean="0"/>
              <a:t>justify</a:t>
            </a:r>
            <a:r>
              <a:rPr lang="zh-CN" altLang="en-US" dirty="0" smtClean="0"/>
              <a:t>：两端对齐</a:t>
            </a:r>
            <a:endParaRPr lang="en-US" altLang="zh-CN" dirty="0" smtClean="0"/>
          </a:p>
          <a:p>
            <a:pPr lvl="1"/>
            <a:r>
              <a:rPr lang="en-US" altLang="zh-CN" dirty="0" smtClean="0">
                <a:hlinkClick r:id="rId3" action="ppaction://hlinkfile"/>
              </a:rPr>
              <a:t>example</a:t>
            </a:r>
            <a:endParaRPr lang="en-US" altLang="zh-CN" dirty="0" smtClean="0"/>
          </a:p>
        </p:txBody>
      </p:sp>
    </p:spTree>
    <p:extLst>
      <p:ext uri="{BB962C8B-B14F-4D97-AF65-F5344CB8AC3E}">
        <p14:creationId xmlns:p14="http://schemas.microsoft.com/office/powerpoint/2010/main" val="8173764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CSS</a:t>
            </a:r>
            <a:r>
              <a:rPr lang="zh-CN" altLang="en-US" dirty="0" smtClean="0"/>
              <a:t>语法</a:t>
            </a:r>
            <a:endParaRPr lang="zh-CN" altLang="en-US" dirty="0"/>
          </a:p>
        </p:txBody>
      </p:sp>
      <p:sp>
        <p:nvSpPr>
          <p:cNvPr id="5" name="Rectangle 3" descr="Rectangle: Click to edit Master text styles&#10;Second level&#10;Third level&#10;Fourth level&#10;Fifth level"/>
          <p:cNvSpPr txBox="1">
            <a:spLocks noChangeArrowheads="1"/>
          </p:cNvSpPr>
          <p:nvPr/>
        </p:nvSpPr>
        <p:spPr bwMode="auto">
          <a:xfrm>
            <a:off x="2362200" y="5516564"/>
            <a:ext cx="77724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a:lstStyle>
          <a:p>
            <a:r>
              <a:rPr lang="zh-CN" altLang="en-US" dirty="0"/>
              <a:t>简单实例</a:t>
            </a:r>
            <a:r>
              <a:rPr lang="en-US" altLang="zh-CN" dirty="0"/>
              <a:t>: </a:t>
            </a:r>
            <a:r>
              <a:rPr lang="en-US" altLang="zh-CN" dirty="0">
                <a:hlinkClick r:id="rId3" action="ppaction://hlinkfile"/>
              </a:rPr>
              <a:t>example</a:t>
            </a:r>
            <a:endParaRPr lang="en-US" altLang="zh-CN" dirty="0"/>
          </a:p>
        </p:txBody>
      </p:sp>
      <p:sp>
        <p:nvSpPr>
          <p:cNvPr id="6" name="Text Box 0"/>
          <p:cNvSpPr txBox="1">
            <a:spLocks noChangeArrowheads="1"/>
          </p:cNvSpPr>
          <p:nvPr/>
        </p:nvSpPr>
        <p:spPr bwMode="auto">
          <a:xfrm>
            <a:off x="1127150" y="3510171"/>
            <a:ext cx="7777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p {font-size: 12pt; font-style: italic; color: green}</a:t>
            </a:r>
          </a:p>
        </p:txBody>
      </p:sp>
      <p:sp>
        <p:nvSpPr>
          <p:cNvPr id="7" name="Text Box 1"/>
          <p:cNvSpPr txBox="1">
            <a:spLocks noChangeArrowheads="1"/>
          </p:cNvSpPr>
          <p:nvPr/>
        </p:nvSpPr>
        <p:spPr bwMode="auto">
          <a:xfrm>
            <a:off x="1013587" y="1895018"/>
            <a:ext cx="2232025"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选择器（与此样式相关的元素）</a:t>
            </a:r>
          </a:p>
        </p:txBody>
      </p:sp>
      <p:sp>
        <p:nvSpPr>
          <p:cNvPr id="8" name="Line 3"/>
          <p:cNvSpPr>
            <a:spLocks noChangeShapeType="1"/>
          </p:cNvSpPr>
          <p:nvPr/>
        </p:nvSpPr>
        <p:spPr bwMode="auto">
          <a:xfrm flipH="1">
            <a:off x="1235100" y="3112321"/>
            <a:ext cx="252412" cy="39785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Text Box 4"/>
          <p:cNvSpPr txBox="1">
            <a:spLocks noChangeArrowheads="1"/>
          </p:cNvSpPr>
          <p:nvPr/>
        </p:nvSpPr>
        <p:spPr bwMode="auto">
          <a:xfrm>
            <a:off x="3935438" y="1911993"/>
            <a:ext cx="2232025" cy="12003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声明块（以分号分隔的声明列表）</a:t>
            </a:r>
          </a:p>
        </p:txBody>
      </p:sp>
      <p:sp>
        <p:nvSpPr>
          <p:cNvPr id="10" name="Line 5"/>
          <p:cNvSpPr>
            <a:spLocks noChangeShapeType="1"/>
          </p:cNvSpPr>
          <p:nvPr/>
        </p:nvSpPr>
        <p:spPr bwMode="auto">
          <a:xfrm flipH="1">
            <a:off x="3576662" y="3112321"/>
            <a:ext cx="935038" cy="397851"/>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Text Box 6"/>
          <p:cNvSpPr txBox="1">
            <a:spLocks noChangeArrowheads="1"/>
          </p:cNvSpPr>
          <p:nvPr/>
        </p:nvSpPr>
        <p:spPr bwMode="auto">
          <a:xfrm>
            <a:off x="5735662" y="4474443"/>
            <a:ext cx="863600"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属性</a:t>
            </a:r>
          </a:p>
        </p:txBody>
      </p:sp>
      <p:sp>
        <p:nvSpPr>
          <p:cNvPr id="12" name="Line 8"/>
          <p:cNvSpPr>
            <a:spLocks noChangeShapeType="1"/>
          </p:cNvSpPr>
          <p:nvPr/>
        </p:nvSpPr>
        <p:spPr bwMode="auto">
          <a:xfrm flipV="1">
            <a:off x="6167462" y="3969618"/>
            <a:ext cx="0" cy="504825"/>
          </a:xfrm>
          <a:prstGeom prst="line">
            <a:avLst/>
          </a:prstGeom>
          <a:noFill/>
          <a:ln w="9525">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Text Box 9"/>
          <p:cNvSpPr txBox="1">
            <a:spLocks noChangeArrowheads="1"/>
          </p:cNvSpPr>
          <p:nvPr/>
        </p:nvSpPr>
        <p:spPr bwMode="auto">
          <a:xfrm>
            <a:off x="6779444" y="4460620"/>
            <a:ext cx="503237"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t>值</a:t>
            </a:r>
          </a:p>
        </p:txBody>
      </p:sp>
      <p:sp>
        <p:nvSpPr>
          <p:cNvPr id="14" name="Line 10"/>
          <p:cNvSpPr>
            <a:spLocks noChangeShapeType="1"/>
          </p:cNvSpPr>
          <p:nvPr/>
        </p:nvSpPr>
        <p:spPr bwMode="auto">
          <a:xfrm flipV="1">
            <a:off x="7031062" y="3941972"/>
            <a:ext cx="0" cy="504825"/>
          </a:xfrm>
          <a:prstGeom prst="line">
            <a:avLst/>
          </a:prstGeom>
          <a:noFill/>
          <a:ln w="9525">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cxnSp>
        <p:nvCxnSpPr>
          <p:cNvPr id="16" name="直接连接符 15"/>
          <p:cNvCxnSpPr/>
          <p:nvPr/>
        </p:nvCxnSpPr>
        <p:spPr bwMode="auto">
          <a:xfrm>
            <a:off x="1487512" y="3510171"/>
            <a:ext cx="5976838" cy="0"/>
          </a:xfrm>
          <a:prstGeom prst="line">
            <a:avLst/>
          </a:prstGeom>
          <a:solidFill>
            <a:schemeClr val="accent1"/>
          </a:solidFill>
          <a:ln w="9525" cap="flat" cmpd="sng" algn="ctr">
            <a:solidFill>
              <a:srgbClr val="FFFF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1127150" y="3510171"/>
            <a:ext cx="21590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flipV="1">
            <a:off x="1487512" y="3942095"/>
            <a:ext cx="2089150" cy="25276"/>
          </a:xfrm>
          <a:prstGeom prst="line">
            <a:avLst/>
          </a:prstGeom>
          <a:solidFill>
            <a:schemeClr val="accent1"/>
          </a:solidFill>
          <a:ln w="9525" cap="flat" cmpd="sng" algn="ctr">
            <a:solidFill>
              <a:srgbClr val="92D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6"/>
          <p:cNvSpPr txBox="1">
            <a:spLocks noChangeArrowheads="1"/>
          </p:cNvSpPr>
          <p:nvPr/>
        </p:nvSpPr>
        <p:spPr bwMode="auto">
          <a:xfrm>
            <a:off x="1697798" y="4446797"/>
            <a:ext cx="863600"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声明</a:t>
            </a:r>
          </a:p>
        </p:txBody>
      </p:sp>
      <p:sp>
        <p:nvSpPr>
          <p:cNvPr id="22" name="Line 8"/>
          <p:cNvSpPr>
            <a:spLocks noChangeShapeType="1"/>
          </p:cNvSpPr>
          <p:nvPr/>
        </p:nvSpPr>
        <p:spPr bwMode="auto">
          <a:xfrm flipV="1">
            <a:off x="2129598" y="3941972"/>
            <a:ext cx="0" cy="504825"/>
          </a:xfrm>
          <a:prstGeom prst="line">
            <a:avLst/>
          </a:prstGeom>
          <a:noFill/>
          <a:ln w="9525">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cxnSp>
        <p:nvCxnSpPr>
          <p:cNvPr id="24" name="直接连接符 23"/>
          <p:cNvCxnSpPr/>
          <p:nvPr/>
        </p:nvCxnSpPr>
        <p:spPr bwMode="auto">
          <a:xfrm>
            <a:off x="5880174" y="3969617"/>
            <a:ext cx="719088" cy="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6779444" y="3969617"/>
            <a:ext cx="684907" cy="0"/>
          </a:xfrm>
          <a:prstGeom prst="line">
            <a:avLst/>
          </a:prstGeom>
          <a:solidFill>
            <a:schemeClr val="accent1"/>
          </a:solidFill>
          <a:ln w="9525" cap="flat" cmpd="sng" algn="ctr">
            <a:solidFill>
              <a:srgbClr val="7030A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p:cNvPicPr>
            <a:picLocks noChangeAspect="1"/>
          </p:cNvPicPr>
          <p:nvPr/>
        </p:nvPicPr>
        <p:blipFill>
          <a:blip r:embed="rId4"/>
          <a:stretch>
            <a:fillRect/>
          </a:stretch>
        </p:blipFill>
        <p:spPr>
          <a:xfrm>
            <a:off x="6346250" y="1700807"/>
            <a:ext cx="5440240" cy="1651945"/>
          </a:xfrm>
          <a:prstGeom prst="rect">
            <a:avLst/>
          </a:prstGeom>
        </p:spPr>
      </p:pic>
    </p:spTree>
    <p:extLst>
      <p:ext uri="{BB962C8B-B14F-4D97-AF65-F5344CB8AC3E}">
        <p14:creationId xmlns:p14="http://schemas.microsoft.com/office/powerpoint/2010/main" val="83534907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对齐</a:t>
            </a:r>
          </a:p>
        </p:txBody>
      </p:sp>
      <p:pic>
        <p:nvPicPr>
          <p:cNvPr id="10" name="内容占位符 9"/>
          <p:cNvPicPr>
            <a:picLocks noGrp="1" noChangeAspect="1"/>
          </p:cNvPicPr>
          <p:nvPr>
            <p:ph sz="half" idx="1"/>
          </p:nvPr>
        </p:nvPicPr>
        <p:blipFill>
          <a:blip r:embed="rId2"/>
          <a:stretch>
            <a:fillRect/>
          </a:stretch>
        </p:blipFill>
        <p:spPr>
          <a:xfrm>
            <a:off x="1177001" y="1905000"/>
            <a:ext cx="4961198" cy="4114800"/>
          </a:xfrm>
          <a:prstGeom prst="rect">
            <a:avLst/>
          </a:prstGeom>
        </p:spPr>
      </p:pic>
      <p:pic>
        <p:nvPicPr>
          <p:cNvPr id="11" name="内容占位符 10"/>
          <p:cNvPicPr>
            <a:picLocks noGrp="1" noChangeAspect="1"/>
          </p:cNvPicPr>
          <p:nvPr>
            <p:ph sz="half" idx="2"/>
          </p:nvPr>
        </p:nvPicPr>
        <p:blipFill>
          <a:blip r:embed="rId3"/>
          <a:stretch>
            <a:fillRect/>
          </a:stretch>
        </p:blipFill>
        <p:spPr>
          <a:xfrm>
            <a:off x="6400800" y="2893458"/>
            <a:ext cx="5080000" cy="2137883"/>
          </a:xfrm>
          <a:prstGeom prst="rect">
            <a:avLst/>
          </a:prstGeom>
        </p:spPr>
      </p:pic>
    </p:spTree>
    <p:extLst>
      <p:ext uri="{BB962C8B-B14F-4D97-AF65-F5344CB8AC3E}">
        <p14:creationId xmlns:p14="http://schemas.microsoft.com/office/powerpoint/2010/main" val="42649267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对齐</a:t>
            </a:r>
          </a:p>
        </p:txBody>
      </p:sp>
      <p:pic>
        <p:nvPicPr>
          <p:cNvPr id="5" name="内容占位符 4"/>
          <p:cNvPicPr>
            <a:picLocks noGrp="1" noChangeAspect="1"/>
          </p:cNvPicPr>
          <p:nvPr>
            <p:ph sz="half" idx="1"/>
          </p:nvPr>
        </p:nvPicPr>
        <p:blipFill>
          <a:blip r:embed="rId3"/>
          <a:stretch>
            <a:fillRect/>
          </a:stretch>
        </p:blipFill>
        <p:spPr>
          <a:xfrm>
            <a:off x="1117600" y="1983226"/>
            <a:ext cx="5080000" cy="3958347"/>
          </a:xfrm>
          <a:prstGeom prst="rect">
            <a:avLst/>
          </a:prstGeom>
        </p:spPr>
      </p:pic>
      <p:pic>
        <p:nvPicPr>
          <p:cNvPr id="6" name="内容占位符 5"/>
          <p:cNvPicPr>
            <a:picLocks noGrp="1" noChangeAspect="1"/>
          </p:cNvPicPr>
          <p:nvPr>
            <p:ph sz="half" idx="2"/>
          </p:nvPr>
        </p:nvPicPr>
        <p:blipFill>
          <a:blip r:embed="rId4"/>
          <a:stretch>
            <a:fillRect/>
          </a:stretch>
        </p:blipFill>
        <p:spPr>
          <a:xfrm>
            <a:off x="6400800" y="3321428"/>
            <a:ext cx="5080000" cy="1281943"/>
          </a:xfrm>
          <a:prstGeom prst="rect">
            <a:avLst/>
          </a:prstGeom>
        </p:spPr>
      </p:pic>
    </p:spTree>
    <p:extLst>
      <p:ext uri="{BB962C8B-B14F-4D97-AF65-F5344CB8AC3E}">
        <p14:creationId xmlns:p14="http://schemas.microsoft.com/office/powerpoint/2010/main" val="160087555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对齐</a:t>
            </a:r>
          </a:p>
        </p:txBody>
      </p:sp>
      <p:sp>
        <p:nvSpPr>
          <p:cNvPr id="3" name="内容占位符 2"/>
          <p:cNvSpPr>
            <a:spLocks noGrp="1"/>
          </p:cNvSpPr>
          <p:nvPr>
            <p:ph sz="half" idx="1"/>
          </p:nvPr>
        </p:nvSpPr>
        <p:spPr/>
        <p:txBody>
          <a:bodyPr/>
          <a:lstStyle/>
          <a:p>
            <a:r>
              <a:rPr lang="en-US" altLang="zh-CN" dirty="0" smtClean="0"/>
              <a:t>text-align-last</a:t>
            </a:r>
          </a:p>
          <a:p>
            <a:pPr lvl="1"/>
            <a:r>
              <a:rPr lang="zh-CN" altLang="en-US" dirty="0" smtClean="0"/>
              <a:t>用于对齐最后一行</a:t>
            </a:r>
            <a:endParaRPr lang="en-US" altLang="zh-CN" dirty="0" smtClean="0"/>
          </a:p>
          <a:p>
            <a:pPr lvl="1"/>
            <a:r>
              <a:rPr lang="en-US" altLang="zh-CN" dirty="0" smtClean="0"/>
              <a:t>auto | start </a:t>
            </a:r>
            <a:r>
              <a:rPr lang="en-US" altLang="zh-CN" dirty="0"/>
              <a:t>| end | left | center | right | justify</a:t>
            </a:r>
          </a:p>
          <a:p>
            <a:pPr lvl="1"/>
            <a:r>
              <a:rPr lang="en-US" altLang="zh-CN" dirty="0" smtClean="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1117600" y="4509120"/>
            <a:ext cx="5080000" cy="1381727"/>
          </a:xfrm>
          <a:prstGeom prst="rect">
            <a:avLst/>
          </a:prstGeom>
        </p:spPr>
      </p:pic>
      <p:pic>
        <p:nvPicPr>
          <p:cNvPr id="6" name="内容占位符 5"/>
          <p:cNvPicPr>
            <a:picLocks noChangeAspect="1"/>
          </p:cNvPicPr>
          <p:nvPr/>
        </p:nvPicPr>
        <p:blipFill>
          <a:blip r:embed="rId4"/>
          <a:stretch>
            <a:fillRect/>
          </a:stretch>
        </p:blipFill>
        <p:spPr bwMode="auto">
          <a:xfrm>
            <a:off x="6528048" y="1055734"/>
            <a:ext cx="5080000" cy="2906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内容占位符 4"/>
          <p:cNvPicPr>
            <a:picLocks noChangeAspect="1"/>
          </p:cNvPicPr>
          <p:nvPr/>
        </p:nvPicPr>
        <p:blipFill>
          <a:blip r:embed="rId5"/>
          <a:stretch>
            <a:fillRect/>
          </a:stretch>
        </p:blipFill>
        <p:spPr bwMode="auto">
          <a:xfrm>
            <a:off x="6528048" y="4509120"/>
            <a:ext cx="5080000" cy="1151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313653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对齐</a:t>
            </a:r>
          </a:p>
        </p:txBody>
      </p:sp>
      <p:sp>
        <p:nvSpPr>
          <p:cNvPr id="3" name="内容占位符 2"/>
          <p:cNvSpPr>
            <a:spLocks noGrp="1"/>
          </p:cNvSpPr>
          <p:nvPr>
            <p:ph idx="1"/>
          </p:nvPr>
        </p:nvSpPr>
        <p:spPr/>
        <p:txBody>
          <a:bodyPr/>
          <a:lstStyle/>
          <a:p>
            <a:r>
              <a:rPr lang="zh-CN" altLang="en-US" dirty="0" smtClean="0"/>
              <a:t>行高</a:t>
            </a:r>
            <a:endParaRPr lang="en-US" altLang="zh-CN" dirty="0"/>
          </a:p>
          <a:p>
            <a:pPr lvl="1"/>
            <a:r>
              <a:rPr lang="en-US" altLang="zh-CN" dirty="0"/>
              <a:t> line-height </a:t>
            </a:r>
            <a:r>
              <a:rPr lang="zh-CN" altLang="en-US" dirty="0" smtClean="0"/>
              <a:t>：</a:t>
            </a:r>
            <a:r>
              <a:rPr lang="en-US" altLang="zh-CN" dirty="0" smtClean="0"/>
              <a:t>&lt;</a:t>
            </a:r>
            <a:r>
              <a:rPr lang="en-US" altLang="zh-CN" dirty="0"/>
              <a:t>length&gt; | &lt;percentage&gt; | &lt;number&gt; | normal </a:t>
            </a:r>
            <a:endParaRPr lang="en-US" altLang="zh-CN" dirty="0" smtClean="0"/>
          </a:p>
          <a:p>
            <a:pPr lvl="1"/>
            <a:r>
              <a:rPr lang="zh-CN" altLang="en-US" dirty="0" smtClean="0"/>
              <a:t>指定文本行基线之间最小距离</a:t>
            </a:r>
            <a:endParaRPr lang="en-US" altLang="zh-CN" dirty="0" smtClean="0"/>
          </a:p>
          <a:p>
            <a:pPr lvl="1"/>
            <a:r>
              <a:rPr lang="zh-CN" altLang="en-US" dirty="0" smtClean="0"/>
              <a:t>当该值从父元素继承时，要在父元素上计算，而非子元素，可以用</a:t>
            </a:r>
            <a:r>
              <a:rPr lang="en-US" altLang="zh-CN" dirty="0" smtClean="0"/>
              <a:t>number</a:t>
            </a:r>
            <a:r>
              <a:rPr lang="zh-CN" altLang="en-US" dirty="0" smtClean="0"/>
              <a:t>指定缩放因子</a:t>
            </a:r>
            <a:endParaRPr lang="en-US" altLang="zh-CN" dirty="0" smtClean="0"/>
          </a:p>
          <a:p>
            <a:pPr lvl="1"/>
            <a:r>
              <a:rPr lang="en-US" altLang="zh-CN" dirty="0" smtClean="0">
                <a:hlinkClick r:id="rId3" action="ppaction://hlinkfile"/>
              </a:rPr>
              <a:t>example</a:t>
            </a:r>
            <a:endParaRPr lang="zh-CN" altLang="en-US" dirty="0"/>
          </a:p>
        </p:txBody>
      </p:sp>
      <p:pic>
        <p:nvPicPr>
          <p:cNvPr id="5" name="Picture 8" descr="LineHe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896" y="4152912"/>
            <a:ext cx="5759085" cy="1857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604569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对齐</a:t>
            </a:r>
          </a:p>
        </p:txBody>
      </p:sp>
      <p:pic>
        <p:nvPicPr>
          <p:cNvPr id="6" name="内容占位符 5"/>
          <p:cNvPicPr>
            <a:picLocks noGrp="1" noChangeAspect="1"/>
          </p:cNvPicPr>
          <p:nvPr>
            <p:ph sz="half" idx="1"/>
          </p:nvPr>
        </p:nvPicPr>
        <p:blipFill>
          <a:blip r:embed="rId2"/>
          <a:stretch>
            <a:fillRect/>
          </a:stretch>
        </p:blipFill>
        <p:spPr>
          <a:xfrm>
            <a:off x="1117600" y="2262400"/>
            <a:ext cx="5080000" cy="34000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543880"/>
            <a:ext cx="5080000" cy="2837040"/>
          </a:xfrm>
          <a:prstGeom prst="rect">
            <a:avLst/>
          </a:prstGeom>
        </p:spPr>
      </p:pic>
    </p:spTree>
    <p:extLst>
      <p:ext uri="{BB962C8B-B14F-4D97-AF65-F5344CB8AC3E}">
        <p14:creationId xmlns:p14="http://schemas.microsoft.com/office/powerpoint/2010/main" val="114047829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对齐</a:t>
            </a:r>
          </a:p>
        </p:txBody>
      </p:sp>
      <p:sp>
        <p:nvSpPr>
          <p:cNvPr id="3" name="内容占位符 2"/>
          <p:cNvSpPr>
            <a:spLocks noGrp="1"/>
          </p:cNvSpPr>
          <p:nvPr>
            <p:ph idx="1"/>
          </p:nvPr>
        </p:nvSpPr>
        <p:spPr/>
        <p:txBody>
          <a:bodyPr/>
          <a:lstStyle/>
          <a:p>
            <a:r>
              <a:rPr lang="en-US" altLang="zh-CN" dirty="0"/>
              <a:t>vertical-align</a:t>
            </a:r>
          </a:p>
          <a:p>
            <a:pPr lvl="1"/>
            <a:r>
              <a:rPr lang="zh-CN" altLang="en-US" dirty="0"/>
              <a:t>行内</a:t>
            </a:r>
            <a:r>
              <a:rPr lang="zh-CN" altLang="en-US" dirty="0" smtClean="0"/>
              <a:t>方向</a:t>
            </a:r>
            <a:r>
              <a:rPr lang="zh-CN" altLang="en-US" dirty="0"/>
              <a:t>如何</a:t>
            </a:r>
            <a:r>
              <a:rPr lang="zh-CN" altLang="en-US" dirty="0" smtClean="0"/>
              <a:t>对齐</a:t>
            </a:r>
            <a:endParaRPr lang="en-US" altLang="zh-CN" dirty="0" smtClean="0"/>
          </a:p>
          <a:p>
            <a:pPr lvl="1"/>
            <a:r>
              <a:rPr lang="zh-CN" altLang="en-US" dirty="0" smtClean="0"/>
              <a:t>用于行内和</a:t>
            </a:r>
            <a:r>
              <a:rPr lang="zh-CN" altLang="en-US" dirty="0"/>
              <a:t>单元格</a:t>
            </a:r>
            <a:r>
              <a:rPr lang="zh-CN" altLang="en-US" dirty="0" smtClean="0"/>
              <a:t>元素，不可继承</a:t>
            </a:r>
            <a:endParaRPr lang="zh-CN" altLang="en-US" dirty="0"/>
          </a:p>
          <a:p>
            <a:pPr lvl="1"/>
            <a:r>
              <a:rPr lang="en-US" altLang="zh-CN" dirty="0"/>
              <a:t>baseline | sub | super | top | text-top | middle |  bottom | text-bottom | &lt;length&gt; | &lt;percentage&gt;</a:t>
            </a:r>
            <a:endParaRPr lang="zh-CN" altLang="en-US" dirty="0"/>
          </a:p>
          <a:p>
            <a:pPr lvl="1"/>
            <a:r>
              <a:rPr lang="en-US" altLang="zh-CN" dirty="0" smtClean="0"/>
              <a:t>baseline</a:t>
            </a:r>
            <a:r>
              <a:rPr lang="zh-CN" altLang="en-US" dirty="0" smtClean="0"/>
              <a:t>：有基线元素基线对齐，无基线元素下端与基线对齐</a:t>
            </a:r>
            <a:endParaRPr lang="en-US" altLang="zh-CN" dirty="0" smtClean="0"/>
          </a:p>
          <a:p>
            <a:pPr lvl="1"/>
            <a:r>
              <a:rPr lang="en-US" altLang="zh-CN" dirty="0" smtClean="0"/>
              <a:t>super/sub</a:t>
            </a:r>
            <a:r>
              <a:rPr lang="zh-CN" altLang="en-US" dirty="0" smtClean="0"/>
              <a:t>：上标、下标</a:t>
            </a:r>
            <a:endParaRPr lang="en-US" altLang="zh-CN" dirty="0" smtClean="0"/>
          </a:p>
          <a:p>
            <a:pPr lvl="1"/>
            <a:r>
              <a:rPr lang="en-US" altLang="zh-CN" dirty="0" smtClean="0">
                <a:hlinkClick r:id="rId3" action="ppaction://hlinkfile"/>
              </a:rPr>
              <a:t>example1</a:t>
            </a:r>
            <a:r>
              <a:rPr lang="en-US" altLang="zh-CN" dirty="0" smtClean="0"/>
              <a:t>   </a:t>
            </a:r>
            <a:r>
              <a:rPr lang="en-US" altLang="zh-CN" dirty="0" smtClean="0">
                <a:hlinkClick r:id="rId4" action="ppaction://hlinkfile"/>
              </a:rPr>
              <a:t>example2</a:t>
            </a:r>
            <a:r>
              <a:rPr lang="en-US" altLang="zh-CN" dirty="0" smtClean="0"/>
              <a:t>   </a:t>
            </a:r>
            <a:r>
              <a:rPr lang="en-US" altLang="zh-CN" dirty="0" smtClean="0">
                <a:hlinkClick r:id="rId5" action="ppaction://hlinkfile"/>
              </a:rPr>
              <a:t>example3</a:t>
            </a:r>
            <a:endParaRPr lang="zh-CN" altLang="en-US" dirty="0"/>
          </a:p>
        </p:txBody>
      </p:sp>
    </p:spTree>
    <p:extLst>
      <p:ext uri="{BB962C8B-B14F-4D97-AF65-F5344CB8AC3E}">
        <p14:creationId xmlns:p14="http://schemas.microsoft.com/office/powerpoint/2010/main" val="403279162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对齐</a:t>
            </a:r>
          </a:p>
        </p:txBody>
      </p:sp>
      <p:pic>
        <p:nvPicPr>
          <p:cNvPr id="7" name="内容占位符 6"/>
          <p:cNvPicPr>
            <a:picLocks noGrp="1" noChangeAspect="1"/>
          </p:cNvPicPr>
          <p:nvPr>
            <p:ph sz="half" idx="1"/>
          </p:nvPr>
        </p:nvPicPr>
        <p:blipFill>
          <a:blip r:embed="rId2"/>
          <a:stretch>
            <a:fillRect/>
          </a:stretch>
        </p:blipFill>
        <p:spPr>
          <a:xfrm>
            <a:off x="1117600" y="1915733"/>
            <a:ext cx="5080000" cy="4093333"/>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303418"/>
            <a:ext cx="5080000" cy="3317963"/>
          </a:xfrm>
          <a:prstGeom prst="rect">
            <a:avLst/>
          </a:prstGeom>
        </p:spPr>
      </p:pic>
    </p:spTree>
    <p:extLst>
      <p:ext uri="{BB962C8B-B14F-4D97-AF65-F5344CB8AC3E}">
        <p14:creationId xmlns:p14="http://schemas.microsoft.com/office/powerpoint/2010/main" val="211519537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对齐</a:t>
            </a:r>
          </a:p>
        </p:txBody>
      </p:sp>
      <p:pic>
        <p:nvPicPr>
          <p:cNvPr id="5" name="内容占位符 4"/>
          <p:cNvPicPr>
            <a:picLocks noGrp="1" noChangeAspect="1"/>
          </p:cNvPicPr>
          <p:nvPr>
            <p:ph sz="half" idx="1"/>
          </p:nvPr>
        </p:nvPicPr>
        <p:blipFill>
          <a:blip r:embed="rId2"/>
          <a:stretch>
            <a:fillRect/>
          </a:stretch>
        </p:blipFill>
        <p:spPr>
          <a:xfrm>
            <a:off x="1117600" y="2937956"/>
            <a:ext cx="5080000" cy="2048888"/>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3071278"/>
            <a:ext cx="5080000" cy="1782243"/>
          </a:xfrm>
          <a:prstGeom prst="rect">
            <a:avLst/>
          </a:prstGeom>
        </p:spPr>
      </p:pic>
    </p:spTree>
    <p:extLst>
      <p:ext uri="{BB962C8B-B14F-4D97-AF65-F5344CB8AC3E}">
        <p14:creationId xmlns:p14="http://schemas.microsoft.com/office/powerpoint/2010/main" val="49445747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对齐</a:t>
            </a:r>
          </a:p>
        </p:txBody>
      </p:sp>
      <p:pic>
        <p:nvPicPr>
          <p:cNvPr id="5" name="内容占位符 4"/>
          <p:cNvPicPr>
            <a:picLocks noGrp="1" noChangeAspect="1"/>
          </p:cNvPicPr>
          <p:nvPr>
            <p:ph sz="half" idx="1"/>
          </p:nvPr>
        </p:nvPicPr>
        <p:blipFill>
          <a:blip r:embed="rId2"/>
          <a:stretch>
            <a:fillRect/>
          </a:stretch>
        </p:blipFill>
        <p:spPr>
          <a:xfrm>
            <a:off x="1117600" y="2635733"/>
            <a:ext cx="5080000" cy="2653333"/>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232818"/>
            <a:ext cx="5080000" cy="3459164"/>
          </a:xfrm>
          <a:prstGeom prst="rect">
            <a:avLst/>
          </a:prstGeom>
        </p:spPr>
      </p:pic>
    </p:spTree>
    <p:extLst>
      <p:ext uri="{BB962C8B-B14F-4D97-AF65-F5344CB8AC3E}">
        <p14:creationId xmlns:p14="http://schemas.microsoft.com/office/powerpoint/2010/main" val="183034066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间距</a:t>
            </a:r>
            <a:endParaRPr lang="zh-CN" altLang="en-US" dirty="0"/>
          </a:p>
        </p:txBody>
      </p:sp>
      <p:sp>
        <p:nvSpPr>
          <p:cNvPr id="3" name="内容占位符 2"/>
          <p:cNvSpPr>
            <a:spLocks noGrp="1"/>
          </p:cNvSpPr>
          <p:nvPr>
            <p:ph sz="half" idx="1"/>
          </p:nvPr>
        </p:nvSpPr>
        <p:spPr/>
        <p:txBody>
          <a:bodyPr/>
          <a:lstStyle/>
          <a:p>
            <a:r>
              <a:rPr lang="en-US" altLang="zh-CN" dirty="0"/>
              <a:t>letter-spacing</a:t>
            </a:r>
          </a:p>
          <a:p>
            <a:pPr lvl="1"/>
            <a:r>
              <a:rPr lang="zh-CN" altLang="en-US" dirty="0"/>
              <a:t>文本字符之间的间距的</a:t>
            </a:r>
            <a:r>
              <a:rPr lang="zh-CN" altLang="en-US" dirty="0" smtClean="0"/>
              <a:t>情况 </a:t>
            </a:r>
            <a:r>
              <a:rPr lang="en-US" altLang="zh-CN" dirty="0"/>
              <a:t>&lt;length&gt; | normal</a:t>
            </a:r>
            <a:endParaRPr lang="zh-CN" altLang="en-US" dirty="0"/>
          </a:p>
          <a:p>
            <a:r>
              <a:rPr lang="en-US" altLang="zh-CN" dirty="0"/>
              <a:t>word-spacing</a:t>
            </a:r>
          </a:p>
          <a:p>
            <a:pPr lvl="1"/>
            <a:r>
              <a:rPr lang="zh-CN" altLang="en-US" dirty="0"/>
              <a:t>字之间</a:t>
            </a:r>
            <a:r>
              <a:rPr lang="zh-CN" altLang="en-US" dirty="0" smtClean="0"/>
              <a:t>间距 </a:t>
            </a:r>
            <a:r>
              <a:rPr lang="en-US" altLang="zh-CN" dirty="0"/>
              <a:t>&lt;length&gt; | normal</a:t>
            </a:r>
            <a:endParaRPr lang="zh-CN" altLang="en-US" dirty="0"/>
          </a:p>
          <a:p>
            <a:r>
              <a:rPr lang="en-US" altLang="zh-CN" dirty="0" smtClean="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4338606"/>
            <a:ext cx="5080000" cy="1826698"/>
          </a:xfrm>
          <a:prstGeom prst="rect">
            <a:avLst/>
          </a:prstGeom>
        </p:spPr>
      </p:pic>
      <p:pic>
        <p:nvPicPr>
          <p:cNvPr id="6" name="图片 5"/>
          <p:cNvPicPr>
            <a:picLocks noChangeAspect="1"/>
          </p:cNvPicPr>
          <p:nvPr/>
        </p:nvPicPr>
        <p:blipFill>
          <a:blip r:embed="rId4"/>
          <a:stretch>
            <a:fillRect/>
          </a:stretch>
        </p:blipFill>
        <p:spPr>
          <a:xfrm>
            <a:off x="6400800" y="973804"/>
            <a:ext cx="5080000" cy="3031260"/>
          </a:xfrm>
          <a:prstGeom prst="rect">
            <a:avLst/>
          </a:prstGeom>
        </p:spPr>
      </p:pic>
    </p:spTree>
    <p:extLst>
      <p:ext uri="{BB962C8B-B14F-4D97-AF65-F5344CB8AC3E}">
        <p14:creationId xmlns:p14="http://schemas.microsoft.com/office/powerpoint/2010/main" val="31634304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a:t>
            </a:r>
            <a:r>
              <a:rPr lang="zh-CN" altLang="en-US" dirty="0"/>
              <a:t>语法</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8987" y="1905000"/>
            <a:ext cx="6518827" cy="4114800"/>
          </a:xfrm>
        </p:spPr>
      </p:pic>
    </p:spTree>
    <p:extLst>
      <p:ext uri="{BB962C8B-B14F-4D97-AF65-F5344CB8AC3E}">
        <p14:creationId xmlns:p14="http://schemas.microsoft.com/office/powerpoint/2010/main" val="31650422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空白</a:t>
            </a:r>
          </a:p>
        </p:txBody>
      </p:sp>
      <p:sp>
        <p:nvSpPr>
          <p:cNvPr id="3" name="内容占位符 2"/>
          <p:cNvSpPr>
            <a:spLocks noGrp="1"/>
          </p:cNvSpPr>
          <p:nvPr>
            <p:ph sz="half" idx="1"/>
          </p:nvPr>
        </p:nvSpPr>
        <p:spPr/>
        <p:txBody>
          <a:bodyPr/>
          <a:lstStyle/>
          <a:p>
            <a:r>
              <a:rPr lang="en-US" altLang="zh-CN" dirty="0"/>
              <a:t>white-space</a:t>
            </a:r>
          </a:p>
          <a:p>
            <a:pPr lvl="1"/>
            <a:r>
              <a:rPr lang="zh-CN" altLang="en-US" dirty="0"/>
              <a:t>指定如何处理字之间和文本行之间空白 </a:t>
            </a:r>
            <a:endParaRPr lang="en-US" altLang="zh-CN" dirty="0"/>
          </a:p>
          <a:p>
            <a:pPr lvl="1"/>
            <a:r>
              <a:rPr lang="en-US" altLang="zh-CN" dirty="0"/>
              <a:t>normal | </a:t>
            </a:r>
            <a:r>
              <a:rPr lang="en-US" altLang="zh-CN" dirty="0" err="1"/>
              <a:t>nowrap</a:t>
            </a:r>
            <a:r>
              <a:rPr lang="en-US" altLang="zh-CN" dirty="0"/>
              <a:t> | pre | pre-wrap | pre-line </a:t>
            </a:r>
          </a:p>
          <a:p>
            <a:pPr lvl="1"/>
            <a:r>
              <a:rPr lang="zh-CN" altLang="en-US" dirty="0"/>
              <a:t>空白符、换行符、自动</a:t>
            </a:r>
            <a:r>
              <a:rPr lang="zh-CN" altLang="en-US" dirty="0" smtClean="0"/>
              <a:t>换行</a:t>
            </a:r>
            <a:endParaRPr lang="en-US" altLang="zh-CN" dirty="0" smtClean="0"/>
          </a:p>
          <a:p>
            <a:pPr lvl="1"/>
            <a:r>
              <a:rPr lang="en-US" altLang="zh-CN" dirty="0" smtClean="0"/>
              <a:t>tab-size</a:t>
            </a:r>
            <a:r>
              <a:rPr lang="zh-CN" altLang="en-US" dirty="0" smtClean="0"/>
              <a:t>可以用于设定制表符的宽度</a:t>
            </a:r>
            <a:endParaRPr lang="en-US" altLang="zh-CN" dirty="0" smtClean="0"/>
          </a:p>
          <a:p>
            <a:pPr lvl="1"/>
            <a:r>
              <a:rPr lang="en-US" altLang="zh-CN" dirty="0" smtClean="0">
                <a:hlinkClick r:id="rId2" action="ppaction://hlinkfile"/>
              </a:rPr>
              <a:t>example</a:t>
            </a:r>
            <a:endParaRPr lang="zh-CN" altLang="en-US" dirty="0"/>
          </a:p>
        </p:txBody>
      </p:sp>
      <p:pic>
        <p:nvPicPr>
          <p:cNvPr id="6" name="内容占位符 5"/>
          <p:cNvPicPr>
            <a:picLocks noGrp="1" noChangeAspect="1"/>
          </p:cNvPicPr>
          <p:nvPr>
            <p:ph sz="half" idx="2"/>
          </p:nvPr>
        </p:nvPicPr>
        <p:blipFill>
          <a:blip r:embed="rId3"/>
          <a:stretch>
            <a:fillRect/>
          </a:stretch>
        </p:blipFill>
        <p:spPr>
          <a:xfrm>
            <a:off x="6421643" y="3774646"/>
            <a:ext cx="4754357" cy="2606682"/>
          </a:xfrm>
          <a:prstGeom prst="rect">
            <a:avLst/>
          </a:prstGeom>
        </p:spPr>
      </p:pic>
      <p:pic>
        <p:nvPicPr>
          <p:cNvPr id="7" name="图片 6"/>
          <p:cNvPicPr>
            <a:picLocks noChangeAspect="1"/>
          </p:cNvPicPr>
          <p:nvPr/>
        </p:nvPicPr>
        <p:blipFill>
          <a:blip r:embed="rId4"/>
          <a:stretch>
            <a:fillRect/>
          </a:stretch>
        </p:blipFill>
        <p:spPr>
          <a:xfrm>
            <a:off x="6421643" y="304800"/>
            <a:ext cx="4816841" cy="3312368"/>
          </a:xfrm>
          <a:prstGeom prst="rect">
            <a:avLst/>
          </a:prstGeom>
        </p:spPr>
      </p:pic>
    </p:spTree>
    <p:extLst>
      <p:ext uri="{BB962C8B-B14F-4D97-AF65-F5344CB8AC3E}">
        <p14:creationId xmlns:p14="http://schemas.microsoft.com/office/powerpoint/2010/main" val="11531597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文本缩进</a:t>
            </a:r>
            <a:endParaRPr lang="zh-CN" altLang="en-US" dirty="0"/>
          </a:p>
        </p:txBody>
      </p:sp>
      <p:sp>
        <p:nvSpPr>
          <p:cNvPr id="3" name="内容占位符 2"/>
          <p:cNvSpPr>
            <a:spLocks noGrp="1"/>
          </p:cNvSpPr>
          <p:nvPr>
            <p:ph sz="half" idx="1"/>
          </p:nvPr>
        </p:nvSpPr>
        <p:spPr/>
        <p:txBody>
          <a:bodyPr/>
          <a:lstStyle/>
          <a:p>
            <a:r>
              <a:rPr lang="en-US" altLang="zh-CN" dirty="0"/>
              <a:t>text-indent</a:t>
            </a:r>
          </a:p>
          <a:p>
            <a:pPr lvl="1"/>
            <a:r>
              <a:rPr lang="zh-CN" altLang="en-US" dirty="0"/>
              <a:t>首行</a:t>
            </a:r>
            <a:r>
              <a:rPr lang="zh-CN" altLang="en-US" dirty="0" smtClean="0"/>
              <a:t>缩进</a:t>
            </a:r>
            <a:endParaRPr lang="en-US" altLang="zh-CN" dirty="0" smtClean="0"/>
          </a:p>
          <a:p>
            <a:pPr lvl="1"/>
            <a:r>
              <a:rPr lang="en-US" altLang="zh-CN" dirty="0" smtClean="0"/>
              <a:t>&lt;</a:t>
            </a:r>
            <a:r>
              <a:rPr lang="en-US" altLang="zh-CN" dirty="0"/>
              <a:t>length&gt; | &lt;percentage&gt; </a:t>
            </a:r>
            <a:endParaRPr lang="en-US" altLang="zh-CN" dirty="0" smtClean="0"/>
          </a:p>
          <a:p>
            <a:pPr lvl="1"/>
            <a:r>
              <a:rPr lang="zh-CN" altLang="en-US" dirty="0" smtClean="0"/>
              <a:t>可以为负值</a:t>
            </a:r>
            <a:endParaRPr lang="en-US" altLang="zh-CN" dirty="0" smtClean="0"/>
          </a:p>
          <a:p>
            <a:pPr lvl="1"/>
            <a:r>
              <a:rPr lang="en-US" altLang="zh-CN" dirty="0" smtClean="0">
                <a:hlinkClick r:id="rId2"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4071876"/>
            <a:ext cx="5080000" cy="2093428"/>
          </a:xfrm>
          <a:prstGeom prst="rect">
            <a:avLst/>
          </a:prstGeom>
        </p:spPr>
      </p:pic>
      <p:pic>
        <p:nvPicPr>
          <p:cNvPr id="6" name="图片 5"/>
          <p:cNvPicPr>
            <a:picLocks noChangeAspect="1"/>
          </p:cNvPicPr>
          <p:nvPr/>
        </p:nvPicPr>
        <p:blipFill>
          <a:blip r:embed="rId4"/>
          <a:stretch>
            <a:fillRect/>
          </a:stretch>
        </p:blipFill>
        <p:spPr>
          <a:xfrm>
            <a:off x="6197600" y="791146"/>
            <a:ext cx="5283200" cy="3147734"/>
          </a:xfrm>
          <a:prstGeom prst="rect">
            <a:avLst/>
          </a:prstGeom>
        </p:spPr>
      </p:pic>
    </p:spTree>
    <p:extLst>
      <p:ext uri="{BB962C8B-B14F-4D97-AF65-F5344CB8AC3E}">
        <p14:creationId xmlns:p14="http://schemas.microsoft.com/office/powerpoint/2010/main" val="184463902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文本转换</a:t>
            </a:r>
            <a:endParaRPr lang="zh-CN" altLang="en-US" dirty="0"/>
          </a:p>
        </p:txBody>
      </p:sp>
      <p:sp>
        <p:nvSpPr>
          <p:cNvPr id="3" name="内容占位符 2"/>
          <p:cNvSpPr>
            <a:spLocks noGrp="1"/>
          </p:cNvSpPr>
          <p:nvPr>
            <p:ph sz="half" idx="1"/>
          </p:nvPr>
        </p:nvSpPr>
        <p:spPr/>
        <p:txBody>
          <a:bodyPr/>
          <a:lstStyle/>
          <a:p>
            <a:r>
              <a:rPr lang="en-US" altLang="zh-CN" dirty="0"/>
              <a:t>text-transform</a:t>
            </a:r>
          </a:p>
          <a:p>
            <a:pPr lvl="1"/>
            <a:r>
              <a:rPr lang="en-US" altLang="zh-CN" dirty="0"/>
              <a:t>uppercase </a:t>
            </a:r>
            <a:r>
              <a:rPr lang="en-US" altLang="zh-CN" dirty="0" smtClean="0"/>
              <a:t>| </a:t>
            </a:r>
            <a:r>
              <a:rPr lang="en-US" altLang="zh-CN" dirty="0"/>
              <a:t>lowercase | capitalize </a:t>
            </a:r>
            <a:r>
              <a:rPr lang="en-US" altLang="zh-CN" dirty="0" smtClean="0"/>
              <a:t>| none</a:t>
            </a:r>
          </a:p>
          <a:p>
            <a:pPr lvl="1"/>
            <a:r>
              <a:rPr lang="en-US" altLang="zh-CN" dirty="0" smtClean="0"/>
              <a:t>capitalize</a:t>
            </a:r>
            <a:r>
              <a:rPr lang="zh-CN" altLang="en-US" dirty="0" smtClean="0"/>
              <a:t>把首字母大写</a:t>
            </a:r>
            <a:endParaRPr lang="en-US" altLang="zh-CN" dirty="0" smtClean="0"/>
          </a:p>
          <a:p>
            <a:pPr lvl="1"/>
            <a:r>
              <a:rPr lang="en-US" altLang="zh-CN" dirty="0">
                <a:hlinkClick r:id="rId2" action="ppaction://hlinkfile"/>
              </a:rPr>
              <a:t>example</a:t>
            </a:r>
            <a:endParaRPr lang="zh-CN" altLang="en-US" dirty="0"/>
          </a:p>
          <a:p>
            <a:pPr lvl="1"/>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4149080"/>
            <a:ext cx="5080000" cy="1599533"/>
          </a:xfrm>
          <a:prstGeom prst="rect">
            <a:avLst/>
          </a:prstGeom>
        </p:spPr>
      </p:pic>
      <p:pic>
        <p:nvPicPr>
          <p:cNvPr id="6" name="图片 5"/>
          <p:cNvPicPr>
            <a:picLocks noChangeAspect="1"/>
          </p:cNvPicPr>
          <p:nvPr/>
        </p:nvPicPr>
        <p:blipFill>
          <a:blip r:embed="rId4"/>
          <a:stretch>
            <a:fillRect/>
          </a:stretch>
        </p:blipFill>
        <p:spPr>
          <a:xfrm>
            <a:off x="6197599" y="1138985"/>
            <a:ext cx="5283201" cy="2398934"/>
          </a:xfrm>
          <a:prstGeom prst="rect">
            <a:avLst/>
          </a:prstGeom>
        </p:spPr>
      </p:pic>
    </p:spTree>
    <p:extLst>
      <p:ext uri="{BB962C8B-B14F-4D97-AF65-F5344CB8AC3E}">
        <p14:creationId xmlns:p14="http://schemas.microsoft.com/office/powerpoint/2010/main" val="42765747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文本装饰</a:t>
            </a:r>
          </a:p>
        </p:txBody>
      </p:sp>
      <p:sp>
        <p:nvSpPr>
          <p:cNvPr id="3" name="内容占位符 2"/>
          <p:cNvSpPr>
            <a:spLocks noGrp="1"/>
          </p:cNvSpPr>
          <p:nvPr>
            <p:ph sz="half" idx="1"/>
          </p:nvPr>
        </p:nvSpPr>
        <p:spPr/>
        <p:txBody>
          <a:bodyPr/>
          <a:lstStyle/>
          <a:p>
            <a:r>
              <a:rPr lang="en-US" altLang="zh-CN" dirty="0"/>
              <a:t>text-decoration</a:t>
            </a:r>
          </a:p>
          <a:p>
            <a:pPr lvl="1"/>
            <a:r>
              <a:rPr lang="en-US" altLang="zh-CN" dirty="0" smtClean="0"/>
              <a:t>none </a:t>
            </a:r>
            <a:r>
              <a:rPr lang="en-US" altLang="zh-CN" dirty="0"/>
              <a:t>| [ underline || </a:t>
            </a:r>
            <a:r>
              <a:rPr lang="en-US" altLang="zh-CN" dirty="0" err="1"/>
              <a:t>overline</a:t>
            </a:r>
            <a:r>
              <a:rPr lang="en-US" altLang="zh-CN" dirty="0"/>
              <a:t> || line-through || blink ] </a:t>
            </a:r>
          </a:p>
          <a:p>
            <a:pPr lvl="1"/>
            <a:r>
              <a:rPr lang="zh-CN" altLang="en-US" dirty="0"/>
              <a:t>不能</a:t>
            </a:r>
            <a:r>
              <a:rPr lang="zh-CN" altLang="en-US" dirty="0" smtClean="0"/>
              <a:t>继承</a:t>
            </a:r>
            <a:endParaRPr lang="en-US" altLang="zh-CN" dirty="0" smtClean="0"/>
          </a:p>
          <a:p>
            <a:pPr lvl="2"/>
            <a:r>
              <a:rPr lang="zh-CN" altLang="en-US" dirty="0" smtClean="0"/>
              <a:t>所以装饰线颜色永远与父元素一致</a:t>
            </a:r>
            <a:endParaRPr lang="en-US" altLang="zh-CN" dirty="0" smtClean="0"/>
          </a:p>
          <a:p>
            <a:pPr lvl="2"/>
            <a:r>
              <a:rPr lang="zh-CN" altLang="en-US" dirty="0" smtClean="0"/>
              <a:t>除非再次显式声明</a:t>
            </a:r>
            <a:endParaRPr lang="en-US" altLang="zh-CN" dirty="0"/>
          </a:p>
          <a:p>
            <a:pPr lvl="1"/>
            <a:r>
              <a:rPr lang="en-US" altLang="zh-CN" dirty="0" smtClean="0">
                <a:hlinkClick r:id="rId2" action="ppaction://hlinkfile"/>
              </a:rPr>
              <a:t>example</a:t>
            </a:r>
            <a:endParaRPr lang="zh-CN" altLang="en-US" dirty="0"/>
          </a:p>
        </p:txBody>
      </p:sp>
      <p:pic>
        <p:nvPicPr>
          <p:cNvPr id="7" name="内容占位符 6"/>
          <p:cNvPicPr>
            <a:picLocks noGrp="1" noChangeAspect="1"/>
          </p:cNvPicPr>
          <p:nvPr>
            <p:ph sz="half" idx="2"/>
          </p:nvPr>
        </p:nvPicPr>
        <p:blipFill>
          <a:blip r:embed="rId3"/>
          <a:stretch>
            <a:fillRect/>
          </a:stretch>
        </p:blipFill>
        <p:spPr>
          <a:xfrm>
            <a:off x="6400800" y="3981831"/>
            <a:ext cx="5080000" cy="2471505"/>
          </a:xfrm>
          <a:prstGeom prst="rect">
            <a:avLst/>
          </a:prstGeom>
        </p:spPr>
      </p:pic>
      <p:pic>
        <p:nvPicPr>
          <p:cNvPr id="8" name="图片 7"/>
          <p:cNvPicPr>
            <a:picLocks noChangeAspect="1"/>
          </p:cNvPicPr>
          <p:nvPr/>
        </p:nvPicPr>
        <p:blipFill>
          <a:blip r:embed="rId4"/>
          <a:stretch>
            <a:fillRect/>
          </a:stretch>
        </p:blipFill>
        <p:spPr>
          <a:xfrm>
            <a:off x="6197600" y="425121"/>
            <a:ext cx="4974196" cy="3546780"/>
          </a:xfrm>
          <a:prstGeom prst="rect">
            <a:avLst/>
          </a:prstGeom>
        </p:spPr>
      </p:pic>
    </p:spTree>
    <p:extLst>
      <p:ext uri="{BB962C8B-B14F-4D97-AF65-F5344CB8AC3E}">
        <p14:creationId xmlns:p14="http://schemas.microsoft.com/office/powerpoint/2010/main" val="197542973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文本渲染</a:t>
            </a:r>
            <a:endParaRPr lang="zh-CN" altLang="en-US" dirty="0"/>
          </a:p>
        </p:txBody>
      </p:sp>
      <p:sp>
        <p:nvSpPr>
          <p:cNvPr id="3" name="内容占位符 2"/>
          <p:cNvSpPr>
            <a:spLocks noGrp="1"/>
          </p:cNvSpPr>
          <p:nvPr>
            <p:ph idx="1"/>
          </p:nvPr>
        </p:nvSpPr>
        <p:spPr/>
        <p:txBody>
          <a:bodyPr/>
          <a:lstStyle/>
          <a:p>
            <a:r>
              <a:rPr lang="en-US" altLang="zh-CN" dirty="0" smtClean="0"/>
              <a:t>text-rendering</a:t>
            </a:r>
          </a:p>
          <a:p>
            <a:pPr lvl="1"/>
            <a:r>
              <a:rPr lang="en-US" altLang="zh-CN" dirty="0"/>
              <a:t>auto | </a:t>
            </a:r>
            <a:r>
              <a:rPr lang="en-US" altLang="zh-CN" dirty="0" err="1"/>
              <a:t>optimizeSpeed</a:t>
            </a:r>
            <a:r>
              <a:rPr lang="en-US" altLang="zh-CN" dirty="0"/>
              <a:t> | </a:t>
            </a:r>
            <a:r>
              <a:rPr lang="en-US" altLang="zh-CN" dirty="0" err="1"/>
              <a:t>optimizeLegibility</a:t>
            </a:r>
            <a:r>
              <a:rPr lang="en-US" altLang="zh-CN" dirty="0"/>
              <a:t> | </a:t>
            </a:r>
            <a:r>
              <a:rPr lang="en-US" altLang="zh-CN" dirty="0" err="1" smtClean="0"/>
              <a:t>geometricPrecision</a:t>
            </a:r>
            <a:endParaRPr lang="en-US" altLang="zh-CN" dirty="0" smtClean="0"/>
          </a:p>
          <a:p>
            <a:pPr lvl="1"/>
            <a:r>
              <a:rPr lang="zh-CN" altLang="en-US" dirty="0" smtClean="0"/>
              <a:t>让创作人员指定用户代理在显示文本时应该优先考虑什么方面</a:t>
            </a:r>
            <a:endParaRPr lang="en-US" altLang="zh-CN" dirty="0" smtClean="0"/>
          </a:p>
          <a:p>
            <a:pPr lvl="1"/>
            <a:r>
              <a:rPr lang="zh-CN" altLang="en-US" dirty="0"/>
              <a:t>主要</a:t>
            </a:r>
            <a:r>
              <a:rPr lang="zh-CN" altLang="en-US" dirty="0" smtClean="0"/>
              <a:t>是清晰性和速度两个方面</a:t>
            </a:r>
            <a:endParaRPr lang="en-US" altLang="zh-CN" dirty="0" smtClean="0"/>
          </a:p>
          <a:p>
            <a:pPr lvl="1"/>
            <a:r>
              <a:rPr lang="en-US" altLang="zh-CN" dirty="0">
                <a:hlinkClick r:id="rId3" action="ppaction://hlinkfile"/>
              </a:rPr>
              <a:t>example</a:t>
            </a:r>
            <a:endParaRPr lang="zh-CN" altLang="en-US" dirty="0"/>
          </a:p>
          <a:p>
            <a:pPr lvl="1"/>
            <a:endParaRPr lang="zh-CN" altLang="en-US" dirty="0"/>
          </a:p>
        </p:txBody>
      </p:sp>
    </p:spTree>
    <p:extLst>
      <p:ext uri="{BB962C8B-B14F-4D97-AF65-F5344CB8AC3E}">
        <p14:creationId xmlns:p14="http://schemas.microsoft.com/office/powerpoint/2010/main" val="230764475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文本阴影</a:t>
            </a:r>
            <a:endParaRPr lang="zh-CN" altLang="en-US" dirty="0"/>
          </a:p>
        </p:txBody>
      </p:sp>
      <p:sp>
        <p:nvSpPr>
          <p:cNvPr id="5" name="内容占位符 4"/>
          <p:cNvSpPr>
            <a:spLocks noGrp="1"/>
          </p:cNvSpPr>
          <p:nvPr>
            <p:ph sz="half" idx="1"/>
          </p:nvPr>
        </p:nvSpPr>
        <p:spPr/>
        <p:txBody>
          <a:bodyPr/>
          <a:lstStyle/>
          <a:p>
            <a:r>
              <a:rPr lang="en-US" altLang="zh-CN" dirty="0"/>
              <a:t>text-shadow</a:t>
            </a:r>
          </a:p>
          <a:p>
            <a:pPr lvl="1"/>
            <a:r>
              <a:rPr lang="en-US" altLang="zh-CN" dirty="0"/>
              <a:t>none | [&lt;length&gt; ‖ &lt;length&gt; &lt;length&gt; &lt;length&gt;?]#</a:t>
            </a:r>
          </a:p>
          <a:p>
            <a:pPr lvl="1"/>
            <a:r>
              <a:rPr lang="zh-CN" altLang="en-US" dirty="0" smtClean="0"/>
              <a:t>为</a:t>
            </a:r>
            <a:r>
              <a:rPr lang="zh-CN" altLang="en-US" dirty="0"/>
              <a:t>文字设置阴影效果</a:t>
            </a:r>
          </a:p>
          <a:p>
            <a:pPr lvl="2"/>
            <a:r>
              <a:rPr lang="zh-CN" altLang="en-US" dirty="0"/>
              <a:t>语法类似</a:t>
            </a:r>
            <a:r>
              <a:rPr lang="en-US" altLang="zh-CN" dirty="0"/>
              <a:t>text-shadow: color a b c</a:t>
            </a:r>
            <a:r>
              <a:rPr lang="en-US" altLang="zh-CN" dirty="0" smtClean="0"/>
              <a:t>;</a:t>
            </a:r>
          </a:p>
          <a:p>
            <a:pPr lvl="2"/>
            <a:r>
              <a:rPr lang="en-US" altLang="zh-CN" dirty="0" smtClean="0"/>
              <a:t>a</a:t>
            </a:r>
            <a:r>
              <a:rPr lang="zh-CN" altLang="en-US" dirty="0" smtClean="0"/>
              <a:t>是横向偏移，</a:t>
            </a:r>
            <a:r>
              <a:rPr lang="en-US" altLang="zh-CN" dirty="0" smtClean="0"/>
              <a:t>b</a:t>
            </a:r>
            <a:r>
              <a:rPr lang="zh-CN" altLang="en-US" dirty="0" smtClean="0"/>
              <a:t>是纵向偏移，</a:t>
            </a:r>
            <a:r>
              <a:rPr lang="en-US" altLang="zh-CN" dirty="0" smtClean="0"/>
              <a:t>c</a:t>
            </a:r>
            <a:r>
              <a:rPr lang="zh-CN" altLang="en-US" dirty="0" smtClean="0"/>
              <a:t>是模糊半径</a:t>
            </a:r>
            <a:endParaRPr lang="en-US" altLang="zh-CN" dirty="0"/>
          </a:p>
          <a:p>
            <a:pPr lvl="1"/>
            <a:r>
              <a:rPr lang="en-US" altLang="zh-CN" dirty="0">
                <a:hlinkClick r:id="rId2" action="ppaction://hlinkfile"/>
              </a:rPr>
              <a:t>example</a:t>
            </a:r>
            <a:endParaRPr lang="zh-CN" altLang="en-US" dirty="0"/>
          </a:p>
          <a:p>
            <a:pPr lvl="1"/>
            <a:endParaRPr lang="zh-CN" altLang="en-US" dirty="0"/>
          </a:p>
        </p:txBody>
      </p:sp>
      <p:pic>
        <p:nvPicPr>
          <p:cNvPr id="7" name="内容占位符 6"/>
          <p:cNvPicPr>
            <a:picLocks noGrp="1" noChangeAspect="1"/>
          </p:cNvPicPr>
          <p:nvPr>
            <p:ph sz="half" idx="2"/>
          </p:nvPr>
        </p:nvPicPr>
        <p:blipFill>
          <a:blip r:embed="rId3"/>
          <a:stretch>
            <a:fillRect/>
          </a:stretch>
        </p:blipFill>
        <p:spPr>
          <a:xfrm>
            <a:off x="6329356" y="4365104"/>
            <a:ext cx="5080000" cy="2026259"/>
          </a:xfrm>
          <a:prstGeom prst="rect">
            <a:avLst/>
          </a:prstGeom>
        </p:spPr>
      </p:pic>
      <p:pic>
        <p:nvPicPr>
          <p:cNvPr id="8" name="图片 7"/>
          <p:cNvPicPr>
            <a:picLocks noChangeAspect="1"/>
          </p:cNvPicPr>
          <p:nvPr/>
        </p:nvPicPr>
        <p:blipFill>
          <a:blip r:embed="rId4"/>
          <a:stretch>
            <a:fillRect/>
          </a:stretch>
        </p:blipFill>
        <p:spPr>
          <a:xfrm>
            <a:off x="6227495" y="1566978"/>
            <a:ext cx="5283721" cy="2380679"/>
          </a:xfrm>
          <a:prstGeom prst="rect">
            <a:avLst/>
          </a:prstGeom>
        </p:spPr>
      </p:pic>
    </p:spTree>
    <p:extLst>
      <p:ext uri="{BB962C8B-B14F-4D97-AF65-F5344CB8AC3E}">
        <p14:creationId xmlns:p14="http://schemas.microsoft.com/office/powerpoint/2010/main" val="14290050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换行和断字</a:t>
            </a:r>
            <a:endParaRPr lang="zh-CN" altLang="en-US" dirty="0"/>
          </a:p>
        </p:txBody>
      </p:sp>
      <p:sp>
        <p:nvSpPr>
          <p:cNvPr id="6" name="内容占位符 5"/>
          <p:cNvSpPr>
            <a:spLocks noGrp="1"/>
          </p:cNvSpPr>
          <p:nvPr>
            <p:ph sz="half" idx="1"/>
          </p:nvPr>
        </p:nvSpPr>
        <p:spPr/>
        <p:txBody>
          <a:bodyPr/>
          <a:lstStyle/>
          <a:p>
            <a:r>
              <a:rPr lang="en-US" altLang="zh-CN" dirty="0" smtClean="0"/>
              <a:t>hyphens</a:t>
            </a:r>
          </a:p>
          <a:p>
            <a:pPr lvl="1"/>
            <a:r>
              <a:rPr lang="zh-CN" altLang="en-US" dirty="0" smtClean="0"/>
              <a:t>决定连字符的使用</a:t>
            </a:r>
            <a:endParaRPr lang="en-US" altLang="zh-CN" dirty="0" smtClean="0"/>
          </a:p>
          <a:p>
            <a:r>
              <a:rPr lang="en-US" altLang="zh-CN" dirty="0" smtClean="0"/>
              <a:t>word-break</a:t>
            </a:r>
          </a:p>
          <a:p>
            <a:pPr lvl="1"/>
            <a:r>
              <a:rPr lang="zh-CN" altLang="en-US" dirty="0" smtClean="0"/>
              <a:t>决定文本软换行的方式</a:t>
            </a:r>
            <a:endParaRPr lang="en-US" altLang="zh-CN" dirty="0" smtClean="0"/>
          </a:p>
          <a:p>
            <a:r>
              <a:rPr lang="en-US" altLang="zh-CN" dirty="0" smtClean="0"/>
              <a:t>line-break</a:t>
            </a:r>
          </a:p>
          <a:p>
            <a:pPr lvl="1"/>
            <a:r>
              <a:rPr lang="zh-CN" altLang="en-US" dirty="0" smtClean="0"/>
              <a:t>影响</a:t>
            </a:r>
            <a:r>
              <a:rPr lang="en-US" altLang="zh-CN" dirty="0" smtClean="0"/>
              <a:t>CJK</a:t>
            </a:r>
            <a:r>
              <a:rPr lang="zh-CN" altLang="en-US" dirty="0" smtClean="0"/>
              <a:t>符号的换行</a:t>
            </a:r>
            <a:endParaRPr lang="en-US" altLang="zh-CN" dirty="0" smtClean="0"/>
          </a:p>
          <a:p>
            <a:r>
              <a:rPr lang="en-US" altLang="zh-CN" dirty="0" smtClean="0"/>
              <a:t>overflow-wrap</a:t>
            </a:r>
            <a:endParaRPr lang="en-US" altLang="zh-CN" dirty="0"/>
          </a:p>
          <a:p>
            <a:pPr lvl="1"/>
            <a:r>
              <a:rPr lang="zh-CN" altLang="en-US" dirty="0" smtClean="0"/>
              <a:t>原</a:t>
            </a:r>
            <a:r>
              <a:rPr lang="en-US" altLang="zh-CN" dirty="0" smtClean="0"/>
              <a:t>word-wrap</a:t>
            </a:r>
            <a:endParaRPr lang="en-US" altLang="zh-CN" dirty="0"/>
          </a:p>
          <a:p>
            <a:pPr lvl="1"/>
            <a:r>
              <a:rPr lang="zh-CN" altLang="en-US" dirty="0" smtClean="0"/>
              <a:t>文本超出所在容器时的处理</a:t>
            </a:r>
            <a:endParaRPr lang="en-US" altLang="zh-CN" dirty="0"/>
          </a:p>
          <a:p>
            <a:endParaRPr lang="zh-CN" altLang="en-US" dirty="0"/>
          </a:p>
        </p:txBody>
      </p:sp>
      <p:pic>
        <p:nvPicPr>
          <p:cNvPr id="8" name="内容占位符 7"/>
          <p:cNvPicPr>
            <a:picLocks noGrp="1" noChangeAspect="1"/>
          </p:cNvPicPr>
          <p:nvPr>
            <p:ph sz="half" idx="2"/>
          </p:nvPr>
        </p:nvPicPr>
        <p:blipFill>
          <a:blip r:embed="rId3"/>
          <a:stretch>
            <a:fillRect/>
          </a:stretch>
        </p:blipFill>
        <p:spPr>
          <a:xfrm>
            <a:off x="6400800" y="1948866"/>
            <a:ext cx="5080000" cy="4027068"/>
          </a:xfrm>
          <a:prstGeom prst="rect">
            <a:avLst/>
          </a:prstGeom>
        </p:spPr>
      </p:pic>
    </p:spTree>
    <p:extLst>
      <p:ext uri="{BB962C8B-B14F-4D97-AF65-F5344CB8AC3E}">
        <p14:creationId xmlns:p14="http://schemas.microsoft.com/office/powerpoint/2010/main" val="185418954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文本方向</a:t>
            </a:r>
            <a:endParaRPr lang="zh-CN" altLang="en-US" dirty="0"/>
          </a:p>
        </p:txBody>
      </p:sp>
      <p:sp>
        <p:nvSpPr>
          <p:cNvPr id="3" name="内容占位符 2"/>
          <p:cNvSpPr>
            <a:spLocks noGrp="1"/>
          </p:cNvSpPr>
          <p:nvPr>
            <p:ph sz="half" idx="1"/>
          </p:nvPr>
        </p:nvSpPr>
        <p:spPr/>
        <p:txBody>
          <a:bodyPr/>
          <a:lstStyle/>
          <a:p>
            <a:r>
              <a:rPr lang="en-US" altLang="zh-CN" dirty="0" smtClean="0"/>
              <a:t>writing-mode</a:t>
            </a:r>
          </a:p>
          <a:p>
            <a:pPr lvl="1"/>
            <a:r>
              <a:rPr lang="en-US" altLang="zh-CN" dirty="0"/>
              <a:t>horizontal-</a:t>
            </a:r>
            <a:r>
              <a:rPr lang="en-US" altLang="zh-CN" dirty="0" err="1"/>
              <a:t>tb</a:t>
            </a:r>
            <a:r>
              <a:rPr lang="en-US" altLang="zh-CN" dirty="0"/>
              <a:t> | vertical-</a:t>
            </a:r>
            <a:r>
              <a:rPr lang="en-US" altLang="zh-CN" dirty="0" err="1"/>
              <a:t>rl</a:t>
            </a:r>
            <a:r>
              <a:rPr lang="en-US" altLang="zh-CN" dirty="0"/>
              <a:t> | </a:t>
            </a:r>
            <a:r>
              <a:rPr lang="en-US" altLang="zh-CN" dirty="0" smtClean="0"/>
              <a:t>vertical-</a:t>
            </a:r>
            <a:r>
              <a:rPr lang="en-US" altLang="zh-CN" dirty="0" err="1" smtClean="0"/>
              <a:t>lr</a:t>
            </a:r>
            <a:endParaRPr lang="en-US" altLang="zh-CN" dirty="0" smtClean="0"/>
          </a:p>
          <a:p>
            <a:pPr lvl="1"/>
            <a:r>
              <a:rPr lang="zh-CN" altLang="en-US" dirty="0" smtClean="0"/>
              <a:t>决定文字流的流向</a:t>
            </a:r>
            <a:endParaRPr lang="en-US" altLang="zh-CN" dirty="0" smtClean="0"/>
          </a:p>
          <a:p>
            <a:endParaRPr lang="zh-CN" altLang="en-US" dirty="0"/>
          </a:p>
        </p:txBody>
      </p:sp>
      <p:sp>
        <p:nvSpPr>
          <p:cNvPr id="7" name="内容占位符 6"/>
          <p:cNvSpPr>
            <a:spLocks noGrp="1"/>
          </p:cNvSpPr>
          <p:nvPr>
            <p:ph sz="half" idx="2"/>
          </p:nvPr>
        </p:nvSpPr>
        <p:spPr/>
        <p:txBody>
          <a:bodyPr/>
          <a:lstStyle/>
          <a:p>
            <a:r>
              <a:rPr lang="en-US" altLang="zh-CN" dirty="0" smtClean="0"/>
              <a:t>text-orientation</a:t>
            </a:r>
          </a:p>
          <a:p>
            <a:pPr lvl="1"/>
            <a:r>
              <a:rPr lang="en-US" altLang="zh-CN" dirty="0"/>
              <a:t>mixed | upright | </a:t>
            </a:r>
            <a:r>
              <a:rPr lang="en-US" altLang="zh-CN" dirty="0" smtClean="0"/>
              <a:t>sideways</a:t>
            </a:r>
          </a:p>
          <a:p>
            <a:pPr lvl="1"/>
            <a:r>
              <a:rPr lang="zh-CN" altLang="en-US" dirty="0" smtClean="0"/>
              <a:t>改变文本行中字符的方向，尤其是多种语言混用时</a:t>
            </a:r>
            <a:endParaRPr lang="en-US" altLang="zh-CN" dirty="0" smtClean="0"/>
          </a:p>
          <a:p>
            <a:pPr lvl="1"/>
            <a:endParaRPr lang="zh-CN" altLang="en-US" dirty="0"/>
          </a:p>
        </p:txBody>
      </p:sp>
      <p:pic>
        <p:nvPicPr>
          <p:cNvPr id="8" name="内容占位符 5"/>
          <p:cNvPicPr>
            <a:picLocks noChangeAspect="1"/>
          </p:cNvPicPr>
          <p:nvPr/>
        </p:nvPicPr>
        <p:blipFill>
          <a:blip r:embed="rId3"/>
          <a:stretch>
            <a:fillRect/>
          </a:stretch>
        </p:blipFill>
        <p:spPr bwMode="auto">
          <a:xfrm>
            <a:off x="1112799" y="4433269"/>
            <a:ext cx="5080000" cy="1586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内容占位符 6"/>
          <p:cNvPicPr>
            <a:picLocks noChangeAspect="1"/>
          </p:cNvPicPr>
          <p:nvPr/>
        </p:nvPicPr>
        <p:blipFill>
          <a:blip r:embed="rId4"/>
          <a:stretch>
            <a:fillRect/>
          </a:stretch>
        </p:blipFill>
        <p:spPr bwMode="auto">
          <a:xfrm>
            <a:off x="6400800" y="4433269"/>
            <a:ext cx="5080000" cy="147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28816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颜色和背景</a:t>
            </a:r>
            <a:endParaRPr lang="en-US" altLang="zh-CN" dirty="0"/>
          </a:p>
        </p:txBody>
      </p:sp>
    </p:spTree>
    <p:extLst>
      <p:ext uri="{BB962C8B-B14F-4D97-AF65-F5344CB8AC3E}">
        <p14:creationId xmlns:p14="http://schemas.microsoft.com/office/powerpoint/2010/main" val="403834121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t>前景色</a:t>
            </a:r>
            <a:endParaRPr lang="en-US" altLang="zh-CN" dirty="0"/>
          </a:p>
        </p:txBody>
      </p:sp>
      <p:sp>
        <p:nvSpPr>
          <p:cNvPr id="3" name="内容占位符 2"/>
          <p:cNvSpPr>
            <a:spLocks noGrp="1"/>
          </p:cNvSpPr>
          <p:nvPr>
            <p:ph sz="half" idx="1"/>
          </p:nvPr>
        </p:nvSpPr>
        <p:spPr/>
        <p:txBody>
          <a:bodyPr/>
          <a:lstStyle/>
          <a:p>
            <a:r>
              <a:rPr lang="en-US" altLang="zh-CN" dirty="0" smtClean="0"/>
              <a:t>color</a:t>
            </a:r>
          </a:p>
          <a:p>
            <a:pPr lvl="1"/>
            <a:r>
              <a:rPr lang="zh-CN" altLang="en-US" dirty="0" smtClean="0"/>
              <a:t>会影响边框和表单</a:t>
            </a:r>
            <a:endParaRPr lang="en-US" altLang="zh-CN" dirty="0" smtClean="0"/>
          </a:p>
          <a:p>
            <a:pPr lvl="1"/>
            <a:r>
              <a:rPr lang="zh-CN" altLang="en-US" dirty="0" smtClean="0"/>
              <a:t>可继承</a:t>
            </a:r>
            <a:endParaRPr lang="en-US" altLang="zh-CN" dirty="0" smtClean="0"/>
          </a:p>
          <a:p>
            <a:pPr lvl="1"/>
            <a:r>
              <a:rPr lang="en-US" altLang="zh-CN" dirty="0">
                <a:hlinkClick r:id="rId2" action="ppaction://hlinkfile"/>
              </a:rPr>
              <a:t>example</a:t>
            </a:r>
            <a:endParaRPr lang="en-US" altLang="zh-CN" dirty="0"/>
          </a:p>
          <a:p>
            <a:pPr lvl="1"/>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3701165"/>
            <a:ext cx="5080000" cy="2752171"/>
          </a:xfrm>
          <a:prstGeom prst="rect">
            <a:avLst/>
          </a:prstGeom>
        </p:spPr>
      </p:pic>
      <p:pic>
        <p:nvPicPr>
          <p:cNvPr id="6" name="图片 5"/>
          <p:cNvPicPr>
            <a:picLocks noChangeAspect="1"/>
          </p:cNvPicPr>
          <p:nvPr/>
        </p:nvPicPr>
        <p:blipFill>
          <a:blip r:embed="rId4"/>
          <a:stretch>
            <a:fillRect/>
          </a:stretch>
        </p:blipFill>
        <p:spPr>
          <a:xfrm>
            <a:off x="6400800" y="322265"/>
            <a:ext cx="4719960" cy="3468737"/>
          </a:xfrm>
          <a:prstGeom prst="rect">
            <a:avLst/>
          </a:prstGeom>
        </p:spPr>
      </p:pic>
    </p:spTree>
    <p:extLst>
      <p:ext uri="{BB962C8B-B14F-4D97-AF65-F5344CB8AC3E}">
        <p14:creationId xmlns:p14="http://schemas.microsoft.com/office/powerpoint/2010/main" val="2164026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a:t>
            </a:r>
            <a:r>
              <a:rPr lang="zh-CN" altLang="en-US" dirty="0"/>
              <a:t>语法</a:t>
            </a:r>
          </a:p>
        </p:txBody>
      </p:sp>
      <p:pic>
        <p:nvPicPr>
          <p:cNvPr id="4" name="内容占位符 3"/>
          <p:cNvPicPr>
            <a:picLocks noGrp="1" noChangeAspect="1"/>
          </p:cNvPicPr>
          <p:nvPr>
            <p:ph sz="half" idx="1"/>
          </p:nvPr>
        </p:nvPicPr>
        <p:blipFill>
          <a:blip r:embed="rId3"/>
          <a:stretch>
            <a:fillRect/>
          </a:stretch>
        </p:blipFill>
        <p:spPr>
          <a:xfrm>
            <a:off x="1117600" y="2098531"/>
            <a:ext cx="5080000" cy="3727737"/>
          </a:xfrm>
          <a:prstGeom prst="rect">
            <a:avLst/>
          </a:prstGeom>
        </p:spPr>
      </p:pic>
      <p:pic>
        <p:nvPicPr>
          <p:cNvPr id="8" name="内容占位符 7"/>
          <p:cNvPicPr>
            <a:picLocks noGrp="1" noChangeAspect="1"/>
          </p:cNvPicPr>
          <p:nvPr>
            <p:ph sz="half" idx="2"/>
          </p:nvPr>
        </p:nvPicPr>
        <p:blipFill>
          <a:blip r:embed="rId4"/>
          <a:stretch>
            <a:fillRect/>
          </a:stretch>
        </p:blipFill>
        <p:spPr>
          <a:xfrm>
            <a:off x="6384032" y="2098531"/>
            <a:ext cx="5080000" cy="2902857"/>
          </a:xfrm>
          <a:prstGeom prst="rect">
            <a:avLst/>
          </a:prstGeom>
        </p:spPr>
      </p:pic>
    </p:spTree>
    <p:extLst>
      <p:ext uri="{BB962C8B-B14F-4D97-AF65-F5344CB8AC3E}">
        <p14:creationId xmlns:p14="http://schemas.microsoft.com/office/powerpoint/2010/main" val="35955264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背景色</a:t>
            </a:r>
          </a:p>
        </p:txBody>
      </p:sp>
      <p:sp>
        <p:nvSpPr>
          <p:cNvPr id="3" name="内容占位符 2"/>
          <p:cNvSpPr>
            <a:spLocks noGrp="1"/>
          </p:cNvSpPr>
          <p:nvPr>
            <p:ph sz="half" idx="1"/>
          </p:nvPr>
        </p:nvSpPr>
        <p:spPr/>
        <p:txBody>
          <a:bodyPr/>
          <a:lstStyle/>
          <a:p>
            <a:r>
              <a:rPr lang="en-US" altLang="zh-CN" dirty="0"/>
              <a:t>background-color</a:t>
            </a:r>
          </a:p>
          <a:p>
            <a:pPr lvl="1"/>
            <a:r>
              <a:rPr lang="en-US" altLang="zh-CN" dirty="0" smtClean="0"/>
              <a:t>&lt;</a:t>
            </a:r>
            <a:r>
              <a:rPr lang="en-US" altLang="zh-CN" dirty="0"/>
              <a:t>color&gt; | transparent </a:t>
            </a:r>
          </a:p>
          <a:p>
            <a:pPr lvl="1"/>
            <a:r>
              <a:rPr lang="zh-CN" altLang="en-US" dirty="0"/>
              <a:t>默认为透明，不能继承 </a:t>
            </a:r>
            <a:endParaRPr lang="en-US" altLang="zh-CN" dirty="0" smtClean="0"/>
          </a:p>
          <a:p>
            <a:pPr lvl="1"/>
            <a:r>
              <a:rPr lang="zh-CN" altLang="en-US" dirty="0" smtClean="0"/>
              <a:t>默认延伸到边框内部，可以设置</a:t>
            </a:r>
            <a:endParaRPr lang="en-US" altLang="zh-CN" dirty="0" smtClean="0"/>
          </a:p>
          <a:p>
            <a:pPr lvl="1"/>
            <a:r>
              <a:rPr lang="en-US" altLang="zh-CN" dirty="0" smtClean="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4271680"/>
            <a:ext cx="5080000" cy="1533584"/>
          </a:xfrm>
          <a:prstGeom prst="rect">
            <a:avLst/>
          </a:prstGeom>
        </p:spPr>
      </p:pic>
      <p:pic>
        <p:nvPicPr>
          <p:cNvPr id="6" name="图片 5"/>
          <p:cNvPicPr>
            <a:picLocks noChangeAspect="1"/>
          </p:cNvPicPr>
          <p:nvPr/>
        </p:nvPicPr>
        <p:blipFill>
          <a:blip r:embed="rId4"/>
          <a:stretch>
            <a:fillRect/>
          </a:stretch>
        </p:blipFill>
        <p:spPr>
          <a:xfrm>
            <a:off x="6197600" y="1447800"/>
            <a:ext cx="5283200" cy="2269511"/>
          </a:xfrm>
          <a:prstGeom prst="rect">
            <a:avLst/>
          </a:prstGeom>
        </p:spPr>
      </p:pic>
    </p:spTree>
    <p:extLst>
      <p:ext uri="{BB962C8B-B14F-4D97-AF65-F5344CB8AC3E}">
        <p14:creationId xmlns:p14="http://schemas.microsoft.com/office/powerpoint/2010/main" val="144076317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背景色</a:t>
            </a:r>
          </a:p>
        </p:txBody>
      </p:sp>
      <p:sp>
        <p:nvSpPr>
          <p:cNvPr id="4" name="内容占位符 3"/>
          <p:cNvSpPr>
            <a:spLocks noGrp="1"/>
          </p:cNvSpPr>
          <p:nvPr>
            <p:ph sz="half" idx="1"/>
          </p:nvPr>
        </p:nvSpPr>
        <p:spPr/>
        <p:txBody>
          <a:bodyPr/>
          <a:lstStyle/>
          <a:p>
            <a:r>
              <a:rPr lang="en-US" altLang="zh-CN" dirty="0" smtClean="0"/>
              <a:t>background-clip</a:t>
            </a:r>
          </a:p>
          <a:p>
            <a:pPr lvl="1"/>
            <a:r>
              <a:rPr lang="zh-CN" altLang="en-US" dirty="0"/>
              <a:t>设定</a:t>
            </a:r>
            <a:r>
              <a:rPr lang="zh-CN" altLang="en-US" dirty="0" smtClean="0"/>
              <a:t>背景</a:t>
            </a:r>
            <a:r>
              <a:rPr lang="zh-CN" altLang="en-US" dirty="0"/>
              <a:t>的绘制</a:t>
            </a:r>
            <a:r>
              <a:rPr lang="zh-CN" altLang="en-US" dirty="0" smtClean="0"/>
              <a:t>区域</a:t>
            </a:r>
            <a:endParaRPr lang="en-US" altLang="zh-CN" dirty="0" smtClean="0"/>
          </a:p>
          <a:p>
            <a:pPr lvl="1"/>
            <a:r>
              <a:rPr lang="en-US" altLang="zh-CN" dirty="0" smtClean="0"/>
              <a:t>[ border-box </a:t>
            </a:r>
            <a:r>
              <a:rPr lang="en-US" altLang="zh-CN" dirty="0"/>
              <a:t>| padding-box | content-box | text </a:t>
            </a:r>
            <a:r>
              <a:rPr lang="en-US" altLang="zh-CN" dirty="0" smtClean="0"/>
              <a:t>]#</a:t>
            </a:r>
          </a:p>
          <a:p>
            <a:pPr lvl="1"/>
            <a:r>
              <a:rPr lang="en-US" altLang="zh-CN" dirty="0" smtClean="0">
                <a:hlinkClick r:id="rId3" action="ppaction://hlinkfile"/>
              </a:rPr>
              <a:t>example1</a:t>
            </a:r>
            <a:endParaRPr lang="en-US" altLang="zh-CN" dirty="0" smtClean="0"/>
          </a:p>
          <a:p>
            <a:pPr lvl="1"/>
            <a:r>
              <a:rPr lang="en-US" altLang="zh-CN" dirty="0" smtClean="0">
                <a:hlinkClick r:id="rId4" action="ppaction://hlinkfile"/>
              </a:rPr>
              <a:t>example2</a:t>
            </a:r>
            <a:endParaRPr lang="zh-CN" altLang="en-US" dirty="0"/>
          </a:p>
          <a:p>
            <a:endParaRPr lang="zh-CN" altLang="en-US" dirty="0"/>
          </a:p>
        </p:txBody>
      </p:sp>
      <p:pic>
        <p:nvPicPr>
          <p:cNvPr id="6" name="内容占位符 5"/>
          <p:cNvPicPr>
            <a:picLocks noGrp="1" noChangeAspect="1"/>
          </p:cNvPicPr>
          <p:nvPr>
            <p:ph sz="half" idx="2"/>
          </p:nvPr>
        </p:nvPicPr>
        <p:blipFill>
          <a:blip r:embed="rId5"/>
          <a:stretch>
            <a:fillRect/>
          </a:stretch>
        </p:blipFill>
        <p:spPr>
          <a:xfrm>
            <a:off x="6400800" y="3846654"/>
            <a:ext cx="5080000" cy="2606682"/>
          </a:xfrm>
          <a:prstGeom prst="rect">
            <a:avLst/>
          </a:prstGeom>
        </p:spPr>
      </p:pic>
      <p:pic>
        <p:nvPicPr>
          <p:cNvPr id="7" name="图片 6"/>
          <p:cNvPicPr>
            <a:picLocks noChangeAspect="1"/>
          </p:cNvPicPr>
          <p:nvPr/>
        </p:nvPicPr>
        <p:blipFill>
          <a:blip r:embed="rId6"/>
          <a:stretch>
            <a:fillRect/>
          </a:stretch>
        </p:blipFill>
        <p:spPr>
          <a:xfrm>
            <a:off x="6196739" y="413462"/>
            <a:ext cx="5331710" cy="3433192"/>
          </a:xfrm>
          <a:prstGeom prst="rect">
            <a:avLst/>
          </a:prstGeom>
        </p:spPr>
      </p:pic>
    </p:spTree>
    <p:extLst>
      <p:ext uri="{BB962C8B-B14F-4D97-AF65-F5344CB8AC3E}">
        <p14:creationId xmlns:p14="http://schemas.microsoft.com/office/powerpoint/2010/main" val="339802616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背景色</a:t>
            </a:r>
          </a:p>
        </p:txBody>
      </p:sp>
      <p:pic>
        <p:nvPicPr>
          <p:cNvPr id="5" name="内容占位符 4"/>
          <p:cNvPicPr>
            <a:picLocks noGrp="1" noChangeAspect="1"/>
          </p:cNvPicPr>
          <p:nvPr>
            <p:ph sz="half" idx="1"/>
          </p:nvPr>
        </p:nvPicPr>
        <p:blipFill>
          <a:blip r:embed="rId2"/>
          <a:stretch>
            <a:fillRect/>
          </a:stretch>
        </p:blipFill>
        <p:spPr>
          <a:xfrm>
            <a:off x="1117600" y="1962400"/>
            <a:ext cx="5080000" cy="4000000"/>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303418"/>
            <a:ext cx="5080000" cy="3317963"/>
          </a:xfrm>
          <a:prstGeom prst="rect">
            <a:avLst/>
          </a:prstGeom>
        </p:spPr>
      </p:pic>
    </p:spTree>
    <p:extLst>
      <p:ext uri="{BB962C8B-B14F-4D97-AF65-F5344CB8AC3E}">
        <p14:creationId xmlns:p14="http://schemas.microsoft.com/office/powerpoint/2010/main" val="295218976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背景图像</a:t>
            </a:r>
            <a:endParaRPr lang="zh-CN" altLang="en-US" dirty="0"/>
          </a:p>
        </p:txBody>
      </p:sp>
      <p:sp>
        <p:nvSpPr>
          <p:cNvPr id="3" name="内容占位符 2"/>
          <p:cNvSpPr>
            <a:spLocks noGrp="1"/>
          </p:cNvSpPr>
          <p:nvPr>
            <p:ph sz="half" idx="1"/>
          </p:nvPr>
        </p:nvSpPr>
        <p:spPr/>
        <p:txBody>
          <a:bodyPr/>
          <a:lstStyle/>
          <a:p>
            <a:r>
              <a:rPr lang="en-US" altLang="zh-CN" dirty="0" smtClean="0"/>
              <a:t>background-image</a:t>
            </a:r>
          </a:p>
          <a:p>
            <a:pPr lvl="1"/>
            <a:r>
              <a:rPr lang="zh-CN" altLang="en-US" dirty="0" smtClean="0"/>
              <a:t>设置</a:t>
            </a:r>
            <a:r>
              <a:rPr lang="zh-CN" altLang="en-US" dirty="0"/>
              <a:t>背景</a:t>
            </a:r>
            <a:r>
              <a:rPr lang="zh-CN" altLang="en-US" dirty="0" smtClean="0"/>
              <a:t>图像</a:t>
            </a:r>
            <a:r>
              <a:rPr lang="en-US" altLang="zh-CN" dirty="0" smtClean="0"/>
              <a:t>	&lt;</a:t>
            </a:r>
            <a:r>
              <a:rPr lang="en-US" altLang="zh-CN" dirty="0" err="1" smtClean="0"/>
              <a:t>url</a:t>
            </a:r>
            <a:r>
              <a:rPr lang="en-US" altLang="zh-CN" dirty="0" smtClean="0"/>
              <a:t>&gt; | none</a:t>
            </a:r>
          </a:p>
          <a:p>
            <a:pPr lvl="1"/>
            <a:r>
              <a:rPr lang="zh-CN" altLang="en-US" dirty="0" smtClean="0"/>
              <a:t>不能继承，建议同时设置背景色，位于背景色之前</a:t>
            </a:r>
            <a:endParaRPr lang="en-US" altLang="zh-CN" dirty="0" smtClean="0"/>
          </a:p>
          <a:p>
            <a:pPr lvl="1"/>
            <a:r>
              <a:rPr lang="en-US" altLang="zh-CN" dirty="0" smtClean="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3751871"/>
            <a:ext cx="5080000" cy="2485441"/>
          </a:xfrm>
          <a:prstGeom prst="rect">
            <a:avLst/>
          </a:prstGeom>
        </p:spPr>
      </p:pic>
      <p:pic>
        <p:nvPicPr>
          <p:cNvPr id="6" name="图片 5"/>
          <p:cNvPicPr>
            <a:picLocks noChangeAspect="1"/>
          </p:cNvPicPr>
          <p:nvPr/>
        </p:nvPicPr>
        <p:blipFill>
          <a:blip r:embed="rId5"/>
          <a:stretch>
            <a:fillRect/>
          </a:stretch>
        </p:blipFill>
        <p:spPr>
          <a:xfrm>
            <a:off x="6400800" y="620688"/>
            <a:ext cx="5080001" cy="2768889"/>
          </a:xfrm>
          <a:prstGeom prst="rect">
            <a:avLst/>
          </a:prstGeom>
        </p:spPr>
      </p:pic>
      <p:pic>
        <p:nvPicPr>
          <p:cNvPr id="7" name="图片 6"/>
          <p:cNvPicPr>
            <a:picLocks noChangeAspect="1"/>
          </p:cNvPicPr>
          <p:nvPr/>
        </p:nvPicPr>
        <p:blipFill>
          <a:blip r:embed="rId6"/>
          <a:stretch>
            <a:fillRect/>
          </a:stretch>
        </p:blipFill>
        <p:spPr>
          <a:xfrm>
            <a:off x="1117600" y="4509120"/>
            <a:ext cx="3552825" cy="1809750"/>
          </a:xfrm>
          <a:prstGeom prst="rect">
            <a:avLst/>
          </a:prstGeom>
        </p:spPr>
      </p:pic>
    </p:spTree>
    <p:extLst>
      <p:ext uri="{BB962C8B-B14F-4D97-AF65-F5344CB8AC3E}">
        <p14:creationId xmlns:p14="http://schemas.microsoft.com/office/powerpoint/2010/main" val="216491628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r>
              <a:rPr lang="zh-CN" altLang="en-US" dirty="0" smtClean="0"/>
              <a:t>图像重复</a:t>
            </a:r>
            <a:endParaRPr lang="zh-CN" altLang="en-US" dirty="0"/>
          </a:p>
        </p:txBody>
      </p:sp>
      <p:sp>
        <p:nvSpPr>
          <p:cNvPr id="3" name="内容占位符 2"/>
          <p:cNvSpPr>
            <a:spLocks noGrp="1"/>
          </p:cNvSpPr>
          <p:nvPr>
            <p:ph idx="1"/>
          </p:nvPr>
        </p:nvSpPr>
        <p:spPr/>
        <p:txBody>
          <a:bodyPr/>
          <a:lstStyle/>
          <a:p>
            <a:r>
              <a:rPr lang="en-US" altLang="zh-CN" dirty="0"/>
              <a:t>background-repeat</a:t>
            </a:r>
          </a:p>
          <a:p>
            <a:pPr lvl="1"/>
            <a:r>
              <a:rPr lang="zh-CN" altLang="en-US" dirty="0"/>
              <a:t>决定背景图像平铺情况 </a:t>
            </a:r>
          </a:p>
          <a:p>
            <a:pPr lvl="1"/>
            <a:r>
              <a:rPr lang="en-US" altLang="zh-CN" dirty="0"/>
              <a:t>repeat | repeat-x | repeat-y | </a:t>
            </a:r>
            <a:r>
              <a:rPr lang="en-US" altLang="zh-CN" dirty="0" smtClean="0"/>
              <a:t>no-repeat</a:t>
            </a:r>
            <a:r>
              <a:rPr lang="en-US" altLang="zh-CN" dirty="0"/>
              <a:t> | </a:t>
            </a:r>
            <a:r>
              <a:rPr lang="en-US" altLang="zh-CN" dirty="0" smtClean="0"/>
              <a:t>space</a:t>
            </a:r>
            <a:r>
              <a:rPr lang="en-US" altLang="zh-CN" dirty="0"/>
              <a:t> | </a:t>
            </a:r>
            <a:r>
              <a:rPr lang="en-US" altLang="zh-CN" dirty="0" smtClean="0"/>
              <a:t>round</a:t>
            </a:r>
            <a:endParaRPr lang="en-US" altLang="zh-CN" dirty="0"/>
          </a:p>
          <a:p>
            <a:pPr lvl="1"/>
            <a:r>
              <a:rPr lang="zh-CN" altLang="en-US" dirty="0"/>
              <a:t>默认：</a:t>
            </a:r>
            <a:r>
              <a:rPr lang="en-US" altLang="zh-CN" dirty="0"/>
              <a:t>repeat </a:t>
            </a:r>
          </a:p>
          <a:p>
            <a:pPr lvl="1"/>
            <a:r>
              <a:rPr lang="en-US" altLang="zh-CN" dirty="0" smtClean="0">
                <a:hlinkClick r:id="rId3" action="ppaction://hlinkfile"/>
              </a:rPr>
              <a:t>example1</a:t>
            </a:r>
            <a:endParaRPr lang="en-US" altLang="zh-CN" dirty="0" smtClean="0"/>
          </a:p>
          <a:p>
            <a:pPr lvl="1"/>
            <a:r>
              <a:rPr lang="en-US" altLang="zh-CN" dirty="0" smtClean="0">
                <a:hlinkClick r:id="rId4" action="ppaction://hlinkfile"/>
              </a:rPr>
              <a:t>example2</a:t>
            </a:r>
            <a:endParaRPr lang="en-US" altLang="zh-CN" dirty="0" smtClean="0"/>
          </a:p>
          <a:p>
            <a:pPr lvl="1"/>
            <a:r>
              <a:rPr lang="en-US" altLang="zh-CN" dirty="0" smtClean="0">
                <a:hlinkClick r:id="rId5" action="ppaction://hlinkfile"/>
              </a:rPr>
              <a:t>example3</a:t>
            </a:r>
            <a:endParaRPr lang="en-US" altLang="zh-CN" dirty="0" smtClean="0"/>
          </a:p>
          <a:p>
            <a:pPr lvl="1"/>
            <a:r>
              <a:rPr lang="en-US" altLang="zh-CN" dirty="0" smtClean="0">
                <a:hlinkClick r:id="rId6" action="ppaction://hlinkfile"/>
              </a:rPr>
              <a:t>example4</a:t>
            </a:r>
            <a:endParaRPr lang="zh-CN" altLang="en-US" dirty="0"/>
          </a:p>
          <a:p>
            <a:endParaRPr lang="zh-CN" altLang="en-US" dirty="0"/>
          </a:p>
        </p:txBody>
      </p:sp>
    </p:spTree>
    <p:extLst>
      <p:ext uri="{BB962C8B-B14F-4D97-AF65-F5344CB8AC3E}">
        <p14:creationId xmlns:p14="http://schemas.microsoft.com/office/powerpoint/2010/main" val="389022714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背景图像重复</a:t>
            </a:r>
          </a:p>
        </p:txBody>
      </p:sp>
      <p:pic>
        <p:nvPicPr>
          <p:cNvPr id="6" name="内容占位符 5"/>
          <p:cNvPicPr>
            <a:picLocks noGrp="1" noChangeAspect="1"/>
          </p:cNvPicPr>
          <p:nvPr>
            <p:ph sz="half" idx="1"/>
          </p:nvPr>
        </p:nvPicPr>
        <p:blipFill>
          <a:blip r:embed="rId2"/>
          <a:stretch>
            <a:fillRect/>
          </a:stretch>
        </p:blipFill>
        <p:spPr>
          <a:xfrm>
            <a:off x="1117600" y="2467943"/>
            <a:ext cx="5080000" cy="2988914"/>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587228"/>
            <a:ext cx="5080000" cy="2750343"/>
          </a:xfrm>
          <a:prstGeom prst="rect">
            <a:avLst/>
          </a:prstGeom>
        </p:spPr>
      </p:pic>
    </p:spTree>
    <p:extLst>
      <p:ext uri="{BB962C8B-B14F-4D97-AF65-F5344CB8AC3E}">
        <p14:creationId xmlns:p14="http://schemas.microsoft.com/office/powerpoint/2010/main" val="141933486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背景图像重复</a:t>
            </a:r>
          </a:p>
        </p:txBody>
      </p:sp>
      <p:pic>
        <p:nvPicPr>
          <p:cNvPr id="5" name="内容占位符 4"/>
          <p:cNvPicPr>
            <a:picLocks noGrp="1" noChangeAspect="1"/>
          </p:cNvPicPr>
          <p:nvPr>
            <p:ph sz="half" idx="1"/>
          </p:nvPr>
        </p:nvPicPr>
        <p:blipFill>
          <a:blip r:embed="rId2"/>
          <a:stretch>
            <a:fillRect/>
          </a:stretch>
        </p:blipFill>
        <p:spPr>
          <a:xfrm>
            <a:off x="1117600" y="2467943"/>
            <a:ext cx="5080000" cy="2988914"/>
          </a:xfrm>
          <a:prstGeom prst="rect">
            <a:avLst/>
          </a:prstGeom>
        </p:spPr>
      </p:pic>
      <p:pic>
        <p:nvPicPr>
          <p:cNvPr id="6" name="内容占位符 5"/>
          <p:cNvPicPr>
            <a:picLocks noGrp="1" noChangeAspect="1"/>
          </p:cNvPicPr>
          <p:nvPr>
            <p:ph sz="half" idx="2"/>
          </p:nvPr>
        </p:nvPicPr>
        <p:blipFill>
          <a:blip r:embed="rId3"/>
          <a:stretch>
            <a:fillRect/>
          </a:stretch>
        </p:blipFill>
        <p:spPr>
          <a:xfrm>
            <a:off x="7073872" y="1905000"/>
            <a:ext cx="3733855" cy="4114800"/>
          </a:xfrm>
          <a:prstGeom prst="rect">
            <a:avLst/>
          </a:prstGeom>
        </p:spPr>
      </p:pic>
    </p:spTree>
    <p:extLst>
      <p:ext uri="{BB962C8B-B14F-4D97-AF65-F5344CB8AC3E}">
        <p14:creationId xmlns:p14="http://schemas.microsoft.com/office/powerpoint/2010/main" val="399813926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背景图像重复</a:t>
            </a:r>
          </a:p>
        </p:txBody>
      </p:sp>
      <p:pic>
        <p:nvPicPr>
          <p:cNvPr id="5" name="内容占位符 4"/>
          <p:cNvPicPr>
            <a:picLocks noGrp="1" noChangeAspect="1"/>
          </p:cNvPicPr>
          <p:nvPr>
            <p:ph sz="half" idx="1"/>
          </p:nvPr>
        </p:nvPicPr>
        <p:blipFill>
          <a:blip r:embed="rId2"/>
          <a:stretch>
            <a:fillRect/>
          </a:stretch>
        </p:blipFill>
        <p:spPr>
          <a:xfrm>
            <a:off x="1117600" y="2500178"/>
            <a:ext cx="5080000" cy="2924444"/>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3338721"/>
            <a:ext cx="5080000" cy="1247358"/>
          </a:xfrm>
          <a:prstGeom prst="rect">
            <a:avLst/>
          </a:prstGeom>
        </p:spPr>
      </p:pic>
    </p:spTree>
    <p:extLst>
      <p:ext uri="{BB962C8B-B14F-4D97-AF65-F5344CB8AC3E}">
        <p14:creationId xmlns:p14="http://schemas.microsoft.com/office/powerpoint/2010/main" val="81719200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背景图像重复</a:t>
            </a:r>
          </a:p>
        </p:txBody>
      </p:sp>
      <p:pic>
        <p:nvPicPr>
          <p:cNvPr id="5" name="内容占位符 4"/>
          <p:cNvPicPr>
            <a:picLocks noGrp="1" noChangeAspect="1"/>
          </p:cNvPicPr>
          <p:nvPr>
            <p:ph sz="half" idx="1"/>
          </p:nvPr>
        </p:nvPicPr>
        <p:blipFill>
          <a:blip r:embed="rId2"/>
          <a:stretch>
            <a:fillRect/>
          </a:stretch>
        </p:blipFill>
        <p:spPr>
          <a:xfrm>
            <a:off x="1117600" y="2467943"/>
            <a:ext cx="5080000" cy="2988914"/>
          </a:xfrm>
          <a:prstGeom prst="rect">
            <a:avLst/>
          </a:prstGeom>
        </p:spPr>
      </p:pic>
      <p:pic>
        <p:nvPicPr>
          <p:cNvPr id="6" name="内容占位符 5"/>
          <p:cNvPicPr>
            <a:picLocks noGrp="1" noChangeAspect="1"/>
          </p:cNvPicPr>
          <p:nvPr>
            <p:ph sz="half" idx="2"/>
          </p:nvPr>
        </p:nvPicPr>
        <p:blipFill>
          <a:blip r:embed="rId3"/>
          <a:stretch>
            <a:fillRect/>
          </a:stretch>
        </p:blipFill>
        <p:spPr>
          <a:xfrm>
            <a:off x="7064488" y="1905000"/>
            <a:ext cx="3752624" cy="4114800"/>
          </a:xfrm>
          <a:prstGeom prst="rect">
            <a:avLst/>
          </a:prstGeom>
        </p:spPr>
      </p:pic>
    </p:spTree>
    <p:extLst>
      <p:ext uri="{BB962C8B-B14F-4D97-AF65-F5344CB8AC3E}">
        <p14:creationId xmlns:p14="http://schemas.microsoft.com/office/powerpoint/2010/main" val="74661011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r>
              <a:rPr lang="zh-CN" altLang="en-US" dirty="0" smtClean="0"/>
              <a:t>图像位置</a:t>
            </a:r>
            <a:endParaRPr lang="zh-CN" altLang="en-US" dirty="0"/>
          </a:p>
        </p:txBody>
      </p:sp>
      <p:sp>
        <p:nvSpPr>
          <p:cNvPr id="3" name="内容占位符 2"/>
          <p:cNvSpPr>
            <a:spLocks noGrp="1"/>
          </p:cNvSpPr>
          <p:nvPr>
            <p:ph sz="half" idx="1"/>
          </p:nvPr>
        </p:nvSpPr>
        <p:spPr/>
        <p:txBody>
          <a:bodyPr/>
          <a:lstStyle/>
          <a:p>
            <a:r>
              <a:rPr lang="en-US" altLang="zh-CN" dirty="0"/>
              <a:t>background-position</a:t>
            </a:r>
          </a:p>
          <a:p>
            <a:pPr lvl="1"/>
            <a:r>
              <a:rPr lang="zh-CN" altLang="en-US" dirty="0"/>
              <a:t>背景初始位置 </a:t>
            </a:r>
            <a:r>
              <a:rPr lang="en-US" altLang="zh-CN" dirty="0"/>
              <a:t> [ [&lt;percentage&gt; | &lt;length&gt; | left | center | right ] [&lt;percentage&gt; | &lt;length&gt; | top | center | bottom ]? ] || [ [ left | center | right || [ top | center | bottom ] ] </a:t>
            </a:r>
          </a:p>
          <a:p>
            <a:pPr lvl="1"/>
            <a:r>
              <a:rPr lang="zh-CN" altLang="en-US" dirty="0"/>
              <a:t>先水平再垂直，负值问题</a:t>
            </a:r>
            <a:endParaRPr lang="en-US" altLang="zh-CN" dirty="0"/>
          </a:p>
          <a:p>
            <a:pPr lvl="1"/>
            <a:r>
              <a:rPr lang="en-US" altLang="zh-CN" dirty="0">
                <a:hlinkClick r:id="rId3"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869270" y="1905000"/>
            <a:ext cx="4143060" cy="4114800"/>
          </a:xfrm>
          <a:prstGeom prst="rect">
            <a:avLst/>
          </a:prstGeom>
        </p:spPr>
      </p:pic>
    </p:spTree>
    <p:extLst>
      <p:ext uri="{BB962C8B-B14F-4D97-AF65-F5344CB8AC3E}">
        <p14:creationId xmlns:p14="http://schemas.microsoft.com/office/powerpoint/2010/main" val="356053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a:t>
            </a:r>
            <a:r>
              <a:rPr lang="zh-CN" altLang="en-US" dirty="0"/>
              <a:t>语法</a:t>
            </a:r>
          </a:p>
        </p:txBody>
      </p:sp>
      <p:sp>
        <p:nvSpPr>
          <p:cNvPr id="3" name="内容占位符 2"/>
          <p:cNvSpPr>
            <a:spLocks noGrp="1"/>
          </p:cNvSpPr>
          <p:nvPr>
            <p:ph idx="1"/>
          </p:nvPr>
        </p:nvSpPr>
        <p:spPr/>
        <p:txBody>
          <a:bodyPr/>
          <a:lstStyle/>
          <a:p>
            <a:r>
              <a:rPr lang="zh-CN" altLang="en-US" dirty="0"/>
              <a:t>可以</a:t>
            </a:r>
            <a:r>
              <a:rPr lang="zh-CN" altLang="en-US" dirty="0" smtClean="0"/>
              <a:t>针对元素</a:t>
            </a:r>
            <a:r>
              <a:rPr lang="zh-CN" altLang="en-US" dirty="0"/>
              <a:t>、</a:t>
            </a:r>
            <a:r>
              <a:rPr lang="zh-CN" altLang="en-US" dirty="0" smtClean="0"/>
              <a:t>类或属性等选择器来</a:t>
            </a:r>
            <a:r>
              <a:rPr lang="zh-CN" altLang="en-US" dirty="0"/>
              <a:t>定义其相应的样式</a:t>
            </a:r>
          </a:p>
          <a:p>
            <a:r>
              <a:rPr lang="zh-CN" altLang="en-US" dirty="0"/>
              <a:t>选择器</a:t>
            </a:r>
            <a:r>
              <a:rPr lang="zh-CN" altLang="en-US" dirty="0" smtClean="0"/>
              <a:t>后</a:t>
            </a:r>
            <a:r>
              <a:rPr lang="zh-CN" altLang="en-US" dirty="0"/>
              <a:t>紧跟包含在大括号中</a:t>
            </a:r>
            <a:r>
              <a:rPr lang="zh-CN" altLang="en-US" dirty="0" smtClean="0"/>
              <a:t>的</a:t>
            </a:r>
            <a:r>
              <a:rPr lang="zh-CN" altLang="en-US" dirty="0"/>
              <a:t>声明</a:t>
            </a:r>
            <a:r>
              <a:rPr lang="zh-CN" altLang="en-US" dirty="0" smtClean="0"/>
              <a:t>列表</a:t>
            </a:r>
            <a:r>
              <a:rPr lang="zh-CN" altLang="en-US" dirty="0"/>
              <a:t>；</a:t>
            </a:r>
            <a:r>
              <a:rPr lang="zh-CN" altLang="en-US" dirty="0" smtClean="0"/>
              <a:t>列表</a:t>
            </a:r>
            <a:r>
              <a:rPr lang="zh-CN" altLang="en-US" dirty="0"/>
              <a:t>中</a:t>
            </a:r>
            <a:r>
              <a:rPr lang="zh-CN" altLang="en-US" dirty="0" smtClean="0"/>
              <a:t>各</a:t>
            </a:r>
            <a:r>
              <a:rPr lang="zh-CN" altLang="en-US" dirty="0"/>
              <a:t>声明</a:t>
            </a:r>
            <a:r>
              <a:rPr lang="zh-CN" altLang="en-US" dirty="0" smtClean="0"/>
              <a:t>用</a:t>
            </a:r>
            <a:r>
              <a:rPr lang="zh-CN" altLang="en-US" dirty="0"/>
              <a:t>分号间隔</a:t>
            </a:r>
          </a:p>
          <a:p>
            <a:r>
              <a:rPr lang="zh-CN" altLang="en-US" dirty="0"/>
              <a:t>声明</a:t>
            </a:r>
            <a:r>
              <a:rPr lang="zh-CN" altLang="en-US" dirty="0" smtClean="0"/>
              <a:t>包括属性名称和值（加单位）两部分</a:t>
            </a:r>
            <a:r>
              <a:rPr lang="zh-CN" altLang="en-US" dirty="0"/>
              <a:t>，</a:t>
            </a:r>
            <a:r>
              <a:rPr lang="zh-CN" altLang="en-US" dirty="0" smtClean="0"/>
              <a:t>用</a:t>
            </a:r>
            <a:r>
              <a:rPr lang="zh-CN" altLang="en-US" dirty="0"/>
              <a:t>冒号分割</a:t>
            </a:r>
          </a:p>
          <a:p>
            <a:r>
              <a:rPr lang="zh-CN" altLang="en-US" dirty="0"/>
              <a:t>加空格或者换行不影响语义</a:t>
            </a:r>
          </a:p>
          <a:p>
            <a:r>
              <a:rPr lang="zh-CN" altLang="en-US" dirty="0"/>
              <a:t>大小写不敏感</a:t>
            </a:r>
          </a:p>
          <a:p>
            <a:r>
              <a:rPr lang="zh-CN" altLang="en-US" dirty="0"/>
              <a:t>包含在</a:t>
            </a:r>
            <a:r>
              <a:rPr lang="en-US" altLang="zh-CN" dirty="0"/>
              <a:t>/* */</a:t>
            </a:r>
            <a:r>
              <a:rPr lang="zh-CN" altLang="en-US" dirty="0"/>
              <a:t>中的为注释</a:t>
            </a:r>
          </a:p>
          <a:p>
            <a:endParaRPr lang="zh-CN" altLang="en-US" dirty="0"/>
          </a:p>
        </p:txBody>
      </p:sp>
    </p:spTree>
    <p:extLst>
      <p:ext uri="{BB962C8B-B14F-4D97-AF65-F5344CB8AC3E}">
        <p14:creationId xmlns:p14="http://schemas.microsoft.com/office/powerpoint/2010/main" val="116509910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背景图像位置</a:t>
            </a:r>
          </a:p>
        </p:txBody>
      </p:sp>
      <p:pic>
        <p:nvPicPr>
          <p:cNvPr id="5" name="内容占位符 4"/>
          <p:cNvPicPr>
            <a:picLocks noGrp="1" noChangeAspect="1"/>
          </p:cNvPicPr>
          <p:nvPr>
            <p:ph sz="half" idx="1"/>
          </p:nvPr>
        </p:nvPicPr>
        <p:blipFill>
          <a:blip r:embed="rId2"/>
          <a:stretch>
            <a:fillRect/>
          </a:stretch>
        </p:blipFill>
        <p:spPr>
          <a:xfrm>
            <a:off x="1117600" y="2561419"/>
            <a:ext cx="5080000" cy="2801962"/>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715220"/>
            <a:ext cx="5080000" cy="2494359"/>
          </a:xfrm>
          <a:prstGeom prst="rect">
            <a:avLst/>
          </a:prstGeom>
        </p:spPr>
      </p:pic>
    </p:spTree>
    <p:extLst>
      <p:ext uri="{BB962C8B-B14F-4D97-AF65-F5344CB8AC3E}">
        <p14:creationId xmlns:p14="http://schemas.microsoft.com/office/powerpoint/2010/main" val="399072355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r>
              <a:rPr lang="zh-CN" altLang="en-US" dirty="0" smtClean="0"/>
              <a:t>图像定位</a:t>
            </a:r>
            <a:endParaRPr lang="zh-CN" altLang="en-US" dirty="0"/>
          </a:p>
        </p:txBody>
      </p:sp>
      <p:sp>
        <p:nvSpPr>
          <p:cNvPr id="5" name="内容占位符 4"/>
          <p:cNvSpPr>
            <a:spLocks noGrp="1"/>
          </p:cNvSpPr>
          <p:nvPr>
            <p:ph idx="1"/>
          </p:nvPr>
        </p:nvSpPr>
        <p:spPr/>
        <p:txBody>
          <a:bodyPr/>
          <a:lstStyle/>
          <a:p>
            <a:r>
              <a:rPr lang="en-US" altLang="zh-CN" dirty="0" smtClean="0"/>
              <a:t>background-origin</a:t>
            </a:r>
          </a:p>
          <a:p>
            <a:pPr lvl="1"/>
            <a:r>
              <a:rPr lang="zh-CN" altLang="en-US" dirty="0"/>
              <a:t>设定</a:t>
            </a:r>
            <a:r>
              <a:rPr lang="zh-CN" altLang="en-US" dirty="0" smtClean="0"/>
              <a:t>背景图像的定位基准</a:t>
            </a:r>
            <a:endParaRPr lang="en-US" altLang="zh-CN" dirty="0" smtClean="0"/>
          </a:p>
          <a:p>
            <a:pPr lvl="1"/>
            <a:r>
              <a:rPr lang="en-US" altLang="zh-CN" dirty="0"/>
              <a:t>[ border-box | padding-box | content-box </a:t>
            </a:r>
            <a:r>
              <a:rPr lang="en-US" altLang="zh-CN" dirty="0" smtClean="0"/>
              <a:t>]#</a:t>
            </a:r>
          </a:p>
          <a:p>
            <a:pPr lvl="1"/>
            <a:r>
              <a:rPr lang="zh-CN" altLang="en-US" dirty="0" smtClean="0"/>
              <a:t>默认为</a:t>
            </a:r>
            <a:r>
              <a:rPr lang="en-US" altLang="zh-CN" dirty="0"/>
              <a:t>padding-box</a:t>
            </a:r>
            <a:endParaRPr lang="en-US" altLang="zh-CN" dirty="0" smtClean="0"/>
          </a:p>
          <a:p>
            <a:pPr lvl="1"/>
            <a:r>
              <a:rPr lang="en-US" altLang="zh-CN" dirty="0">
                <a:hlinkClick r:id="rId3" action="ppaction://hlinkfile"/>
              </a:rPr>
              <a:t>example</a:t>
            </a:r>
            <a:endParaRPr lang="en-US" altLang="zh-CN" dirty="0"/>
          </a:p>
          <a:p>
            <a:endParaRPr lang="zh-CN" altLang="en-US" dirty="0"/>
          </a:p>
        </p:txBody>
      </p:sp>
    </p:spTree>
    <p:extLst>
      <p:ext uri="{BB962C8B-B14F-4D97-AF65-F5344CB8AC3E}">
        <p14:creationId xmlns:p14="http://schemas.microsoft.com/office/powerpoint/2010/main" val="408068800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背景图像定位</a:t>
            </a:r>
          </a:p>
        </p:txBody>
      </p:sp>
      <p:pic>
        <p:nvPicPr>
          <p:cNvPr id="5" name="内容占位符 4"/>
          <p:cNvPicPr>
            <a:picLocks noGrp="1" noChangeAspect="1"/>
          </p:cNvPicPr>
          <p:nvPr>
            <p:ph sz="half" idx="1"/>
          </p:nvPr>
        </p:nvPicPr>
        <p:blipFill>
          <a:blip r:embed="rId2"/>
          <a:stretch>
            <a:fillRect/>
          </a:stretch>
        </p:blipFill>
        <p:spPr>
          <a:xfrm>
            <a:off x="1195183" y="1905000"/>
            <a:ext cx="4924833" cy="4114800"/>
          </a:xfrm>
          <a:prstGeom prst="rect">
            <a:avLst/>
          </a:prstGeom>
        </p:spPr>
      </p:pic>
      <p:pic>
        <p:nvPicPr>
          <p:cNvPr id="6" name="内容占位符 6"/>
          <p:cNvPicPr>
            <a:picLocks noGrp="1" noChangeAspect="1"/>
          </p:cNvPicPr>
          <p:nvPr>
            <p:ph sz="half" idx="2"/>
          </p:nvPr>
        </p:nvPicPr>
        <p:blipFill>
          <a:blip r:embed="rId3"/>
          <a:stretch>
            <a:fillRect/>
          </a:stretch>
        </p:blipFill>
        <p:spPr>
          <a:xfrm>
            <a:off x="6400800" y="2284410"/>
            <a:ext cx="5080000" cy="3355980"/>
          </a:xfrm>
          <a:prstGeom prst="rect">
            <a:avLst/>
          </a:prstGeom>
        </p:spPr>
      </p:pic>
    </p:spTree>
    <p:extLst>
      <p:ext uri="{BB962C8B-B14F-4D97-AF65-F5344CB8AC3E}">
        <p14:creationId xmlns:p14="http://schemas.microsoft.com/office/powerpoint/2010/main" val="244497329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r>
              <a:rPr lang="zh-CN" altLang="en-US" dirty="0" smtClean="0"/>
              <a:t>图像滚动</a:t>
            </a:r>
            <a:endParaRPr lang="zh-CN" altLang="en-US" dirty="0"/>
          </a:p>
        </p:txBody>
      </p:sp>
      <p:sp>
        <p:nvSpPr>
          <p:cNvPr id="3" name="内容占位符 2"/>
          <p:cNvSpPr>
            <a:spLocks noGrp="1"/>
          </p:cNvSpPr>
          <p:nvPr>
            <p:ph sz="half" idx="1"/>
          </p:nvPr>
        </p:nvSpPr>
        <p:spPr/>
        <p:txBody>
          <a:bodyPr/>
          <a:lstStyle/>
          <a:p>
            <a:r>
              <a:rPr lang="en-US" altLang="zh-CN" dirty="0" smtClean="0"/>
              <a:t>background-attachment</a:t>
            </a:r>
          </a:p>
          <a:p>
            <a:pPr lvl="1"/>
            <a:r>
              <a:rPr lang="zh-CN" altLang="en-US" dirty="0" smtClean="0"/>
              <a:t>背景</a:t>
            </a:r>
            <a:r>
              <a:rPr lang="zh-CN" altLang="en-US" dirty="0"/>
              <a:t>是否应该随文档</a:t>
            </a:r>
            <a:r>
              <a:rPr lang="zh-CN" altLang="en-US" dirty="0" smtClean="0"/>
              <a:t>滚动 </a:t>
            </a:r>
            <a:endParaRPr lang="en-US" altLang="zh-CN" dirty="0" smtClean="0"/>
          </a:p>
          <a:p>
            <a:pPr lvl="1"/>
            <a:r>
              <a:rPr lang="en-US" altLang="zh-CN" dirty="0" smtClean="0"/>
              <a:t>scroll </a:t>
            </a:r>
            <a:r>
              <a:rPr lang="en-US" altLang="zh-CN" dirty="0"/>
              <a:t>| </a:t>
            </a:r>
            <a:r>
              <a:rPr lang="en-US" altLang="zh-CN" dirty="0" smtClean="0"/>
              <a:t>fixed </a:t>
            </a:r>
            <a:r>
              <a:rPr lang="en-US" altLang="zh-CN" dirty="0"/>
              <a:t>| </a:t>
            </a:r>
            <a:r>
              <a:rPr lang="en-US" altLang="zh-CN" dirty="0" smtClean="0"/>
              <a:t>local</a:t>
            </a:r>
          </a:p>
          <a:p>
            <a:pPr lvl="1"/>
            <a:r>
              <a:rPr lang="en-US" altLang="zh-CN" dirty="0">
                <a:hlinkClick r:id="rId3"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991357"/>
            <a:ext cx="5080000" cy="3317963"/>
          </a:xfrm>
          <a:prstGeom prst="rect">
            <a:avLst/>
          </a:prstGeom>
        </p:spPr>
      </p:pic>
      <p:pic>
        <p:nvPicPr>
          <p:cNvPr id="6" name="图片 5"/>
          <p:cNvPicPr>
            <a:picLocks noChangeAspect="1"/>
          </p:cNvPicPr>
          <p:nvPr/>
        </p:nvPicPr>
        <p:blipFill>
          <a:blip r:embed="rId5"/>
          <a:stretch>
            <a:fillRect/>
          </a:stretch>
        </p:blipFill>
        <p:spPr>
          <a:xfrm>
            <a:off x="6197600" y="456430"/>
            <a:ext cx="5226992" cy="2355119"/>
          </a:xfrm>
          <a:prstGeom prst="rect">
            <a:avLst/>
          </a:prstGeom>
        </p:spPr>
      </p:pic>
    </p:spTree>
    <p:extLst>
      <p:ext uri="{BB962C8B-B14F-4D97-AF65-F5344CB8AC3E}">
        <p14:creationId xmlns:p14="http://schemas.microsoft.com/office/powerpoint/2010/main" val="244406064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r>
              <a:rPr lang="zh-CN" altLang="en-US" dirty="0" smtClean="0"/>
              <a:t>图像尺寸</a:t>
            </a:r>
            <a:endParaRPr lang="zh-CN" altLang="en-US" dirty="0"/>
          </a:p>
        </p:txBody>
      </p:sp>
      <p:sp>
        <p:nvSpPr>
          <p:cNvPr id="3" name="内容占位符 2"/>
          <p:cNvSpPr>
            <a:spLocks noGrp="1"/>
          </p:cNvSpPr>
          <p:nvPr>
            <p:ph idx="1"/>
          </p:nvPr>
        </p:nvSpPr>
        <p:spPr/>
        <p:txBody>
          <a:bodyPr/>
          <a:lstStyle/>
          <a:p>
            <a:r>
              <a:rPr lang="en-US" altLang="zh-CN" dirty="0" smtClean="0"/>
              <a:t>background-size</a:t>
            </a:r>
          </a:p>
          <a:p>
            <a:pPr lvl="1"/>
            <a:r>
              <a:rPr lang="zh-CN" altLang="en-US" dirty="0"/>
              <a:t>设定</a:t>
            </a:r>
            <a:r>
              <a:rPr lang="zh-CN" altLang="en-US" dirty="0" smtClean="0"/>
              <a:t>背景</a:t>
            </a:r>
            <a:r>
              <a:rPr lang="zh-CN" altLang="en-US" dirty="0"/>
              <a:t>图片的</a:t>
            </a:r>
            <a:r>
              <a:rPr lang="zh-CN" altLang="en-US" dirty="0" smtClean="0"/>
              <a:t>尺寸</a:t>
            </a:r>
            <a:endParaRPr lang="en-US" altLang="zh-CN" dirty="0" smtClean="0"/>
          </a:p>
          <a:p>
            <a:pPr lvl="1"/>
            <a:r>
              <a:rPr lang="en-US" altLang="zh-CN" dirty="0" smtClean="0"/>
              <a:t>[ </a:t>
            </a:r>
            <a:r>
              <a:rPr lang="en-US" altLang="zh-CN" dirty="0"/>
              <a:t>[ &lt;length&gt; | &lt;percentage&gt; | auto ]{1,2} | cover | contain </a:t>
            </a:r>
            <a:r>
              <a:rPr lang="en-US" altLang="zh-CN" dirty="0" smtClean="0"/>
              <a:t>]#</a:t>
            </a:r>
          </a:p>
          <a:p>
            <a:pPr lvl="1"/>
            <a:r>
              <a:rPr lang="en-US" altLang="zh-CN" dirty="0" smtClean="0">
                <a:hlinkClick r:id="rId3" action="ppaction://hlinkfile"/>
              </a:rPr>
              <a:t>example1</a:t>
            </a:r>
            <a:endParaRPr lang="en-US" altLang="zh-CN" dirty="0" smtClean="0"/>
          </a:p>
          <a:p>
            <a:pPr lvl="1"/>
            <a:r>
              <a:rPr lang="en-US" altLang="zh-CN" dirty="0" smtClean="0">
                <a:hlinkClick r:id="rId4" action="ppaction://hlinkfile"/>
              </a:rPr>
              <a:t>example2</a:t>
            </a:r>
            <a:endParaRPr lang="en-US" altLang="zh-CN" dirty="0" smtClean="0"/>
          </a:p>
          <a:p>
            <a:pPr lvl="1"/>
            <a:r>
              <a:rPr lang="en-US" altLang="zh-CN" dirty="0" smtClean="0">
                <a:hlinkClick r:id="rId5" action="ppaction://hlinkfile"/>
              </a:rPr>
              <a:t>example3</a:t>
            </a:r>
            <a:endParaRPr lang="en-US" altLang="zh-CN" dirty="0"/>
          </a:p>
          <a:p>
            <a:pPr lvl="1"/>
            <a:endParaRPr lang="zh-CN" altLang="en-US" dirty="0"/>
          </a:p>
          <a:p>
            <a:endParaRPr lang="zh-CN" altLang="en-US" dirty="0"/>
          </a:p>
        </p:txBody>
      </p:sp>
    </p:spTree>
    <p:extLst>
      <p:ext uri="{BB962C8B-B14F-4D97-AF65-F5344CB8AC3E}">
        <p14:creationId xmlns:p14="http://schemas.microsoft.com/office/powerpoint/2010/main" val="391714926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背景图像尺寸</a:t>
            </a:r>
          </a:p>
        </p:txBody>
      </p:sp>
      <p:pic>
        <p:nvPicPr>
          <p:cNvPr id="6" name="内容占位符 5"/>
          <p:cNvPicPr>
            <a:picLocks noGrp="1" noChangeAspect="1"/>
          </p:cNvPicPr>
          <p:nvPr>
            <p:ph sz="half" idx="1"/>
          </p:nvPr>
        </p:nvPicPr>
        <p:blipFill>
          <a:blip r:embed="rId2"/>
          <a:stretch>
            <a:fillRect/>
          </a:stretch>
        </p:blipFill>
        <p:spPr>
          <a:xfrm>
            <a:off x="1117600" y="2529067"/>
            <a:ext cx="5080000" cy="2866666"/>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674937"/>
            <a:ext cx="5080000" cy="2574925"/>
          </a:xfrm>
          <a:prstGeom prst="rect">
            <a:avLst/>
          </a:prstGeom>
        </p:spPr>
      </p:pic>
    </p:spTree>
    <p:extLst>
      <p:ext uri="{BB962C8B-B14F-4D97-AF65-F5344CB8AC3E}">
        <p14:creationId xmlns:p14="http://schemas.microsoft.com/office/powerpoint/2010/main" val="64303383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背景图像尺寸</a:t>
            </a:r>
          </a:p>
        </p:txBody>
      </p:sp>
      <p:pic>
        <p:nvPicPr>
          <p:cNvPr id="5" name="内容占位符 4"/>
          <p:cNvPicPr>
            <a:picLocks noGrp="1" noChangeAspect="1"/>
          </p:cNvPicPr>
          <p:nvPr>
            <p:ph sz="half" idx="1"/>
          </p:nvPr>
        </p:nvPicPr>
        <p:blipFill>
          <a:blip r:embed="rId2"/>
          <a:stretch>
            <a:fillRect/>
          </a:stretch>
        </p:blipFill>
        <p:spPr>
          <a:xfrm>
            <a:off x="1117600" y="2704622"/>
            <a:ext cx="5080000" cy="2515555"/>
          </a:xfrm>
          <a:prstGeom prst="rect">
            <a:avLst/>
          </a:prstGeom>
        </p:spPr>
      </p:pic>
      <p:pic>
        <p:nvPicPr>
          <p:cNvPr id="6" name="内容占位符 5"/>
          <p:cNvPicPr>
            <a:picLocks noGrp="1" noChangeAspect="1"/>
          </p:cNvPicPr>
          <p:nvPr>
            <p:ph sz="half" idx="2"/>
          </p:nvPr>
        </p:nvPicPr>
        <p:blipFill>
          <a:blip r:embed="rId3"/>
          <a:stretch>
            <a:fillRect/>
          </a:stretch>
        </p:blipFill>
        <p:spPr>
          <a:xfrm>
            <a:off x="6867554" y="1905000"/>
            <a:ext cx="4146492" cy="4114800"/>
          </a:xfrm>
          <a:prstGeom prst="rect">
            <a:avLst/>
          </a:prstGeom>
        </p:spPr>
      </p:pic>
    </p:spTree>
    <p:extLst>
      <p:ext uri="{BB962C8B-B14F-4D97-AF65-F5344CB8AC3E}">
        <p14:creationId xmlns:p14="http://schemas.microsoft.com/office/powerpoint/2010/main" val="279339372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背景图像尺寸</a:t>
            </a:r>
          </a:p>
        </p:txBody>
      </p:sp>
      <p:pic>
        <p:nvPicPr>
          <p:cNvPr id="5" name="内容占位符 4"/>
          <p:cNvPicPr>
            <a:picLocks noGrp="1" noChangeAspect="1"/>
          </p:cNvPicPr>
          <p:nvPr>
            <p:ph sz="half" idx="1"/>
          </p:nvPr>
        </p:nvPicPr>
        <p:blipFill>
          <a:blip r:embed="rId2"/>
          <a:stretch>
            <a:fillRect/>
          </a:stretch>
        </p:blipFill>
        <p:spPr>
          <a:xfrm>
            <a:off x="1117600" y="2591289"/>
            <a:ext cx="5080000" cy="2742222"/>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653164"/>
            <a:ext cx="5080000" cy="2618471"/>
          </a:xfrm>
          <a:prstGeom prst="rect">
            <a:avLst/>
          </a:prstGeom>
        </p:spPr>
      </p:pic>
    </p:spTree>
    <p:extLst>
      <p:ext uri="{BB962C8B-B14F-4D97-AF65-F5344CB8AC3E}">
        <p14:creationId xmlns:p14="http://schemas.microsoft.com/office/powerpoint/2010/main" val="76465022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背景图像</a:t>
            </a:r>
          </a:p>
        </p:txBody>
      </p:sp>
      <p:sp>
        <p:nvSpPr>
          <p:cNvPr id="3" name="内容占位符 2"/>
          <p:cNvSpPr>
            <a:spLocks noGrp="1"/>
          </p:cNvSpPr>
          <p:nvPr>
            <p:ph idx="1"/>
          </p:nvPr>
        </p:nvSpPr>
        <p:spPr/>
        <p:txBody>
          <a:bodyPr/>
          <a:lstStyle/>
          <a:p>
            <a:r>
              <a:rPr lang="en-US" altLang="zh-CN" dirty="0" smtClean="0"/>
              <a:t>background</a:t>
            </a:r>
          </a:p>
          <a:p>
            <a:pPr lvl="1"/>
            <a:r>
              <a:rPr lang="zh-CN" altLang="en-US" dirty="0" smtClean="0"/>
              <a:t>背景属性组合</a:t>
            </a:r>
            <a:endParaRPr lang="en-US" altLang="zh-CN" dirty="0" smtClean="0"/>
          </a:p>
          <a:p>
            <a:pPr lvl="1"/>
            <a:r>
              <a:rPr lang="en-US" altLang="zh-CN" dirty="0" smtClean="0"/>
              <a:t>background-size</a:t>
            </a:r>
            <a:r>
              <a:rPr lang="zh-CN" altLang="en-US" dirty="0" smtClean="0"/>
              <a:t>值必须紧随在</a:t>
            </a:r>
            <a:r>
              <a:rPr lang="en-US" altLang="zh-CN" dirty="0" smtClean="0"/>
              <a:t>background-position</a:t>
            </a:r>
            <a:r>
              <a:rPr lang="zh-CN" altLang="en-US" dirty="0" smtClean="0"/>
              <a:t>值后面，且两者间用一条斜线隔开</a:t>
            </a:r>
            <a:endParaRPr lang="en-US" altLang="zh-CN" dirty="0" smtClean="0"/>
          </a:p>
          <a:p>
            <a:pPr lvl="1"/>
            <a:r>
              <a:rPr lang="zh-CN" altLang="en-US" dirty="0" smtClean="0"/>
              <a:t>如果</a:t>
            </a:r>
            <a:r>
              <a:rPr lang="en-US" altLang="zh-CN" dirty="0" smtClean="0"/>
              <a:t>background</a:t>
            </a:r>
            <a:r>
              <a:rPr lang="en-US" altLang="zh-CN" dirty="0"/>
              <a:t>-</a:t>
            </a:r>
            <a:r>
              <a:rPr lang="en-US" altLang="zh-CN" dirty="0" smtClean="0"/>
              <a:t>position</a:t>
            </a:r>
            <a:r>
              <a:rPr lang="zh-CN" altLang="en-US" dirty="0" smtClean="0"/>
              <a:t>有两个值，则水平在前垂直在后</a:t>
            </a:r>
            <a:endParaRPr lang="en-US" altLang="zh-CN" dirty="0" smtClean="0"/>
          </a:p>
          <a:p>
            <a:pPr lvl="1"/>
            <a:r>
              <a:rPr lang="zh-CN" altLang="en-US" dirty="0" smtClean="0"/>
              <a:t>如果同时为</a:t>
            </a:r>
            <a:r>
              <a:rPr lang="en-US" altLang="zh-CN" dirty="0" smtClean="0"/>
              <a:t>background-origin</a:t>
            </a:r>
            <a:r>
              <a:rPr lang="zh-CN" altLang="en-US" dirty="0" smtClean="0"/>
              <a:t>和</a:t>
            </a:r>
            <a:r>
              <a:rPr lang="en-US" altLang="zh-CN" dirty="0" smtClean="0"/>
              <a:t>background-clip</a:t>
            </a:r>
            <a:r>
              <a:rPr lang="zh-CN" altLang="en-US" dirty="0" smtClean="0"/>
              <a:t>提供值，会默认这个顺序分配</a:t>
            </a:r>
            <a:endParaRPr lang="en-US" altLang="zh-CN" dirty="0" smtClean="0"/>
          </a:p>
          <a:p>
            <a:pPr lvl="1"/>
            <a:r>
              <a:rPr lang="zh-CN" altLang="en-US" dirty="0" smtClean="0"/>
              <a:t>注意覆盖问题：默认值覆盖先前指定值</a:t>
            </a:r>
            <a:endParaRPr lang="zh-CN" altLang="en-US" dirty="0"/>
          </a:p>
        </p:txBody>
      </p:sp>
      <p:pic>
        <p:nvPicPr>
          <p:cNvPr id="4" name="图片 3"/>
          <p:cNvPicPr>
            <a:picLocks noChangeAspect="1"/>
          </p:cNvPicPr>
          <p:nvPr/>
        </p:nvPicPr>
        <p:blipFill>
          <a:blip r:embed="rId3"/>
          <a:stretch>
            <a:fillRect/>
          </a:stretch>
        </p:blipFill>
        <p:spPr>
          <a:xfrm>
            <a:off x="1055440" y="5589240"/>
            <a:ext cx="5093277" cy="576064"/>
          </a:xfrm>
          <a:prstGeom prst="rect">
            <a:avLst/>
          </a:prstGeom>
        </p:spPr>
      </p:pic>
      <p:pic>
        <p:nvPicPr>
          <p:cNvPr id="5" name="图片 4"/>
          <p:cNvPicPr>
            <a:picLocks noChangeAspect="1"/>
          </p:cNvPicPr>
          <p:nvPr/>
        </p:nvPicPr>
        <p:blipFill>
          <a:blip r:embed="rId4"/>
          <a:stretch>
            <a:fillRect/>
          </a:stretch>
        </p:blipFill>
        <p:spPr>
          <a:xfrm>
            <a:off x="6600057" y="5589240"/>
            <a:ext cx="4824536" cy="576064"/>
          </a:xfrm>
          <a:prstGeom prst="rect">
            <a:avLst/>
          </a:prstGeom>
        </p:spPr>
      </p:pic>
    </p:spTree>
    <p:extLst>
      <p:ext uri="{BB962C8B-B14F-4D97-AF65-F5344CB8AC3E}">
        <p14:creationId xmlns:p14="http://schemas.microsoft.com/office/powerpoint/2010/main" val="238754469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多背景图像</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CSS3</a:t>
            </a:r>
            <a:r>
              <a:rPr lang="zh-CN" altLang="en-US" dirty="0" smtClean="0"/>
              <a:t>中，允许在一个元素上使用两个甚至更多个背景图片</a:t>
            </a:r>
            <a:endParaRPr lang="en-US" altLang="zh-CN" dirty="0" smtClean="0"/>
          </a:p>
          <a:p>
            <a:pPr lvl="1"/>
            <a:r>
              <a:rPr lang="zh-CN" altLang="en-US" dirty="0" smtClean="0"/>
              <a:t>要注意层叠关系和平铺的影响</a:t>
            </a:r>
            <a:endParaRPr lang="en-US" altLang="zh-CN" dirty="0" smtClean="0"/>
          </a:p>
          <a:p>
            <a:pPr lvl="1"/>
            <a:r>
              <a:rPr lang="en-US" altLang="zh-CN" dirty="0" smtClean="0">
                <a:hlinkClick r:id="rId2" action="ppaction://hlinkfile"/>
              </a:rPr>
              <a:t>example1</a:t>
            </a:r>
            <a:endParaRPr lang="en-US" altLang="zh-CN" dirty="0" smtClean="0"/>
          </a:p>
          <a:p>
            <a:pPr lvl="1"/>
            <a:r>
              <a:rPr lang="en-US" altLang="zh-CN" dirty="0" smtClean="0">
                <a:hlinkClick r:id="rId3" action="ppaction://hlinkfile"/>
              </a:rPr>
              <a:t>example2</a:t>
            </a:r>
            <a:endParaRPr lang="en-US" altLang="zh-CN" dirty="0" smtClean="0"/>
          </a:p>
        </p:txBody>
      </p:sp>
    </p:spTree>
    <p:extLst>
      <p:ext uri="{BB962C8B-B14F-4D97-AF65-F5344CB8AC3E}">
        <p14:creationId xmlns:p14="http://schemas.microsoft.com/office/powerpoint/2010/main" val="1637809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加入</a:t>
            </a:r>
            <a:r>
              <a:rPr lang="en-US" altLang="zh-CN" dirty="0"/>
              <a:t>CSS</a:t>
            </a:r>
            <a:r>
              <a:rPr lang="zh-CN" altLang="en-US" dirty="0"/>
              <a:t>的方法</a:t>
            </a:r>
          </a:p>
        </p:txBody>
      </p:sp>
      <p:sp>
        <p:nvSpPr>
          <p:cNvPr id="3" name="内容占位符 2"/>
          <p:cNvSpPr>
            <a:spLocks noGrp="1"/>
          </p:cNvSpPr>
          <p:nvPr>
            <p:ph idx="1"/>
          </p:nvPr>
        </p:nvSpPr>
        <p:spPr/>
        <p:txBody>
          <a:bodyPr/>
          <a:lstStyle/>
          <a:p>
            <a:r>
              <a:rPr lang="zh-CN" altLang="en-US" dirty="0"/>
              <a:t>外部</a:t>
            </a:r>
            <a:r>
              <a:rPr lang="en-US" altLang="zh-CN" dirty="0"/>
              <a:t>/</a:t>
            </a:r>
            <a:r>
              <a:rPr lang="zh-CN" altLang="en-US" dirty="0"/>
              <a:t>链接样式</a:t>
            </a:r>
            <a:r>
              <a:rPr lang="zh-CN" altLang="en-US" dirty="0" smtClean="0"/>
              <a:t>单（</a:t>
            </a:r>
            <a:r>
              <a:rPr lang="en-US" altLang="zh-CN" dirty="0"/>
              <a:t>e</a:t>
            </a:r>
            <a:r>
              <a:rPr lang="en-US" altLang="zh-CN" dirty="0" smtClean="0"/>
              <a:t>xternal </a:t>
            </a:r>
            <a:r>
              <a:rPr lang="en-US" altLang="zh-CN" dirty="0"/>
              <a:t>style </a:t>
            </a:r>
            <a:r>
              <a:rPr lang="en-US" altLang="zh-CN" dirty="0" smtClean="0"/>
              <a:t>sheet</a:t>
            </a:r>
            <a:r>
              <a:rPr lang="zh-CN" altLang="en-US" dirty="0" smtClean="0"/>
              <a:t>）</a:t>
            </a:r>
            <a:endParaRPr lang="en-US" altLang="zh-CN" dirty="0"/>
          </a:p>
          <a:p>
            <a:pPr lvl="1"/>
            <a:r>
              <a:rPr lang="en-US" altLang="zh-CN" dirty="0"/>
              <a:t>l</a:t>
            </a:r>
            <a:r>
              <a:rPr lang="en-US" altLang="zh-CN" dirty="0" smtClean="0"/>
              <a:t>ink</a:t>
            </a:r>
            <a:r>
              <a:rPr lang="zh-CN" altLang="en-US" dirty="0" smtClean="0"/>
              <a:t>元素</a:t>
            </a:r>
            <a:endParaRPr lang="en-US" altLang="zh-CN" dirty="0" smtClean="0"/>
          </a:p>
          <a:p>
            <a:pPr lvl="1"/>
            <a:r>
              <a:rPr lang="en-US" altLang="zh-CN" dirty="0" smtClean="0"/>
              <a:t>@import</a:t>
            </a:r>
          </a:p>
          <a:p>
            <a:r>
              <a:rPr lang="zh-CN" altLang="en-US" dirty="0" smtClean="0"/>
              <a:t>嵌入</a:t>
            </a:r>
            <a:r>
              <a:rPr lang="zh-CN" altLang="en-US" dirty="0"/>
              <a:t>样式</a:t>
            </a:r>
            <a:r>
              <a:rPr lang="zh-CN" altLang="en-US" dirty="0" smtClean="0"/>
              <a:t>单（</a:t>
            </a:r>
            <a:r>
              <a:rPr lang="en-US" altLang="zh-CN" dirty="0" smtClean="0"/>
              <a:t>embedded </a:t>
            </a:r>
            <a:r>
              <a:rPr lang="en-US" altLang="zh-CN" dirty="0"/>
              <a:t>style </a:t>
            </a:r>
            <a:r>
              <a:rPr lang="en-US" altLang="zh-CN" dirty="0" smtClean="0"/>
              <a:t>sheet</a:t>
            </a:r>
            <a:r>
              <a:rPr lang="zh-CN" altLang="en-US" dirty="0" smtClean="0"/>
              <a:t>）</a:t>
            </a:r>
            <a:endParaRPr lang="en-US" altLang="zh-CN" dirty="0"/>
          </a:p>
          <a:p>
            <a:pPr lvl="1"/>
            <a:r>
              <a:rPr lang="en-US" altLang="zh-CN" dirty="0"/>
              <a:t>s</a:t>
            </a:r>
            <a:r>
              <a:rPr lang="en-US" altLang="zh-CN" dirty="0" smtClean="0"/>
              <a:t>tyle</a:t>
            </a:r>
            <a:r>
              <a:rPr lang="zh-CN" altLang="en-US" dirty="0" smtClean="0"/>
              <a:t>元素</a:t>
            </a:r>
            <a:endParaRPr lang="en-US" altLang="zh-CN" dirty="0" smtClean="0"/>
          </a:p>
          <a:p>
            <a:r>
              <a:rPr lang="zh-CN" altLang="en-US" dirty="0" smtClean="0"/>
              <a:t>内</a:t>
            </a:r>
            <a:r>
              <a:rPr lang="zh-CN" altLang="en-US" dirty="0"/>
              <a:t>嵌样式</a:t>
            </a:r>
            <a:r>
              <a:rPr lang="en-US" altLang="zh-CN" dirty="0"/>
              <a:t>/</a:t>
            </a:r>
            <a:r>
              <a:rPr lang="zh-CN" altLang="en-US" dirty="0"/>
              <a:t>内联</a:t>
            </a:r>
            <a:r>
              <a:rPr lang="zh-CN" altLang="en-US" dirty="0" smtClean="0"/>
              <a:t>风格（</a:t>
            </a:r>
            <a:r>
              <a:rPr lang="en-US" altLang="zh-CN" dirty="0" smtClean="0"/>
              <a:t>inline style</a:t>
            </a:r>
            <a:r>
              <a:rPr lang="zh-CN" altLang="en-US" dirty="0" smtClean="0"/>
              <a:t>）</a:t>
            </a:r>
            <a:endParaRPr lang="en-US" altLang="zh-CN" dirty="0"/>
          </a:p>
          <a:p>
            <a:pPr lvl="1"/>
            <a:r>
              <a:rPr lang="en-US" altLang="zh-CN" dirty="0" smtClean="0"/>
              <a:t>style</a:t>
            </a:r>
            <a:r>
              <a:rPr lang="zh-CN" altLang="en-US" dirty="0" smtClean="0"/>
              <a:t>特性</a:t>
            </a:r>
            <a:endParaRPr lang="zh-CN" altLang="en-US" dirty="0"/>
          </a:p>
        </p:txBody>
      </p:sp>
    </p:spTree>
    <p:extLst>
      <p:ext uri="{BB962C8B-B14F-4D97-AF65-F5344CB8AC3E}">
        <p14:creationId xmlns:p14="http://schemas.microsoft.com/office/powerpoint/2010/main" val="236185742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多背景图像</a:t>
            </a:r>
          </a:p>
        </p:txBody>
      </p:sp>
      <p:pic>
        <p:nvPicPr>
          <p:cNvPr id="7" name="内容占位符 6"/>
          <p:cNvPicPr>
            <a:picLocks noGrp="1" noChangeAspect="1"/>
          </p:cNvPicPr>
          <p:nvPr>
            <p:ph sz="half" idx="2"/>
          </p:nvPr>
        </p:nvPicPr>
        <p:blipFill>
          <a:blip r:embed="rId2"/>
          <a:stretch>
            <a:fillRect/>
          </a:stretch>
        </p:blipFill>
        <p:spPr>
          <a:xfrm>
            <a:off x="6400800" y="2250459"/>
            <a:ext cx="5080000" cy="3423882"/>
          </a:xfrm>
          <a:prstGeom prst="rect">
            <a:avLst/>
          </a:prstGeom>
        </p:spPr>
      </p:pic>
      <p:pic>
        <p:nvPicPr>
          <p:cNvPr id="4" name="内容占位符 3"/>
          <p:cNvPicPr>
            <a:picLocks noGrp="1" noChangeAspect="1"/>
          </p:cNvPicPr>
          <p:nvPr>
            <p:ph sz="half" idx="1"/>
          </p:nvPr>
        </p:nvPicPr>
        <p:blipFill>
          <a:blip r:embed="rId3"/>
          <a:stretch>
            <a:fillRect/>
          </a:stretch>
        </p:blipFill>
        <p:spPr>
          <a:xfrm>
            <a:off x="1117600" y="2509067"/>
            <a:ext cx="5080000" cy="2906666"/>
          </a:xfrm>
          <a:prstGeom prst="rect">
            <a:avLst/>
          </a:prstGeom>
        </p:spPr>
      </p:pic>
    </p:spTree>
    <p:extLst>
      <p:ext uri="{BB962C8B-B14F-4D97-AF65-F5344CB8AC3E}">
        <p14:creationId xmlns:p14="http://schemas.microsoft.com/office/powerpoint/2010/main" val="204485717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多背景图像</a:t>
            </a:r>
          </a:p>
        </p:txBody>
      </p:sp>
      <p:pic>
        <p:nvPicPr>
          <p:cNvPr id="5" name="内容占位符 4"/>
          <p:cNvPicPr>
            <a:picLocks noGrp="1" noChangeAspect="1"/>
          </p:cNvPicPr>
          <p:nvPr>
            <p:ph sz="half" idx="1"/>
          </p:nvPr>
        </p:nvPicPr>
        <p:blipFill>
          <a:blip r:embed="rId2"/>
          <a:stretch>
            <a:fillRect/>
          </a:stretch>
        </p:blipFill>
        <p:spPr>
          <a:xfrm>
            <a:off x="1117600" y="2389067"/>
            <a:ext cx="5080000" cy="3146666"/>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311710"/>
            <a:ext cx="5080000" cy="3301380"/>
          </a:xfrm>
          <a:prstGeom prst="rect">
            <a:avLst/>
          </a:prstGeom>
        </p:spPr>
      </p:pic>
    </p:spTree>
    <p:extLst>
      <p:ext uri="{BB962C8B-B14F-4D97-AF65-F5344CB8AC3E}">
        <p14:creationId xmlns:p14="http://schemas.microsoft.com/office/powerpoint/2010/main" val="34834418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列表</a:t>
            </a:r>
            <a:endParaRPr lang="en-US" altLang="zh-CN" dirty="0"/>
          </a:p>
        </p:txBody>
      </p:sp>
    </p:spTree>
    <p:extLst>
      <p:ext uri="{BB962C8B-B14F-4D97-AF65-F5344CB8AC3E}">
        <p14:creationId xmlns:p14="http://schemas.microsoft.com/office/powerpoint/2010/main" val="216036361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列表项标志类型</a:t>
            </a:r>
            <a:endParaRPr lang="zh-CN" altLang="en-US" dirty="0"/>
          </a:p>
        </p:txBody>
      </p:sp>
      <p:sp>
        <p:nvSpPr>
          <p:cNvPr id="3" name="内容占位符 2"/>
          <p:cNvSpPr>
            <a:spLocks noGrp="1"/>
          </p:cNvSpPr>
          <p:nvPr>
            <p:ph sz="half" idx="1"/>
          </p:nvPr>
        </p:nvSpPr>
        <p:spPr/>
        <p:txBody>
          <a:bodyPr/>
          <a:lstStyle/>
          <a:p>
            <a:pPr>
              <a:lnSpc>
                <a:spcPct val="90000"/>
              </a:lnSpc>
            </a:pPr>
            <a:r>
              <a:rPr lang="en-US" altLang="zh-CN" dirty="0"/>
              <a:t>list-style-type</a:t>
            </a:r>
          </a:p>
          <a:p>
            <a:pPr lvl="1">
              <a:lnSpc>
                <a:spcPct val="90000"/>
              </a:lnSpc>
            </a:pPr>
            <a:r>
              <a:rPr lang="zh-CN" altLang="en-US" dirty="0"/>
              <a:t>指定标号项标记的类型</a:t>
            </a:r>
          </a:p>
          <a:p>
            <a:pPr lvl="1"/>
            <a:r>
              <a:rPr lang="en-US" altLang="zh-CN" dirty="0" smtClean="0"/>
              <a:t>none</a:t>
            </a:r>
            <a:r>
              <a:rPr lang="zh-CN" altLang="en-US" dirty="0" smtClean="0"/>
              <a:t>用于取消列表标志的显示，但不中断有序列表的计数</a:t>
            </a:r>
            <a:endParaRPr lang="en-US" altLang="zh-CN" dirty="0"/>
          </a:p>
          <a:p>
            <a:pPr lvl="1"/>
            <a:r>
              <a:rPr lang="zh-CN" altLang="en-US" dirty="0" smtClean="0"/>
              <a:t>允许开发者用字符串值作为列表的标志</a:t>
            </a:r>
            <a:endParaRPr lang="en-US" altLang="zh-CN" dirty="0" smtClean="0"/>
          </a:p>
          <a:p>
            <a:pPr lvl="1"/>
            <a:r>
              <a:rPr lang="zh-CN" altLang="en-US" dirty="0" smtClean="0"/>
              <a:t>可继承，用户代理问题</a:t>
            </a:r>
            <a:endParaRPr lang="en-US" altLang="zh-CN" dirty="0" smtClean="0"/>
          </a:p>
          <a:p>
            <a:pPr lvl="1"/>
            <a:r>
              <a:rPr lang="en-US" altLang="zh-CN" dirty="0" smtClean="0">
                <a:hlinkClick r:id="rId3" action="ppaction://hlinkfile"/>
              </a:rPr>
              <a:t>example1</a:t>
            </a:r>
            <a:endParaRPr lang="en-US" altLang="zh-CN" dirty="0" smtClean="0"/>
          </a:p>
          <a:p>
            <a:pPr lvl="1"/>
            <a:r>
              <a:rPr lang="en-US" altLang="zh-CN" dirty="0" smtClean="0">
                <a:hlinkClick r:id="rId4" action="ppaction://hlinkfile"/>
              </a:rPr>
              <a:t>example2</a:t>
            </a:r>
            <a:endParaRPr lang="en-US" altLang="zh-CN" dirty="0" smtClean="0"/>
          </a:p>
          <a:p>
            <a:pPr lvl="1"/>
            <a:r>
              <a:rPr lang="en-US" altLang="zh-CN" dirty="0" smtClean="0">
                <a:hlinkClick r:id="rId5" action="ppaction://hlinkfile"/>
              </a:rPr>
              <a:t>example3</a:t>
            </a:r>
            <a:endParaRPr lang="zh-CN" altLang="en-US" dirty="0"/>
          </a:p>
        </p:txBody>
      </p:sp>
      <p:pic>
        <p:nvPicPr>
          <p:cNvPr id="5" name="内容占位符 4"/>
          <p:cNvPicPr>
            <a:picLocks noGrp="1" noChangeAspect="1"/>
          </p:cNvPicPr>
          <p:nvPr>
            <p:ph sz="half" idx="2"/>
          </p:nvPr>
        </p:nvPicPr>
        <p:blipFill>
          <a:blip r:embed="rId6"/>
          <a:stretch>
            <a:fillRect/>
          </a:stretch>
        </p:blipFill>
        <p:spPr>
          <a:xfrm>
            <a:off x="6400800" y="2072989"/>
            <a:ext cx="5080000" cy="3778821"/>
          </a:xfrm>
          <a:prstGeom prst="rect">
            <a:avLst/>
          </a:prstGeom>
        </p:spPr>
      </p:pic>
    </p:spTree>
    <p:extLst>
      <p:ext uri="{BB962C8B-B14F-4D97-AF65-F5344CB8AC3E}">
        <p14:creationId xmlns:p14="http://schemas.microsoft.com/office/powerpoint/2010/main" val="39710092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列表项标志类型</a:t>
            </a:r>
          </a:p>
        </p:txBody>
      </p:sp>
      <p:pic>
        <p:nvPicPr>
          <p:cNvPr id="5" name="内容占位符 4"/>
          <p:cNvPicPr>
            <a:picLocks noGrp="1" noChangeAspect="1"/>
          </p:cNvPicPr>
          <p:nvPr>
            <p:ph sz="half" idx="1"/>
          </p:nvPr>
        </p:nvPicPr>
        <p:blipFill>
          <a:blip r:embed="rId2"/>
          <a:stretch>
            <a:fillRect/>
          </a:stretch>
        </p:blipFill>
        <p:spPr>
          <a:xfrm>
            <a:off x="1117600" y="2164622"/>
            <a:ext cx="5080000" cy="3595555"/>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376993"/>
            <a:ext cx="5080000" cy="3170813"/>
          </a:xfrm>
          <a:prstGeom prst="rect">
            <a:avLst/>
          </a:prstGeom>
        </p:spPr>
      </p:pic>
    </p:spTree>
    <p:extLst>
      <p:ext uri="{BB962C8B-B14F-4D97-AF65-F5344CB8AC3E}">
        <p14:creationId xmlns:p14="http://schemas.microsoft.com/office/powerpoint/2010/main" val="142718371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列表项标志类型</a:t>
            </a:r>
          </a:p>
        </p:txBody>
      </p:sp>
      <p:pic>
        <p:nvPicPr>
          <p:cNvPr id="5" name="内容占位符 4"/>
          <p:cNvPicPr>
            <a:picLocks noGrp="1" noChangeAspect="1"/>
          </p:cNvPicPr>
          <p:nvPr>
            <p:ph sz="half" idx="1"/>
          </p:nvPr>
        </p:nvPicPr>
        <p:blipFill>
          <a:blip r:embed="rId2"/>
          <a:stretch>
            <a:fillRect/>
          </a:stretch>
        </p:blipFill>
        <p:spPr>
          <a:xfrm>
            <a:off x="1117600" y="2675301"/>
            <a:ext cx="5080000" cy="2574198"/>
          </a:xfrm>
          <a:prstGeom prst="rect">
            <a:avLst/>
          </a:prstGeom>
        </p:spPr>
      </p:pic>
      <p:pic>
        <p:nvPicPr>
          <p:cNvPr id="6" name="内容占位符 5"/>
          <p:cNvPicPr>
            <a:picLocks noGrp="1" noChangeAspect="1"/>
          </p:cNvPicPr>
          <p:nvPr>
            <p:ph sz="half" idx="2"/>
          </p:nvPr>
        </p:nvPicPr>
        <p:blipFill>
          <a:blip r:embed="rId3"/>
          <a:stretch>
            <a:fillRect/>
          </a:stretch>
        </p:blipFill>
        <p:spPr>
          <a:xfrm>
            <a:off x="7512050" y="2924175"/>
            <a:ext cx="2857500" cy="2076450"/>
          </a:xfrm>
          <a:prstGeom prst="rect">
            <a:avLst/>
          </a:prstGeom>
        </p:spPr>
      </p:pic>
    </p:spTree>
    <p:extLst>
      <p:ext uri="{BB962C8B-B14F-4D97-AF65-F5344CB8AC3E}">
        <p14:creationId xmlns:p14="http://schemas.microsoft.com/office/powerpoint/2010/main" val="380425672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列表项标志类型</a:t>
            </a:r>
          </a:p>
        </p:txBody>
      </p:sp>
      <p:pic>
        <p:nvPicPr>
          <p:cNvPr id="5" name="内容占位符 4"/>
          <p:cNvPicPr>
            <a:picLocks noGrp="1" noChangeAspect="1"/>
          </p:cNvPicPr>
          <p:nvPr>
            <p:ph sz="half" idx="1"/>
          </p:nvPr>
        </p:nvPicPr>
        <p:blipFill>
          <a:blip r:embed="rId3"/>
          <a:stretch>
            <a:fillRect/>
          </a:stretch>
        </p:blipFill>
        <p:spPr>
          <a:xfrm>
            <a:off x="1117600" y="3211289"/>
            <a:ext cx="5080000" cy="1502222"/>
          </a:xfrm>
          <a:prstGeom prst="rect">
            <a:avLst/>
          </a:prstGeom>
        </p:spPr>
      </p:pic>
      <p:pic>
        <p:nvPicPr>
          <p:cNvPr id="6" name="内容占位符 5"/>
          <p:cNvPicPr>
            <a:picLocks noGrp="1" noChangeAspect="1"/>
          </p:cNvPicPr>
          <p:nvPr>
            <p:ph sz="half" idx="2"/>
          </p:nvPr>
        </p:nvPicPr>
        <p:blipFill>
          <a:blip r:embed="rId4"/>
          <a:stretch>
            <a:fillRect/>
          </a:stretch>
        </p:blipFill>
        <p:spPr>
          <a:xfrm>
            <a:off x="6400800" y="3521389"/>
            <a:ext cx="5080000" cy="882021"/>
          </a:xfrm>
          <a:prstGeom prst="rect">
            <a:avLst/>
          </a:prstGeom>
        </p:spPr>
      </p:pic>
    </p:spTree>
    <p:extLst>
      <p:ext uri="{BB962C8B-B14F-4D97-AF65-F5344CB8AC3E}">
        <p14:creationId xmlns:p14="http://schemas.microsoft.com/office/powerpoint/2010/main" val="242780195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列表项图像</a:t>
            </a:r>
            <a:endParaRPr lang="zh-CN" altLang="en-US" dirty="0"/>
          </a:p>
        </p:txBody>
      </p:sp>
      <p:sp>
        <p:nvSpPr>
          <p:cNvPr id="3" name="内容占位符 2"/>
          <p:cNvSpPr>
            <a:spLocks noGrp="1"/>
          </p:cNvSpPr>
          <p:nvPr>
            <p:ph idx="1"/>
          </p:nvPr>
        </p:nvSpPr>
        <p:spPr/>
        <p:txBody>
          <a:bodyPr/>
          <a:lstStyle/>
          <a:p>
            <a:pPr>
              <a:lnSpc>
                <a:spcPct val="90000"/>
              </a:lnSpc>
            </a:pPr>
            <a:r>
              <a:rPr lang="en-US" altLang="zh-CN" dirty="0"/>
              <a:t>list-style-image</a:t>
            </a:r>
          </a:p>
          <a:p>
            <a:pPr lvl="1">
              <a:lnSpc>
                <a:spcPct val="90000"/>
              </a:lnSpc>
            </a:pPr>
            <a:r>
              <a:rPr lang="zh-CN" altLang="en-US" dirty="0"/>
              <a:t>设定作为列表项标记用的</a:t>
            </a:r>
            <a:r>
              <a:rPr lang="zh-CN" altLang="en-US" dirty="0" smtClean="0"/>
              <a:t>图片 </a:t>
            </a:r>
            <a:endParaRPr lang="en-US" altLang="zh-CN" dirty="0" smtClean="0"/>
          </a:p>
          <a:p>
            <a:pPr lvl="1">
              <a:lnSpc>
                <a:spcPct val="90000"/>
              </a:lnSpc>
            </a:pPr>
            <a:r>
              <a:rPr lang="en-US" altLang="zh-CN" dirty="0" smtClean="0"/>
              <a:t>&lt;</a:t>
            </a:r>
            <a:r>
              <a:rPr lang="en-US" altLang="zh-CN" dirty="0" err="1"/>
              <a:t>url</a:t>
            </a:r>
            <a:r>
              <a:rPr lang="en-US" altLang="zh-CN" dirty="0"/>
              <a:t>&gt; | none</a:t>
            </a:r>
          </a:p>
          <a:p>
            <a:pPr lvl="1">
              <a:lnSpc>
                <a:spcPct val="90000"/>
              </a:lnSpc>
            </a:pPr>
            <a:r>
              <a:rPr lang="zh-CN" altLang="en-US" dirty="0" smtClean="0"/>
              <a:t>可继承</a:t>
            </a:r>
            <a:endParaRPr lang="en-US" altLang="zh-CN" dirty="0" smtClean="0"/>
          </a:p>
          <a:p>
            <a:pPr lvl="1">
              <a:lnSpc>
                <a:spcPct val="90000"/>
              </a:lnSpc>
            </a:pPr>
            <a:r>
              <a:rPr lang="zh-CN" altLang="en-US" dirty="0" smtClean="0"/>
              <a:t>可以使用任何图像值，包括渐变图像</a:t>
            </a:r>
            <a:endParaRPr lang="en-US" altLang="zh-CN" dirty="0" smtClean="0"/>
          </a:p>
          <a:p>
            <a:pPr lvl="1">
              <a:lnSpc>
                <a:spcPct val="90000"/>
              </a:lnSpc>
            </a:pPr>
            <a:r>
              <a:rPr lang="zh-CN" altLang="en-US" dirty="0" smtClean="0"/>
              <a:t>要注意图片尺寸和图片不可用问题</a:t>
            </a:r>
            <a:endParaRPr lang="en-US" altLang="zh-CN" dirty="0" smtClean="0"/>
          </a:p>
          <a:p>
            <a:pPr lvl="1">
              <a:lnSpc>
                <a:spcPct val="90000"/>
              </a:lnSpc>
            </a:pPr>
            <a:r>
              <a:rPr lang="en-US" altLang="zh-CN" dirty="0" smtClean="0">
                <a:hlinkClick r:id="rId3" action="ppaction://hlinkfile"/>
              </a:rPr>
              <a:t>example1</a:t>
            </a:r>
            <a:endParaRPr lang="en-US" altLang="zh-CN" dirty="0" smtClean="0"/>
          </a:p>
          <a:p>
            <a:pPr lvl="1">
              <a:lnSpc>
                <a:spcPct val="90000"/>
              </a:lnSpc>
            </a:pPr>
            <a:r>
              <a:rPr lang="en-US" altLang="zh-CN" dirty="0" smtClean="0">
                <a:hlinkClick r:id="rId4" action="ppaction://hlinkfile"/>
              </a:rPr>
              <a:t>example2</a:t>
            </a:r>
            <a:endParaRPr lang="zh-CN" altLang="en-US" dirty="0"/>
          </a:p>
          <a:p>
            <a:pPr lvl="1"/>
            <a:endParaRPr lang="zh-CN" altLang="en-US" dirty="0"/>
          </a:p>
        </p:txBody>
      </p:sp>
    </p:spTree>
    <p:extLst>
      <p:ext uri="{BB962C8B-B14F-4D97-AF65-F5344CB8AC3E}">
        <p14:creationId xmlns:p14="http://schemas.microsoft.com/office/powerpoint/2010/main" val="374965209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列表项图像</a:t>
            </a:r>
          </a:p>
        </p:txBody>
      </p:sp>
      <p:pic>
        <p:nvPicPr>
          <p:cNvPr id="6" name="内容占位符 5"/>
          <p:cNvPicPr>
            <a:picLocks noGrp="1" noChangeAspect="1"/>
          </p:cNvPicPr>
          <p:nvPr>
            <p:ph sz="half" idx="1"/>
          </p:nvPr>
        </p:nvPicPr>
        <p:blipFill>
          <a:blip r:embed="rId2"/>
          <a:stretch>
            <a:fillRect/>
          </a:stretch>
        </p:blipFill>
        <p:spPr>
          <a:xfrm>
            <a:off x="1117600" y="1906844"/>
            <a:ext cx="5080000" cy="4111111"/>
          </a:xfrm>
          <a:prstGeom prst="rect">
            <a:avLst/>
          </a:prstGeom>
        </p:spPr>
      </p:pic>
      <p:pic>
        <p:nvPicPr>
          <p:cNvPr id="7" name="内容占位符 6"/>
          <p:cNvPicPr>
            <a:picLocks noGrp="1" noChangeAspect="1"/>
          </p:cNvPicPr>
          <p:nvPr>
            <p:ph sz="half" idx="2"/>
          </p:nvPr>
        </p:nvPicPr>
        <p:blipFill>
          <a:blip r:embed="rId3"/>
          <a:stretch>
            <a:fillRect/>
          </a:stretch>
        </p:blipFill>
        <p:spPr>
          <a:xfrm>
            <a:off x="7787030" y="1905000"/>
            <a:ext cx="2307539" cy="4114800"/>
          </a:xfrm>
          <a:prstGeom prst="rect">
            <a:avLst/>
          </a:prstGeom>
        </p:spPr>
      </p:pic>
    </p:spTree>
    <p:extLst>
      <p:ext uri="{BB962C8B-B14F-4D97-AF65-F5344CB8AC3E}">
        <p14:creationId xmlns:p14="http://schemas.microsoft.com/office/powerpoint/2010/main" val="136245009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列表项图像</a:t>
            </a:r>
          </a:p>
        </p:txBody>
      </p:sp>
      <p:pic>
        <p:nvPicPr>
          <p:cNvPr id="5" name="内容占位符 4"/>
          <p:cNvPicPr>
            <a:picLocks noGrp="1" noChangeAspect="1"/>
          </p:cNvPicPr>
          <p:nvPr>
            <p:ph sz="half" idx="1"/>
          </p:nvPr>
        </p:nvPicPr>
        <p:blipFill>
          <a:blip r:embed="rId2"/>
          <a:stretch>
            <a:fillRect/>
          </a:stretch>
        </p:blipFill>
        <p:spPr>
          <a:xfrm>
            <a:off x="1117600" y="2440178"/>
            <a:ext cx="5080000" cy="3044444"/>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3523250"/>
            <a:ext cx="5080000" cy="878300"/>
          </a:xfrm>
          <a:prstGeom prst="rect">
            <a:avLst/>
          </a:prstGeom>
        </p:spPr>
      </p:pic>
    </p:spTree>
    <p:extLst>
      <p:ext uri="{BB962C8B-B14F-4D97-AF65-F5344CB8AC3E}">
        <p14:creationId xmlns:p14="http://schemas.microsoft.com/office/powerpoint/2010/main" val="4008847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Lecture 4</a:t>
            </a:r>
            <a:endParaRPr lang="zh-CN" altLang="en-US" dirty="0"/>
          </a:p>
        </p:txBody>
      </p:sp>
      <p:sp>
        <p:nvSpPr>
          <p:cNvPr id="6" name="副标题 5"/>
          <p:cNvSpPr>
            <a:spLocks noGrp="1"/>
          </p:cNvSpPr>
          <p:nvPr>
            <p:ph type="subTitle" idx="1"/>
          </p:nvPr>
        </p:nvSpPr>
        <p:spPr/>
        <p:txBody>
          <a:bodyPr/>
          <a:lstStyle/>
          <a:p>
            <a:r>
              <a:rPr lang="en-US" altLang="zh-CN" dirty="0" smtClean="0"/>
              <a:t>CSS</a:t>
            </a:r>
            <a:endParaRPr lang="zh-CN" altLang="en-US" dirty="0"/>
          </a:p>
        </p:txBody>
      </p:sp>
    </p:spTree>
    <p:extLst>
      <p:ext uri="{BB962C8B-B14F-4D97-AF65-F5344CB8AC3E}">
        <p14:creationId xmlns:p14="http://schemas.microsoft.com/office/powerpoint/2010/main" val="2735804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Rectangle 2"/>
          <p:cNvSpPr>
            <a:spLocks noGrp="1" noChangeArrowheads="1"/>
          </p:cNvSpPr>
          <p:nvPr>
            <p:ph type="title"/>
          </p:nvPr>
        </p:nvSpPr>
        <p:spPr/>
        <p:txBody>
          <a:bodyPr/>
          <a:lstStyle/>
          <a:p>
            <a:r>
              <a:rPr lang="zh-CN" altLang="en-US"/>
              <a:t>嵌入式样式单</a:t>
            </a:r>
          </a:p>
        </p:txBody>
      </p:sp>
      <p:sp>
        <p:nvSpPr>
          <p:cNvPr id="1297411"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将所有元素或类的样式</a:t>
            </a:r>
            <a:r>
              <a:rPr lang="zh-CN" altLang="en-US" dirty="0" smtClean="0"/>
              <a:t>嵌入所相关的</a:t>
            </a:r>
            <a:r>
              <a:rPr lang="en-US" altLang="zh-CN" dirty="0" smtClean="0"/>
              <a:t>HTML</a:t>
            </a:r>
            <a:r>
              <a:rPr lang="zh-CN" altLang="en-US" dirty="0"/>
              <a:t>文件中</a:t>
            </a:r>
          </a:p>
          <a:p>
            <a:r>
              <a:rPr lang="en-US" altLang="zh-CN" dirty="0"/>
              <a:t>head</a:t>
            </a:r>
            <a:r>
              <a:rPr lang="zh-CN" altLang="en-US" dirty="0"/>
              <a:t>元素的</a:t>
            </a:r>
            <a:r>
              <a:rPr lang="en-US" altLang="zh-CN" dirty="0"/>
              <a:t>style</a:t>
            </a:r>
            <a:r>
              <a:rPr lang="zh-CN" altLang="en-US" dirty="0"/>
              <a:t>子元素</a:t>
            </a:r>
          </a:p>
          <a:p>
            <a:r>
              <a:rPr lang="en-US" altLang="zh-CN" dirty="0"/>
              <a:t>type</a:t>
            </a:r>
            <a:r>
              <a:rPr lang="zh-CN" altLang="en-US" dirty="0"/>
              <a:t>属性值为</a:t>
            </a:r>
            <a:r>
              <a:rPr lang="en-US" altLang="zh-CN" dirty="0" smtClean="0"/>
              <a:t>text/</a:t>
            </a:r>
            <a:r>
              <a:rPr lang="en-US" altLang="zh-CN" dirty="0" err="1" smtClean="0"/>
              <a:t>css</a:t>
            </a:r>
            <a:r>
              <a:rPr lang="zh-CN" altLang="en-US" dirty="0" smtClean="0"/>
              <a:t>，在</a:t>
            </a:r>
            <a:r>
              <a:rPr lang="en-US" altLang="zh-CN" dirty="0" smtClean="0"/>
              <a:t>HTML5</a:t>
            </a:r>
            <a:r>
              <a:rPr lang="zh-CN" altLang="en-US" dirty="0" smtClean="0"/>
              <a:t>中已不必须</a:t>
            </a:r>
            <a:endParaRPr lang="en-US" altLang="zh-CN" dirty="0"/>
          </a:p>
          <a:p>
            <a:r>
              <a:rPr lang="zh-CN" altLang="en-US" dirty="0"/>
              <a:t>为保持浏览器</a:t>
            </a:r>
            <a:r>
              <a:rPr lang="zh-CN" altLang="en-US" dirty="0" smtClean="0"/>
              <a:t>兼容，可用</a:t>
            </a:r>
            <a:r>
              <a:rPr lang="en-US" altLang="zh-CN" dirty="0"/>
              <a:t>&lt;!-- --&gt;</a:t>
            </a:r>
            <a:r>
              <a:rPr lang="zh-CN" altLang="en-US" dirty="0" smtClean="0"/>
              <a:t>包围，已不必须</a:t>
            </a:r>
            <a:endParaRPr lang="en-US" altLang="zh-CN" dirty="0" smtClean="0"/>
          </a:p>
          <a:p>
            <a:r>
              <a:rPr lang="zh-CN" altLang="en-US" dirty="0" smtClean="0"/>
              <a:t>便于调试和教学，此外不推荐使用</a:t>
            </a:r>
            <a:endParaRPr lang="en-US" altLang="zh-CN" dirty="0" smtClean="0"/>
          </a:p>
          <a:p>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215688961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列表标准位置和样式</a:t>
            </a:r>
            <a:endParaRPr lang="zh-CN" altLang="en-US" dirty="0"/>
          </a:p>
        </p:txBody>
      </p:sp>
      <p:sp>
        <p:nvSpPr>
          <p:cNvPr id="3" name="内容占位符 2"/>
          <p:cNvSpPr>
            <a:spLocks noGrp="1"/>
          </p:cNvSpPr>
          <p:nvPr>
            <p:ph sz="half" idx="1"/>
          </p:nvPr>
        </p:nvSpPr>
        <p:spPr/>
        <p:txBody>
          <a:bodyPr/>
          <a:lstStyle/>
          <a:p>
            <a:pPr>
              <a:lnSpc>
                <a:spcPct val="90000"/>
              </a:lnSpc>
            </a:pPr>
            <a:r>
              <a:rPr lang="en-US" altLang="zh-CN" dirty="0"/>
              <a:t>list-style-position</a:t>
            </a:r>
          </a:p>
          <a:p>
            <a:pPr lvl="1">
              <a:lnSpc>
                <a:spcPct val="90000"/>
              </a:lnSpc>
            </a:pPr>
            <a:r>
              <a:rPr lang="zh-CN" altLang="en-US" dirty="0" smtClean="0"/>
              <a:t>确定列表内容与列表项标志相对位置关系</a:t>
            </a:r>
            <a:endParaRPr lang="en-US" altLang="zh-CN" dirty="0" smtClean="0"/>
          </a:p>
          <a:p>
            <a:pPr lvl="1">
              <a:lnSpc>
                <a:spcPct val="90000"/>
              </a:lnSpc>
            </a:pPr>
            <a:r>
              <a:rPr kumimoji="0" lang="en-US" altLang="zh-CN" dirty="0">
                <a:latin typeface="verdana" pitchFamily="34" charset="0"/>
                <a:ea typeface="GungsuhChe" pitchFamily="49" charset="-127"/>
              </a:rPr>
              <a:t>inside | outside </a:t>
            </a:r>
            <a:endParaRPr kumimoji="0" lang="en-US" altLang="zh-CN" dirty="0" smtClean="0">
              <a:latin typeface="verdana" pitchFamily="34" charset="0"/>
              <a:ea typeface="GungsuhChe" pitchFamily="49" charset="-127"/>
            </a:endParaRPr>
          </a:p>
          <a:p>
            <a:pPr lvl="1">
              <a:lnSpc>
                <a:spcPct val="90000"/>
              </a:lnSpc>
            </a:pPr>
            <a:r>
              <a:rPr kumimoji="0" lang="en-US" altLang="zh-CN" dirty="0" smtClean="0">
                <a:latin typeface="verdana" pitchFamily="34" charset="0"/>
                <a:ea typeface="GungsuhChe" pitchFamily="49" charset="-127"/>
              </a:rPr>
              <a:t>inside</a:t>
            </a:r>
            <a:r>
              <a:rPr kumimoji="0" lang="zh-CN" altLang="en-US" dirty="0" smtClean="0">
                <a:latin typeface="verdana" pitchFamily="34" charset="0"/>
                <a:ea typeface="GungsuhChe" pitchFamily="49" charset="-127"/>
              </a:rPr>
              <a:t>标志放到内容里面</a:t>
            </a:r>
            <a:endParaRPr kumimoji="0" lang="en-US" altLang="zh-CN" dirty="0" smtClean="0">
              <a:latin typeface="verdana" pitchFamily="34" charset="0"/>
              <a:ea typeface="GungsuhChe" pitchFamily="49" charset="-127"/>
            </a:endParaRPr>
          </a:p>
          <a:p>
            <a:pPr lvl="1">
              <a:lnSpc>
                <a:spcPct val="90000"/>
              </a:lnSpc>
            </a:pPr>
            <a:r>
              <a:rPr lang="en-US" altLang="zh-CN" dirty="0" smtClean="0">
                <a:hlinkClick r:id="rId2" action="ppaction://hlinkfile"/>
              </a:rPr>
              <a:t>example</a:t>
            </a:r>
            <a:endParaRPr lang="zh-CN" altLang="en-US" dirty="0"/>
          </a:p>
          <a:p>
            <a:pPr>
              <a:lnSpc>
                <a:spcPct val="90000"/>
              </a:lnSpc>
            </a:pPr>
            <a:r>
              <a:rPr lang="en-US" altLang="zh-CN" dirty="0"/>
              <a:t>list-style</a:t>
            </a:r>
          </a:p>
          <a:p>
            <a:pPr lvl="1">
              <a:lnSpc>
                <a:spcPct val="90000"/>
              </a:lnSpc>
            </a:pPr>
            <a:r>
              <a:rPr lang="zh-CN" altLang="en-US" dirty="0"/>
              <a:t>集中</a:t>
            </a:r>
            <a:r>
              <a:rPr lang="zh-CN" altLang="en-US" dirty="0" smtClean="0"/>
              <a:t>设定</a:t>
            </a:r>
            <a:r>
              <a:rPr lang="zh-CN" altLang="en-US" dirty="0"/>
              <a:t>列表各个样式</a:t>
            </a:r>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4649311"/>
            <a:ext cx="5080000" cy="1443985"/>
          </a:xfrm>
          <a:prstGeom prst="rect">
            <a:avLst/>
          </a:prstGeom>
        </p:spPr>
      </p:pic>
      <p:pic>
        <p:nvPicPr>
          <p:cNvPr id="6" name="图片 5"/>
          <p:cNvPicPr>
            <a:picLocks noChangeAspect="1"/>
          </p:cNvPicPr>
          <p:nvPr/>
        </p:nvPicPr>
        <p:blipFill>
          <a:blip r:embed="rId4"/>
          <a:stretch>
            <a:fillRect/>
          </a:stretch>
        </p:blipFill>
        <p:spPr>
          <a:xfrm>
            <a:off x="6400800" y="692696"/>
            <a:ext cx="5080000" cy="3497778"/>
          </a:xfrm>
          <a:prstGeom prst="rect">
            <a:avLst/>
          </a:prstGeom>
        </p:spPr>
      </p:pic>
    </p:spTree>
    <p:extLst>
      <p:ext uri="{BB962C8B-B14F-4D97-AF65-F5344CB8AC3E}">
        <p14:creationId xmlns:p14="http://schemas.microsoft.com/office/powerpoint/2010/main" val="137166030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表格</a:t>
            </a:r>
            <a:endParaRPr lang="en-US" altLang="zh-CN" dirty="0"/>
          </a:p>
        </p:txBody>
      </p:sp>
    </p:spTree>
    <p:extLst>
      <p:ext uri="{BB962C8B-B14F-4D97-AF65-F5344CB8AC3E}">
        <p14:creationId xmlns:p14="http://schemas.microsoft.com/office/powerpoint/2010/main" val="61144625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表格概述</a:t>
            </a:r>
            <a:endParaRPr lang="zh-CN" altLang="en-US" dirty="0"/>
          </a:p>
        </p:txBody>
      </p:sp>
      <p:sp>
        <p:nvSpPr>
          <p:cNvPr id="3" name="内容占位符 2"/>
          <p:cNvSpPr>
            <a:spLocks noGrp="1"/>
          </p:cNvSpPr>
          <p:nvPr>
            <p:ph sz="half" idx="1"/>
          </p:nvPr>
        </p:nvSpPr>
        <p:spPr/>
        <p:txBody>
          <a:bodyPr/>
          <a:lstStyle/>
          <a:p>
            <a:r>
              <a:rPr lang="zh-CN" altLang="en-US" dirty="0" smtClean="0"/>
              <a:t>可以设定</a:t>
            </a:r>
            <a:r>
              <a:rPr lang="en-US" altLang="zh-CN" dirty="0" smtClean="0"/>
              <a:t>display</a:t>
            </a:r>
            <a:r>
              <a:rPr lang="zh-CN" altLang="en-US" dirty="0"/>
              <a:t>使</a:t>
            </a:r>
            <a:r>
              <a:rPr lang="zh-CN" altLang="en-US" dirty="0" smtClean="0"/>
              <a:t>元素具备表格特点</a:t>
            </a:r>
            <a:endParaRPr lang="en-US" altLang="zh-CN" dirty="0" smtClean="0"/>
          </a:p>
          <a:p>
            <a:r>
              <a:rPr lang="zh-CN" altLang="en-US" dirty="0" smtClean="0"/>
              <a:t>表格为单元格为基本单位</a:t>
            </a:r>
            <a:endParaRPr lang="en-US" altLang="zh-CN" dirty="0" smtClean="0"/>
          </a:p>
          <a:p>
            <a:r>
              <a:rPr lang="zh-CN" altLang="en-US" dirty="0" smtClean="0"/>
              <a:t>表格以行为主导</a:t>
            </a:r>
            <a:endParaRPr lang="en-US" altLang="zh-CN" dirty="0" smtClean="0"/>
          </a:p>
          <a:p>
            <a:r>
              <a:rPr lang="zh-CN" altLang="en-US" dirty="0" smtClean="0"/>
              <a:t>用户代理会为不完整表格插入匿名表格对象</a:t>
            </a:r>
            <a:endParaRPr lang="en-US" altLang="zh-CN" dirty="0" smtClean="0"/>
          </a:p>
          <a:p>
            <a:r>
              <a:rPr lang="en-US" altLang="zh-CN" dirty="0" smtClean="0"/>
              <a:t>CSS</a:t>
            </a:r>
            <a:r>
              <a:rPr lang="zh-CN" altLang="en-US" dirty="0" smtClean="0"/>
              <a:t>为表格设置了</a:t>
            </a:r>
            <a:r>
              <a:rPr lang="en-US" altLang="zh-CN" dirty="0" smtClean="0"/>
              <a:t>6</a:t>
            </a:r>
            <a:r>
              <a:rPr lang="zh-CN" altLang="en-US" dirty="0" smtClean="0"/>
              <a:t>个独立层</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384032" y="1905000"/>
            <a:ext cx="5080000" cy="3762603"/>
          </a:xfrm>
          <a:prstGeom prst="rect">
            <a:avLst/>
          </a:prstGeom>
        </p:spPr>
      </p:pic>
    </p:spTree>
    <p:extLst>
      <p:ext uri="{BB962C8B-B14F-4D97-AF65-F5344CB8AC3E}">
        <p14:creationId xmlns:p14="http://schemas.microsoft.com/office/powerpoint/2010/main" val="16239215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表格标题位置</a:t>
            </a:r>
            <a:endParaRPr lang="zh-CN" altLang="en-US" dirty="0"/>
          </a:p>
        </p:txBody>
      </p:sp>
      <p:sp>
        <p:nvSpPr>
          <p:cNvPr id="3" name="内容占位符 2"/>
          <p:cNvSpPr>
            <a:spLocks noGrp="1"/>
          </p:cNvSpPr>
          <p:nvPr>
            <p:ph sz="half" idx="1"/>
          </p:nvPr>
        </p:nvSpPr>
        <p:spPr/>
        <p:txBody>
          <a:bodyPr/>
          <a:lstStyle/>
          <a:p>
            <a:r>
              <a:rPr lang="en-US" altLang="zh-CN" dirty="0"/>
              <a:t>caption-side</a:t>
            </a:r>
          </a:p>
          <a:p>
            <a:pPr lvl="1"/>
            <a:r>
              <a:rPr lang="zh-CN" altLang="en-US" dirty="0" smtClean="0"/>
              <a:t>决定了表格标题的位置</a:t>
            </a:r>
            <a:endParaRPr lang="en-US" altLang="zh-CN" dirty="0" smtClean="0"/>
          </a:p>
          <a:p>
            <a:pPr lvl="1"/>
            <a:r>
              <a:rPr lang="en-US" altLang="zh-CN" dirty="0" smtClean="0"/>
              <a:t>top | bottom</a:t>
            </a:r>
          </a:p>
          <a:p>
            <a:pPr lvl="1"/>
            <a:r>
              <a:rPr lang="zh-CN" altLang="en-US" dirty="0" smtClean="0"/>
              <a:t>默认</a:t>
            </a:r>
            <a:r>
              <a:rPr lang="en-US" altLang="zh-CN" dirty="0" smtClean="0"/>
              <a:t>top</a:t>
            </a:r>
          </a:p>
          <a:p>
            <a:pPr lvl="1"/>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31577927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表格标题位置</a:t>
            </a:r>
          </a:p>
        </p:txBody>
      </p:sp>
      <p:pic>
        <p:nvPicPr>
          <p:cNvPr id="5" name="内容占位符 4"/>
          <p:cNvPicPr>
            <a:picLocks noGrp="1" noChangeAspect="1"/>
          </p:cNvPicPr>
          <p:nvPr>
            <p:ph sz="half" idx="1"/>
          </p:nvPr>
        </p:nvPicPr>
        <p:blipFill>
          <a:blip r:embed="rId2"/>
          <a:stretch>
            <a:fillRect/>
          </a:stretch>
        </p:blipFill>
        <p:spPr>
          <a:xfrm>
            <a:off x="1117600" y="2072038"/>
            <a:ext cx="5080000" cy="3780724"/>
          </a:xfrm>
          <a:prstGeom prst="rect">
            <a:avLst/>
          </a:prstGeom>
        </p:spPr>
      </p:pic>
      <p:pic>
        <p:nvPicPr>
          <p:cNvPr id="6" name="内容占位符 4"/>
          <p:cNvPicPr>
            <a:picLocks noGrp="1" noChangeAspect="1"/>
          </p:cNvPicPr>
          <p:nvPr>
            <p:ph sz="half" idx="2"/>
          </p:nvPr>
        </p:nvPicPr>
        <p:blipFill>
          <a:blip r:embed="rId3"/>
          <a:stretch>
            <a:fillRect/>
          </a:stretch>
        </p:blipFill>
        <p:spPr>
          <a:xfrm>
            <a:off x="7656699" y="1905000"/>
            <a:ext cx="2568202" cy="4114800"/>
          </a:xfrm>
          <a:prstGeom prst="rect">
            <a:avLst/>
          </a:prstGeom>
        </p:spPr>
      </p:pic>
    </p:spTree>
    <p:extLst>
      <p:ext uri="{BB962C8B-B14F-4D97-AF65-F5344CB8AC3E}">
        <p14:creationId xmlns:p14="http://schemas.microsoft.com/office/powerpoint/2010/main" val="428290190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单元格边框模型</a:t>
            </a:r>
          </a:p>
        </p:txBody>
      </p:sp>
      <p:sp>
        <p:nvSpPr>
          <p:cNvPr id="3" name="内容占位符 2"/>
          <p:cNvSpPr>
            <a:spLocks noGrp="1"/>
          </p:cNvSpPr>
          <p:nvPr>
            <p:ph idx="1"/>
          </p:nvPr>
        </p:nvSpPr>
        <p:spPr/>
        <p:txBody>
          <a:bodyPr/>
          <a:lstStyle/>
          <a:p>
            <a:r>
              <a:rPr lang="en-US" altLang="zh-CN" dirty="0" smtClean="0"/>
              <a:t>border-collapse</a:t>
            </a:r>
          </a:p>
          <a:p>
            <a:pPr lvl="1"/>
            <a:r>
              <a:rPr lang="en-US" altLang="zh-CN" dirty="0" smtClean="0"/>
              <a:t>collapse </a:t>
            </a:r>
            <a:r>
              <a:rPr lang="en-US" altLang="zh-CN" dirty="0"/>
              <a:t>| separate </a:t>
            </a:r>
            <a:endParaRPr lang="en-US" altLang="zh-CN" dirty="0" smtClean="0"/>
          </a:p>
          <a:p>
            <a:pPr lvl="1"/>
            <a:r>
              <a:rPr lang="en-US" altLang="zh-CN" dirty="0" smtClean="0"/>
              <a:t>collapse</a:t>
            </a:r>
            <a:r>
              <a:rPr lang="zh-CN" altLang="en-US" dirty="0" smtClean="0"/>
              <a:t>表示采用合并边框模型，</a:t>
            </a:r>
            <a:r>
              <a:rPr lang="en-US" altLang="zh-CN" dirty="0" smtClean="0"/>
              <a:t>CSS</a:t>
            </a:r>
            <a:r>
              <a:rPr lang="zh-CN" altLang="en-US" dirty="0" smtClean="0"/>
              <a:t>早期版本中的默认模型</a:t>
            </a:r>
            <a:endParaRPr lang="en-US" altLang="zh-CN" dirty="0" smtClean="0"/>
          </a:p>
          <a:p>
            <a:pPr lvl="1"/>
            <a:r>
              <a:rPr lang="en-US" altLang="zh-CN" dirty="0" smtClean="0"/>
              <a:t>separate</a:t>
            </a:r>
            <a:r>
              <a:rPr lang="zh-CN" altLang="en-US" dirty="0" smtClean="0"/>
              <a:t>表示采用分割边框模型，</a:t>
            </a:r>
            <a:r>
              <a:rPr lang="en-US" altLang="zh-CN" dirty="0" smtClean="0"/>
              <a:t>CSS</a:t>
            </a:r>
            <a:r>
              <a:rPr lang="zh-CN" altLang="en-US" dirty="0" smtClean="0"/>
              <a:t>现在版本中的默认模型</a:t>
            </a:r>
            <a:endParaRPr lang="en-US" altLang="zh-CN" dirty="0" smtClean="0"/>
          </a:p>
          <a:p>
            <a:pPr lvl="1"/>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315688569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单元格边框模型</a:t>
            </a:r>
          </a:p>
        </p:txBody>
      </p:sp>
      <p:pic>
        <p:nvPicPr>
          <p:cNvPr id="6" name="内容占位符 5"/>
          <p:cNvPicPr>
            <a:picLocks noGrp="1" noChangeAspect="1"/>
          </p:cNvPicPr>
          <p:nvPr>
            <p:ph sz="half" idx="1"/>
          </p:nvPr>
        </p:nvPicPr>
        <p:blipFill>
          <a:blip r:embed="rId2"/>
          <a:stretch>
            <a:fillRect/>
          </a:stretch>
        </p:blipFill>
        <p:spPr>
          <a:xfrm>
            <a:off x="1117600" y="2571289"/>
            <a:ext cx="5080000" cy="2782222"/>
          </a:xfrm>
          <a:prstGeom prst="rect">
            <a:avLst/>
          </a:prstGeom>
        </p:spPr>
      </p:pic>
      <p:pic>
        <p:nvPicPr>
          <p:cNvPr id="7" name="内容占位符 6"/>
          <p:cNvPicPr>
            <a:picLocks noGrp="1" noChangeAspect="1"/>
          </p:cNvPicPr>
          <p:nvPr>
            <p:ph sz="half" idx="2"/>
          </p:nvPr>
        </p:nvPicPr>
        <p:blipFill>
          <a:blip r:embed="rId3"/>
          <a:stretch>
            <a:fillRect/>
          </a:stretch>
        </p:blipFill>
        <p:spPr>
          <a:xfrm>
            <a:off x="7197725" y="1962150"/>
            <a:ext cx="3486150" cy="4000500"/>
          </a:xfrm>
          <a:prstGeom prst="rect">
            <a:avLst/>
          </a:prstGeom>
        </p:spPr>
      </p:pic>
    </p:spTree>
    <p:extLst>
      <p:ext uri="{BB962C8B-B14F-4D97-AF65-F5344CB8AC3E}">
        <p14:creationId xmlns:p14="http://schemas.microsoft.com/office/powerpoint/2010/main" val="23026283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表格边框间距</a:t>
            </a:r>
            <a:endParaRPr lang="zh-CN" altLang="en-US" dirty="0"/>
          </a:p>
        </p:txBody>
      </p:sp>
      <p:sp>
        <p:nvSpPr>
          <p:cNvPr id="3" name="内容占位符 2"/>
          <p:cNvSpPr>
            <a:spLocks noGrp="1"/>
          </p:cNvSpPr>
          <p:nvPr>
            <p:ph sz="half" idx="1"/>
          </p:nvPr>
        </p:nvSpPr>
        <p:spPr/>
        <p:txBody>
          <a:bodyPr/>
          <a:lstStyle/>
          <a:p>
            <a:r>
              <a:rPr lang="en-US" altLang="zh-CN" dirty="0" smtClean="0"/>
              <a:t>border-spacing</a:t>
            </a:r>
          </a:p>
          <a:p>
            <a:pPr lvl="1"/>
            <a:r>
              <a:rPr lang="zh-CN" altLang="en-US" dirty="0"/>
              <a:t>设定</a:t>
            </a:r>
            <a:r>
              <a:rPr lang="zh-CN" altLang="en-US" dirty="0" smtClean="0"/>
              <a:t>单元格与单元格的间距，用于取代原</a:t>
            </a:r>
            <a:r>
              <a:rPr lang="en-US" altLang="zh-CN" dirty="0" smtClean="0"/>
              <a:t>table</a:t>
            </a:r>
            <a:r>
              <a:rPr lang="zh-CN" altLang="en-US" dirty="0" smtClean="0"/>
              <a:t>的</a:t>
            </a:r>
            <a:r>
              <a:rPr lang="en-US" altLang="zh-CN" dirty="0" err="1" smtClean="0"/>
              <a:t>cellspacing</a:t>
            </a:r>
            <a:r>
              <a:rPr lang="zh-CN" altLang="en-US" dirty="0"/>
              <a:t>特性</a:t>
            </a:r>
            <a:endParaRPr lang="en-US" altLang="zh-CN" dirty="0" smtClean="0"/>
          </a:p>
          <a:p>
            <a:pPr lvl="1"/>
            <a:r>
              <a:rPr lang="en-US" altLang="zh-CN" dirty="0"/>
              <a:t>&lt;length&gt; &lt;length&gt;? </a:t>
            </a:r>
            <a:r>
              <a:rPr lang="en-US" altLang="zh-CN" dirty="0" smtClean="0"/>
              <a:t> </a:t>
            </a:r>
            <a:r>
              <a:rPr lang="zh-CN" altLang="en-US" dirty="0" smtClean="0"/>
              <a:t>默认为</a:t>
            </a:r>
            <a:r>
              <a:rPr lang="en-US" altLang="zh-CN" dirty="0" smtClean="0"/>
              <a:t>0</a:t>
            </a:r>
          </a:p>
          <a:p>
            <a:pPr lvl="1"/>
            <a:r>
              <a:rPr lang="zh-CN" altLang="en-US" dirty="0" smtClean="0"/>
              <a:t>第一个值为水平间隔，第二个值为垂直间隔，只有一个值为各个方向</a:t>
            </a:r>
            <a:endParaRPr lang="en-US" altLang="zh-CN" dirty="0" smtClean="0"/>
          </a:p>
          <a:p>
            <a:pPr lvl="1"/>
            <a:r>
              <a:rPr lang="en-US" altLang="zh-CN" dirty="0" smtClean="0"/>
              <a:t>border-collapse</a:t>
            </a:r>
            <a:r>
              <a:rPr lang="zh-CN" altLang="en-US" dirty="0" smtClean="0"/>
              <a:t>值不是</a:t>
            </a:r>
            <a:r>
              <a:rPr lang="en-US" altLang="zh-CN" dirty="0" smtClean="0"/>
              <a:t>separate</a:t>
            </a:r>
            <a:r>
              <a:rPr lang="zh-CN" altLang="en-US" dirty="0" smtClean="0"/>
              <a:t>，忽略该属性</a:t>
            </a:r>
            <a:endParaRPr lang="en-US" altLang="zh-CN" dirty="0" smtClean="0"/>
          </a:p>
          <a:p>
            <a:pPr lvl="1"/>
            <a:r>
              <a:rPr lang="en-US" altLang="zh-CN" dirty="0" smtClean="0">
                <a:hlinkClick r:id="rId3" action="ppaction://hlinkfile"/>
              </a:rPr>
              <a:t>example1</a:t>
            </a:r>
            <a:r>
              <a:rPr lang="en-US" altLang="zh-CN" dirty="0" smtClean="0"/>
              <a:t>	</a:t>
            </a:r>
            <a:r>
              <a:rPr lang="en-US" altLang="zh-CN" dirty="0" smtClean="0">
                <a:hlinkClick r:id="rId4" action="ppaction://hlinkfile"/>
              </a:rPr>
              <a:t>example2</a:t>
            </a:r>
            <a:endParaRPr lang="zh-CN" altLang="en-US" dirty="0"/>
          </a:p>
        </p:txBody>
      </p:sp>
      <p:pic>
        <p:nvPicPr>
          <p:cNvPr id="5" name="内容占位符 4"/>
          <p:cNvPicPr>
            <a:picLocks noGrp="1" noChangeAspect="1"/>
          </p:cNvPicPr>
          <p:nvPr>
            <p:ph sz="half" idx="2"/>
          </p:nvPr>
        </p:nvPicPr>
        <p:blipFill>
          <a:blip r:embed="rId5"/>
          <a:stretch>
            <a:fillRect/>
          </a:stretch>
        </p:blipFill>
        <p:spPr>
          <a:xfrm>
            <a:off x="7250112" y="3784054"/>
            <a:ext cx="3381375" cy="2381250"/>
          </a:xfrm>
          <a:prstGeom prst="rect">
            <a:avLst/>
          </a:prstGeom>
        </p:spPr>
      </p:pic>
      <p:pic>
        <p:nvPicPr>
          <p:cNvPr id="6" name="图片 5"/>
          <p:cNvPicPr>
            <a:picLocks noChangeAspect="1"/>
          </p:cNvPicPr>
          <p:nvPr/>
        </p:nvPicPr>
        <p:blipFill>
          <a:blip r:embed="rId6"/>
          <a:stretch>
            <a:fillRect/>
          </a:stretch>
        </p:blipFill>
        <p:spPr>
          <a:xfrm>
            <a:off x="6617847" y="1447800"/>
            <a:ext cx="4645904" cy="2051496"/>
          </a:xfrm>
          <a:prstGeom prst="rect">
            <a:avLst/>
          </a:prstGeom>
        </p:spPr>
      </p:pic>
    </p:spTree>
    <p:extLst>
      <p:ext uri="{BB962C8B-B14F-4D97-AF65-F5344CB8AC3E}">
        <p14:creationId xmlns:p14="http://schemas.microsoft.com/office/powerpoint/2010/main" val="258389986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表格边框间距</a:t>
            </a:r>
          </a:p>
        </p:txBody>
      </p:sp>
      <p:pic>
        <p:nvPicPr>
          <p:cNvPr id="8" name="内容占位符 7"/>
          <p:cNvPicPr>
            <a:picLocks noGrp="1" noChangeAspect="1"/>
          </p:cNvPicPr>
          <p:nvPr>
            <p:ph idx="1"/>
          </p:nvPr>
        </p:nvPicPr>
        <p:blipFill>
          <a:blip r:embed="rId3"/>
          <a:stretch>
            <a:fillRect/>
          </a:stretch>
        </p:blipFill>
        <p:spPr>
          <a:xfrm>
            <a:off x="3641915" y="1905000"/>
            <a:ext cx="5314569" cy="4114800"/>
          </a:xfrm>
          <a:prstGeom prst="rect">
            <a:avLst/>
          </a:prstGeom>
        </p:spPr>
      </p:pic>
    </p:spTree>
    <p:extLst>
      <p:ext uri="{BB962C8B-B14F-4D97-AF65-F5344CB8AC3E}">
        <p14:creationId xmlns:p14="http://schemas.microsoft.com/office/powerpoint/2010/main" val="352756252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处理空白单元格</a:t>
            </a:r>
            <a:endParaRPr lang="zh-CN" altLang="en-US" dirty="0"/>
          </a:p>
        </p:txBody>
      </p:sp>
      <p:sp>
        <p:nvSpPr>
          <p:cNvPr id="3" name="内容占位符 2"/>
          <p:cNvSpPr>
            <a:spLocks noGrp="1"/>
          </p:cNvSpPr>
          <p:nvPr>
            <p:ph idx="1"/>
          </p:nvPr>
        </p:nvSpPr>
        <p:spPr/>
        <p:txBody>
          <a:bodyPr/>
          <a:lstStyle/>
          <a:p>
            <a:r>
              <a:rPr lang="en-US" altLang="zh-CN" dirty="0" smtClean="0"/>
              <a:t>empty-cells</a:t>
            </a:r>
          </a:p>
          <a:p>
            <a:pPr lvl="1"/>
            <a:r>
              <a:rPr lang="zh-CN" altLang="en-US" dirty="0" smtClean="0"/>
              <a:t>决定了空单元格的显示方式</a:t>
            </a:r>
            <a:endParaRPr lang="en-US" altLang="zh-CN" dirty="0" smtClean="0"/>
          </a:p>
          <a:p>
            <a:pPr lvl="1"/>
            <a:r>
              <a:rPr lang="en-US" altLang="zh-CN" dirty="0" smtClean="0"/>
              <a:t>show | hide</a:t>
            </a:r>
          </a:p>
          <a:p>
            <a:pPr lvl="1"/>
            <a:r>
              <a:rPr lang="zh-CN" altLang="en-US" dirty="0" smtClean="0"/>
              <a:t>默认为</a:t>
            </a:r>
            <a:r>
              <a:rPr lang="en-US" altLang="zh-CN" dirty="0" smtClean="0"/>
              <a:t>show</a:t>
            </a:r>
            <a:r>
              <a:rPr lang="zh-CN" altLang="en-US" dirty="0" smtClean="0"/>
              <a:t>，此时会画出边框和背景</a:t>
            </a:r>
            <a:endParaRPr lang="en-US" altLang="zh-CN" dirty="0" smtClean="0"/>
          </a:p>
          <a:p>
            <a:pPr lvl="1"/>
            <a:r>
              <a:rPr lang="zh-CN" altLang="en-US" dirty="0" smtClean="0"/>
              <a:t>如果是</a:t>
            </a:r>
            <a:r>
              <a:rPr lang="en-US" altLang="zh-CN" dirty="0" smtClean="0"/>
              <a:t>hide</a:t>
            </a:r>
            <a:r>
              <a:rPr lang="zh-CN" altLang="en-US" dirty="0" smtClean="0"/>
              <a:t>，则不画出任何部分，相当于</a:t>
            </a:r>
            <a:r>
              <a:rPr lang="en-US" altLang="zh-CN" dirty="0" err="1" smtClean="0"/>
              <a:t>visibility:hidden</a:t>
            </a:r>
            <a:endParaRPr lang="en-US" altLang="zh-CN" dirty="0" smtClean="0"/>
          </a:p>
          <a:p>
            <a:pPr lvl="1"/>
            <a:r>
              <a:rPr lang="zh-CN" altLang="en-US" dirty="0" smtClean="0"/>
              <a:t>如果整行都是空的，且设为</a:t>
            </a:r>
            <a:r>
              <a:rPr lang="en-US" altLang="zh-CN" dirty="0" smtClean="0"/>
              <a:t>hide</a:t>
            </a:r>
            <a:r>
              <a:rPr lang="zh-CN" altLang="en-US" dirty="0" smtClean="0"/>
              <a:t>，则整行处理相当于</a:t>
            </a:r>
            <a:r>
              <a:rPr lang="en-US" altLang="zh-CN" dirty="0" err="1" smtClean="0"/>
              <a:t>display:none</a:t>
            </a:r>
            <a:endParaRPr lang="en-US" altLang="zh-CN" dirty="0" smtClean="0"/>
          </a:p>
          <a:p>
            <a:pPr lvl="1"/>
            <a:r>
              <a:rPr lang="en-US" altLang="zh-CN" dirty="0"/>
              <a:t>border-collapse</a:t>
            </a:r>
            <a:r>
              <a:rPr lang="zh-CN" altLang="en-US" dirty="0"/>
              <a:t>值不是</a:t>
            </a:r>
            <a:r>
              <a:rPr lang="en-US" altLang="zh-CN" dirty="0"/>
              <a:t>separate</a:t>
            </a:r>
            <a:r>
              <a:rPr lang="zh-CN" altLang="en-US" dirty="0"/>
              <a:t>，忽略该属性</a:t>
            </a:r>
          </a:p>
          <a:p>
            <a:pPr lvl="1"/>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3945819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Rectangle 2"/>
          <p:cNvSpPr>
            <a:spLocks noGrp="1" noChangeArrowheads="1"/>
          </p:cNvSpPr>
          <p:nvPr>
            <p:ph type="title"/>
          </p:nvPr>
        </p:nvSpPr>
        <p:spPr/>
        <p:txBody>
          <a:bodyPr/>
          <a:lstStyle/>
          <a:p>
            <a:r>
              <a:rPr lang="zh-CN" altLang="en-US" dirty="0"/>
              <a:t>内嵌样式</a:t>
            </a:r>
          </a:p>
        </p:txBody>
      </p:sp>
      <p:sp>
        <p:nvSpPr>
          <p:cNvPr id="129945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用于将某个具体的元素定义为一个与其</a:t>
            </a:r>
            <a:r>
              <a:rPr lang="zh-CN" altLang="en-US" dirty="0" smtClean="0"/>
              <a:t>他同类元素不同</a:t>
            </a:r>
            <a:r>
              <a:rPr lang="zh-CN" altLang="en-US" dirty="0"/>
              <a:t>的样式</a:t>
            </a:r>
          </a:p>
          <a:p>
            <a:r>
              <a:rPr lang="zh-CN" altLang="en-US" dirty="0"/>
              <a:t>使用元素的</a:t>
            </a:r>
            <a:r>
              <a:rPr lang="en-US" altLang="zh-CN" dirty="0"/>
              <a:t>style</a:t>
            </a:r>
            <a:r>
              <a:rPr lang="zh-CN" altLang="en-US" dirty="0" smtClean="0"/>
              <a:t>通用特性</a:t>
            </a:r>
            <a:endParaRPr lang="zh-CN" altLang="en-US" dirty="0"/>
          </a:p>
          <a:p>
            <a:r>
              <a:rPr lang="zh-CN" altLang="en-US" dirty="0"/>
              <a:t>注意</a:t>
            </a:r>
            <a:r>
              <a:rPr lang="en-US" altLang="zh-CN" dirty="0"/>
              <a:t>style</a:t>
            </a:r>
            <a:r>
              <a:rPr lang="zh-CN" altLang="en-US" dirty="0"/>
              <a:t>元素与</a:t>
            </a:r>
            <a:r>
              <a:rPr lang="en-US" altLang="zh-CN" dirty="0" smtClean="0"/>
              <a:t>style</a:t>
            </a:r>
            <a:r>
              <a:rPr lang="zh-CN" altLang="en-US" dirty="0"/>
              <a:t>特</a:t>
            </a:r>
            <a:r>
              <a:rPr lang="zh-CN" altLang="en-US" dirty="0" smtClean="0"/>
              <a:t>性</a:t>
            </a:r>
            <a:r>
              <a:rPr lang="zh-CN" altLang="en-US" dirty="0"/>
              <a:t>的区别</a:t>
            </a:r>
          </a:p>
          <a:p>
            <a:r>
              <a:rPr lang="zh-CN" altLang="en-US" dirty="0" smtClean="0"/>
              <a:t>损害</a:t>
            </a:r>
            <a:r>
              <a:rPr lang="zh-CN" altLang="en-US" dirty="0"/>
              <a:t>了样式单的</a:t>
            </a:r>
            <a:r>
              <a:rPr lang="zh-CN" altLang="en-US" dirty="0" smtClean="0"/>
              <a:t>优点</a:t>
            </a:r>
            <a:r>
              <a:rPr lang="zh-CN" altLang="en-US" dirty="0"/>
              <a:t>，</a:t>
            </a:r>
            <a:r>
              <a:rPr lang="zh-CN" altLang="en-US" dirty="0" smtClean="0"/>
              <a:t>一般</a:t>
            </a:r>
            <a:r>
              <a:rPr lang="zh-CN" altLang="en-US" dirty="0"/>
              <a:t>不推荐使用</a:t>
            </a:r>
          </a:p>
          <a:p>
            <a:r>
              <a:rPr lang="en-US" altLang="zh-CN" dirty="0">
                <a:hlinkClick r:id="rId2" action="ppaction://hlinkfile"/>
              </a:rPr>
              <a:t>example</a:t>
            </a:r>
            <a:endParaRPr lang="en-US" altLang="zh-CN" dirty="0"/>
          </a:p>
        </p:txBody>
      </p:sp>
    </p:spTree>
    <p:extLst>
      <p:ext uri="{BB962C8B-B14F-4D97-AF65-F5344CB8AC3E}">
        <p14:creationId xmlns:p14="http://schemas.microsoft.com/office/powerpoint/2010/main" val="288299549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处理空白单元格</a:t>
            </a:r>
          </a:p>
        </p:txBody>
      </p:sp>
      <p:pic>
        <p:nvPicPr>
          <p:cNvPr id="6" name="内容占位符 5"/>
          <p:cNvPicPr>
            <a:picLocks noGrp="1" noChangeAspect="1"/>
          </p:cNvPicPr>
          <p:nvPr>
            <p:ph sz="half" idx="1"/>
          </p:nvPr>
        </p:nvPicPr>
        <p:blipFill>
          <a:blip r:embed="rId2"/>
          <a:stretch>
            <a:fillRect/>
          </a:stretch>
        </p:blipFill>
        <p:spPr>
          <a:xfrm>
            <a:off x="1117600" y="2809900"/>
            <a:ext cx="5080000" cy="2305000"/>
          </a:xfrm>
          <a:prstGeom prst="rect">
            <a:avLst/>
          </a:prstGeom>
        </p:spPr>
      </p:pic>
      <p:pic>
        <p:nvPicPr>
          <p:cNvPr id="7" name="内容占位符 6"/>
          <p:cNvPicPr>
            <a:picLocks noGrp="1" noChangeAspect="1"/>
          </p:cNvPicPr>
          <p:nvPr>
            <p:ph sz="half" idx="2"/>
          </p:nvPr>
        </p:nvPicPr>
        <p:blipFill>
          <a:blip r:embed="rId3"/>
          <a:stretch>
            <a:fillRect/>
          </a:stretch>
        </p:blipFill>
        <p:spPr>
          <a:xfrm>
            <a:off x="7378700" y="2938462"/>
            <a:ext cx="3124200" cy="2047875"/>
          </a:xfrm>
          <a:prstGeom prst="rect">
            <a:avLst/>
          </a:prstGeom>
        </p:spPr>
      </p:pic>
    </p:spTree>
    <p:extLst>
      <p:ext uri="{BB962C8B-B14F-4D97-AF65-F5344CB8AC3E}">
        <p14:creationId xmlns:p14="http://schemas.microsoft.com/office/powerpoint/2010/main" val="195431474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合并单元格边框</a:t>
            </a:r>
          </a:p>
        </p:txBody>
      </p:sp>
      <p:sp>
        <p:nvSpPr>
          <p:cNvPr id="3" name="内容占位符 2"/>
          <p:cNvSpPr>
            <a:spLocks noGrp="1"/>
          </p:cNvSpPr>
          <p:nvPr>
            <p:ph idx="1"/>
          </p:nvPr>
        </p:nvSpPr>
        <p:spPr>
          <a:xfrm>
            <a:off x="1127448" y="1700808"/>
            <a:ext cx="10363200" cy="4114800"/>
          </a:xfrm>
        </p:spPr>
        <p:txBody>
          <a:bodyPr/>
          <a:lstStyle/>
          <a:p>
            <a:r>
              <a:rPr lang="zh-CN" altLang="en-US" dirty="0" smtClean="0"/>
              <a:t>规则</a:t>
            </a:r>
            <a:endParaRPr lang="en-US" altLang="zh-CN" dirty="0" smtClean="0"/>
          </a:p>
          <a:p>
            <a:pPr lvl="1"/>
            <a:r>
              <a:rPr lang="zh-CN" altLang="en-US" sz="2000" dirty="0"/>
              <a:t>如果某个单元格边框的</a:t>
            </a:r>
            <a:r>
              <a:rPr lang="en-US" altLang="zh-CN" sz="2000" dirty="0"/>
              <a:t>border-style</a:t>
            </a:r>
            <a:r>
              <a:rPr lang="zh-CN" altLang="en-US" sz="2000" dirty="0"/>
              <a:t>的值为</a:t>
            </a:r>
            <a:r>
              <a:rPr lang="en-US" altLang="zh-CN" sz="2000" dirty="0"/>
              <a:t>hidden</a:t>
            </a:r>
            <a:r>
              <a:rPr lang="zh-CN" altLang="en-US" sz="2000" dirty="0"/>
              <a:t>，它会优于所有其他单元格边框设置，这个位置上的所有边框都隐藏；</a:t>
            </a:r>
          </a:p>
          <a:p>
            <a:pPr lvl="1"/>
            <a:r>
              <a:rPr lang="zh-CN" altLang="en-US" sz="2000" dirty="0"/>
              <a:t>宽边框优于窄边框；</a:t>
            </a:r>
          </a:p>
          <a:p>
            <a:pPr lvl="1"/>
            <a:r>
              <a:rPr lang="zh-CN" altLang="en-US" sz="2000" dirty="0"/>
              <a:t>如果边框宽度相同，则边框样式的优先顺序如下（从高到低）：</a:t>
            </a:r>
            <a:r>
              <a:rPr lang="en-US" altLang="zh-CN" sz="2000" dirty="0"/>
              <a:t>double, solid, dashed, dotted, ridge, outset, groove, inset</a:t>
            </a:r>
            <a:r>
              <a:rPr lang="zh-CN" altLang="en-US" sz="2000" dirty="0"/>
              <a:t>；</a:t>
            </a:r>
          </a:p>
          <a:p>
            <a:pPr lvl="1"/>
            <a:r>
              <a:rPr lang="zh-CN" altLang="en-US" sz="2000" dirty="0"/>
              <a:t>如果边框样式和宽度都相同，但颜色不同，则按以下顺序确定优先级（从高到低）：</a:t>
            </a:r>
            <a:r>
              <a:rPr lang="en-US" altLang="zh-CN" sz="2000" dirty="0"/>
              <a:t>cell, row, row group, column, column group, table</a:t>
            </a:r>
            <a:r>
              <a:rPr lang="zh-CN" altLang="en-US" sz="2000" dirty="0"/>
              <a:t>；</a:t>
            </a:r>
          </a:p>
          <a:p>
            <a:pPr lvl="1"/>
            <a:r>
              <a:rPr lang="zh-CN" altLang="en-US" sz="2000" dirty="0"/>
              <a:t>如果合并边框来自相同类型的元素，两个又有相同样式和宽度，但颜色不同，则颜色取最上最左边框的颜色（在从左向右读的语言中；而在从右向左读的语言中，则取最上最右边框的颜色）；</a:t>
            </a:r>
          </a:p>
          <a:p>
            <a:pPr lvl="1"/>
            <a:r>
              <a:rPr lang="zh-CN" altLang="en-US" sz="2000" dirty="0"/>
              <a:t>如果某个单元格边框的</a:t>
            </a:r>
            <a:r>
              <a:rPr lang="en-US" altLang="zh-CN" sz="2000" dirty="0"/>
              <a:t>border-style</a:t>
            </a:r>
            <a:r>
              <a:rPr lang="zh-CN" altLang="en-US" sz="2000" dirty="0"/>
              <a:t>的值为</a:t>
            </a:r>
            <a:r>
              <a:rPr lang="en-US" altLang="zh-CN" sz="2000" dirty="0"/>
              <a:t>none</a:t>
            </a:r>
            <a:r>
              <a:rPr lang="zh-CN" altLang="en-US" sz="2000" dirty="0"/>
              <a:t>，则它的优先级最低</a:t>
            </a:r>
            <a:r>
              <a:rPr lang="zh-CN" altLang="en-US" sz="2000" dirty="0" smtClean="0"/>
              <a:t>。</a:t>
            </a:r>
            <a:endParaRPr lang="en-US" altLang="zh-CN" sz="2000" dirty="0" smtClean="0"/>
          </a:p>
          <a:p>
            <a:r>
              <a:rPr lang="en-US" altLang="zh-CN" sz="2400" dirty="0" smtClean="0">
                <a:hlinkClick r:id="rId3" action="ppaction://hlinkfile"/>
              </a:rPr>
              <a:t>example</a:t>
            </a:r>
            <a:endParaRPr lang="zh-CN" altLang="en-US" sz="2400" dirty="0"/>
          </a:p>
          <a:p>
            <a:pPr marL="457200" lvl="1" indent="0">
              <a:buNone/>
            </a:pPr>
            <a:endParaRPr lang="zh-CN" altLang="en-US" dirty="0"/>
          </a:p>
        </p:txBody>
      </p:sp>
    </p:spTree>
    <p:extLst>
      <p:ext uri="{BB962C8B-B14F-4D97-AF65-F5344CB8AC3E}">
        <p14:creationId xmlns:p14="http://schemas.microsoft.com/office/powerpoint/2010/main" val="26172489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合并单元格边框</a:t>
            </a:r>
          </a:p>
        </p:txBody>
      </p:sp>
      <p:pic>
        <p:nvPicPr>
          <p:cNvPr id="7" name="内容占位符 6"/>
          <p:cNvPicPr>
            <a:picLocks noGrp="1" noChangeAspect="1"/>
          </p:cNvPicPr>
          <p:nvPr>
            <p:ph idx="1"/>
          </p:nvPr>
        </p:nvPicPr>
        <p:blipFill>
          <a:blip r:embed="rId2"/>
          <a:stretch>
            <a:fillRect/>
          </a:stretch>
        </p:blipFill>
        <p:spPr>
          <a:xfrm>
            <a:off x="3832225" y="2471737"/>
            <a:ext cx="4933950" cy="2981325"/>
          </a:xfrm>
          <a:prstGeom prst="rect">
            <a:avLst/>
          </a:prstGeom>
        </p:spPr>
      </p:pic>
    </p:spTree>
    <p:extLst>
      <p:ext uri="{BB962C8B-B14F-4D97-AF65-F5344CB8AC3E}">
        <p14:creationId xmlns:p14="http://schemas.microsoft.com/office/powerpoint/2010/main" val="256310510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单元格内容对齐</a:t>
            </a:r>
            <a:endParaRPr lang="zh-CN" altLang="en-US" dirty="0"/>
          </a:p>
        </p:txBody>
      </p:sp>
      <p:sp>
        <p:nvSpPr>
          <p:cNvPr id="3" name="内容占位符 2"/>
          <p:cNvSpPr>
            <a:spLocks noGrp="1"/>
          </p:cNvSpPr>
          <p:nvPr>
            <p:ph idx="1"/>
          </p:nvPr>
        </p:nvSpPr>
        <p:spPr/>
        <p:txBody>
          <a:bodyPr/>
          <a:lstStyle/>
          <a:p>
            <a:r>
              <a:rPr lang="zh-CN" altLang="en-US" dirty="0" smtClean="0"/>
              <a:t>单元格内容水平对齐可以使用</a:t>
            </a:r>
            <a:r>
              <a:rPr lang="en-US" altLang="zh-CN" dirty="0" smtClean="0"/>
              <a:t>text-align</a:t>
            </a:r>
            <a:r>
              <a:rPr lang="zh-CN" altLang="en-US" dirty="0" smtClean="0"/>
              <a:t>属性</a:t>
            </a:r>
            <a:endParaRPr lang="en-US" altLang="zh-CN" dirty="0" smtClean="0"/>
          </a:p>
          <a:p>
            <a:r>
              <a:rPr lang="zh-CN" altLang="en-US" dirty="0" smtClean="0"/>
              <a:t>单元格内容垂直对齐可以使用</a:t>
            </a:r>
            <a:r>
              <a:rPr lang="en-US" altLang="zh-CN" dirty="0" smtClean="0"/>
              <a:t>vertical-align</a:t>
            </a:r>
            <a:r>
              <a:rPr lang="zh-CN" altLang="en-US" dirty="0" smtClean="0"/>
              <a:t>属性</a:t>
            </a:r>
            <a:endParaRPr lang="en-US" altLang="zh-CN" dirty="0" smtClean="0"/>
          </a:p>
          <a:p>
            <a:pPr lvl="1"/>
            <a:r>
              <a:rPr lang="zh-CN" altLang="en-US" dirty="0" smtClean="0"/>
              <a:t>此时可取</a:t>
            </a:r>
            <a:r>
              <a:rPr lang="en-US" altLang="zh-CN" dirty="0" smtClean="0"/>
              <a:t>top</a:t>
            </a:r>
            <a:r>
              <a:rPr lang="zh-CN" altLang="en-US" dirty="0" smtClean="0"/>
              <a:t>、</a:t>
            </a:r>
            <a:r>
              <a:rPr lang="en-US" altLang="zh-CN" dirty="0" smtClean="0"/>
              <a:t>bottom</a:t>
            </a:r>
            <a:r>
              <a:rPr lang="zh-CN" altLang="en-US" dirty="0" smtClean="0"/>
              <a:t>、</a:t>
            </a:r>
            <a:r>
              <a:rPr lang="en-US" altLang="zh-CN" dirty="0" smtClean="0"/>
              <a:t>middle</a:t>
            </a:r>
            <a:r>
              <a:rPr lang="zh-CN" altLang="en-US" dirty="0" smtClean="0"/>
              <a:t>、</a:t>
            </a:r>
            <a:r>
              <a:rPr lang="en-US" altLang="zh-CN" dirty="0" smtClean="0"/>
              <a:t>baseline</a:t>
            </a:r>
            <a:r>
              <a:rPr lang="zh-CN" altLang="en-US" dirty="0" smtClean="0"/>
              <a:t>四个值，其余值等同于</a:t>
            </a:r>
            <a:r>
              <a:rPr lang="en-US" altLang="zh-CN" dirty="0" smtClean="0"/>
              <a:t>baseline</a:t>
            </a:r>
          </a:p>
          <a:p>
            <a:r>
              <a:rPr lang="en-US" altLang="zh-CN" dirty="0" smtClean="0">
                <a:hlinkClick r:id="rId2" action="ppaction://hlinkfile"/>
              </a:rPr>
              <a:t>example1</a:t>
            </a:r>
            <a:endParaRPr lang="en-US" altLang="zh-CN" dirty="0" smtClean="0"/>
          </a:p>
          <a:p>
            <a:r>
              <a:rPr lang="en-US" altLang="zh-CN" dirty="0" smtClean="0">
                <a:hlinkClick r:id="rId3" action="ppaction://hlinkfile"/>
              </a:rPr>
              <a:t>example2</a:t>
            </a:r>
            <a:endParaRPr lang="zh-CN" altLang="en-US" dirty="0"/>
          </a:p>
        </p:txBody>
      </p:sp>
    </p:spTree>
    <p:extLst>
      <p:ext uri="{BB962C8B-B14F-4D97-AF65-F5344CB8AC3E}">
        <p14:creationId xmlns:p14="http://schemas.microsoft.com/office/powerpoint/2010/main" val="71858042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单元格内容对齐</a:t>
            </a:r>
          </a:p>
        </p:txBody>
      </p:sp>
      <p:pic>
        <p:nvPicPr>
          <p:cNvPr id="6" name="内容占位符 5"/>
          <p:cNvPicPr>
            <a:picLocks noGrp="1" noChangeAspect="1"/>
          </p:cNvPicPr>
          <p:nvPr>
            <p:ph sz="half" idx="1"/>
          </p:nvPr>
        </p:nvPicPr>
        <p:blipFill>
          <a:blip r:embed="rId2"/>
          <a:stretch>
            <a:fillRect/>
          </a:stretch>
        </p:blipFill>
        <p:spPr>
          <a:xfrm>
            <a:off x="1117600" y="2512016"/>
            <a:ext cx="5080000" cy="2900767"/>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1928896"/>
            <a:ext cx="5080000" cy="4067008"/>
          </a:xfrm>
          <a:prstGeom prst="rect">
            <a:avLst/>
          </a:prstGeom>
        </p:spPr>
      </p:pic>
    </p:spTree>
    <p:extLst>
      <p:ext uri="{BB962C8B-B14F-4D97-AF65-F5344CB8AC3E}">
        <p14:creationId xmlns:p14="http://schemas.microsoft.com/office/powerpoint/2010/main" val="48572296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单元格内容对齐</a:t>
            </a:r>
          </a:p>
        </p:txBody>
      </p:sp>
      <p:pic>
        <p:nvPicPr>
          <p:cNvPr id="5" name="内容占位符 4"/>
          <p:cNvPicPr>
            <a:picLocks noGrp="1" noChangeAspect="1"/>
          </p:cNvPicPr>
          <p:nvPr>
            <p:ph sz="half" idx="1"/>
          </p:nvPr>
        </p:nvPicPr>
        <p:blipFill>
          <a:blip r:embed="rId2"/>
          <a:stretch>
            <a:fillRect/>
          </a:stretch>
        </p:blipFill>
        <p:spPr>
          <a:xfrm>
            <a:off x="1117600" y="2269067"/>
            <a:ext cx="5080000" cy="3386666"/>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953173"/>
            <a:ext cx="5080000" cy="2018453"/>
          </a:xfrm>
          <a:prstGeom prst="rect">
            <a:avLst/>
          </a:prstGeom>
        </p:spPr>
      </p:pic>
    </p:spTree>
    <p:extLst>
      <p:ext uri="{BB962C8B-B14F-4D97-AF65-F5344CB8AC3E}">
        <p14:creationId xmlns:p14="http://schemas.microsoft.com/office/powerpoint/2010/main" val="357503521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表格</a:t>
            </a:r>
            <a:r>
              <a:rPr lang="zh-CN" altLang="en-US" dirty="0"/>
              <a:t>样式</a:t>
            </a:r>
            <a:r>
              <a:rPr lang="zh-CN" altLang="en-US" dirty="0" smtClean="0"/>
              <a:t>示例</a:t>
            </a:r>
            <a:endParaRPr lang="zh-CN" altLang="en-US" dirty="0"/>
          </a:p>
        </p:txBody>
      </p:sp>
      <p:sp>
        <p:nvSpPr>
          <p:cNvPr id="3" name="内容占位符 2"/>
          <p:cNvSpPr>
            <a:spLocks noGrp="1"/>
          </p:cNvSpPr>
          <p:nvPr>
            <p:ph idx="1"/>
          </p:nvPr>
        </p:nvSpPr>
        <p:spPr/>
        <p:txBody>
          <a:bodyPr/>
          <a:lstStyle/>
          <a:p>
            <a:r>
              <a:rPr lang="zh-CN" altLang="en-US" dirty="0" smtClean="0"/>
              <a:t>带边框布局（</a:t>
            </a:r>
            <a:r>
              <a:rPr lang="en-US" altLang="zh-CN" dirty="0" smtClean="0"/>
              <a:t>box style</a:t>
            </a:r>
            <a:r>
              <a:rPr lang="zh-CN" altLang="en-US" dirty="0" smtClean="0"/>
              <a:t>）</a:t>
            </a:r>
            <a:endParaRPr lang="en-US" altLang="zh-CN" dirty="0" smtClean="0"/>
          </a:p>
          <a:p>
            <a:pPr lvl="1"/>
            <a:r>
              <a:rPr lang="zh-CN" altLang="en-US" dirty="0" smtClean="0"/>
              <a:t>可以通过边框和背景色得到各种经典表格样式</a:t>
            </a:r>
            <a:endParaRPr lang="en-US" altLang="zh-CN" dirty="0" smtClean="0"/>
          </a:p>
          <a:p>
            <a:pPr lvl="1"/>
            <a:endParaRPr lang="en-US" altLang="zh-CN" dirty="0"/>
          </a:p>
          <a:p>
            <a:r>
              <a:rPr lang="zh-CN" altLang="en-US" dirty="0" smtClean="0"/>
              <a:t>条纹布局（</a:t>
            </a:r>
            <a:r>
              <a:rPr lang="en-US" altLang="zh-CN" dirty="0" smtClean="0"/>
              <a:t>zebra style</a:t>
            </a:r>
            <a:r>
              <a:rPr lang="zh-CN" altLang="en-US" dirty="0" smtClean="0"/>
              <a:t>）和悬浮效果</a:t>
            </a:r>
            <a:endParaRPr lang="en-US" altLang="zh-CN" dirty="0" smtClean="0"/>
          </a:p>
          <a:p>
            <a:pPr lvl="1"/>
            <a:r>
              <a:rPr lang="zh-CN" altLang="en-US" dirty="0" smtClean="0"/>
              <a:t>每行</a:t>
            </a:r>
            <a:r>
              <a:rPr lang="en-US" altLang="zh-CN" dirty="0" smtClean="0"/>
              <a:t>/</a:t>
            </a:r>
            <a:r>
              <a:rPr lang="zh-CN" altLang="en-US" dirty="0" smtClean="0"/>
              <a:t>若干行有间隔条纹</a:t>
            </a:r>
            <a:endParaRPr lang="en-US" altLang="zh-CN" dirty="0" smtClean="0"/>
          </a:p>
          <a:p>
            <a:pPr lvl="1"/>
            <a:r>
              <a:rPr lang="zh-CN" altLang="en-US" dirty="0" smtClean="0"/>
              <a:t>鼠标选中行会反色突出显示</a:t>
            </a:r>
            <a:endParaRPr lang="zh-CN" altLang="en-US" dirty="0"/>
          </a:p>
        </p:txBody>
      </p:sp>
    </p:spTree>
    <p:extLst>
      <p:ext uri="{BB962C8B-B14F-4D97-AF65-F5344CB8AC3E}">
        <p14:creationId xmlns:p14="http://schemas.microsoft.com/office/powerpoint/2010/main" val="334861672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表格样式示例</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91945" y="620688"/>
            <a:ext cx="4876449" cy="5788496"/>
          </a:xfrm>
        </p:spPr>
      </p:pic>
    </p:spTree>
    <p:extLst>
      <p:ext uri="{BB962C8B-B14F-4D97-AF65-F5344CB8AC3E}">
        <p14:creationId xmlns:p14="http://schemas.microsoft.com/office/powerpoint/2010/main" val="212865369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表格样式示例</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91944" y="692696"/>
            <a:ext cx="4980736" cy="5284440"/>
          </a:xfrm>
        </p:spPr>
      </p:pic>
    </p:spTree>
    <p:extLst>
      <p:ext uri="{BB962C8B-B14F-4D97-AF65-F5344CB8AC3E}">
        <p14:creationId xmlns:p14="http://schemas.microsoft.com/office/powerpoint/2010/main" val="109850901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表格样式示例</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5484" y="1556793"/>
            <a:ext cx="5688632" cy="5150095"/>
          </a:xfrm>
        </p:spPr>
      </p:pic>
    </p:spTree>
    <p:extLst>
      <p:ext uri="{BB962C8B-B14F-4D97-AF65-F5344CB8AC3E}">
        <p14:creationId xmlns:p14="http://schemas.microsoft.com/office/powerpoint/2010/main" val="14146588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内嵌样式</a:t>
            </a:r>
          </a:p>
        </p:txBody>
      </p:sp>
      <p:pic>
        <p:nvPicPr>
          <p:cNvPr id="4" name="内容占位符 3"/>
          <p:cNvPicPr>
            <a:picLocks noGrp="1" noChangeAspect="1"/>
          </p:cNvPicPr>
          <p:nvPr>
            <p:ph sz="half" idx="1"/>
          </p:nvPr>
        </p:nvPicPr>
        <p:blipFill>
          <a:blip r:embed="rId3"/>
          <a:stretch>
            <a:fillRect/>
          </a:stretch>
        </p:blipFill>
        <p:spPr>
          <a:xfrm>
            <a:off x="1117600" y="2098531"/>
            <a:ext cx="5080000" cy="3727737"/>
          </a:xfrm>
          <a:prstGeom prst="rect">
            <a:avLst/>
          </a:prstGeom>
        </p:spPr>
      </p:pic>
      <p:pic>
        <p:nvPicPr>
          <p:cNvPr id="8" name="内容占位符 7"/>
          <p:cNvPicPr>
            <a:picLocks noGrp="1" noChangeAspect="1"/>
          </p:cNvPicPr>
          <p:nvPr>
            <p:ph sz="half" idx="2"/>
          </p:nvPr>
        </p:nvPicPr>
        <p:blipFill>
          <a:blip r:embed="rId4"/>
          <a:stretch>
            <a:fillRect/>
          </a:stretch>
        </p:blipFill>
        <p:spPr>
          <a:xfrm>
            <a:off x="6456040" y="2098531"/>
            <a:ext cx="5080000" cy="2819441"/>
          </a:xfrm>
          <a:prstGeom prst="rect">
            <a:avLst/>
          </a:prstGeom>
        </p:spPr>
      </p:pic>
    </p:spTree>
    <p:extLst>
      <p:ext uri="{BB962C8B-B14F-4D97-AF65-F5344CB8AC3E}">
        <p14:creationId xmlns:p14="http://schemas.microsoft.com/office/powerpoint/2010/main" val="26773046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显示原理基础</a:t>
            </a:r>
            <a:endParaRPr lang="en-US" altLang="zh-CN" dirty="0"/>
          </a:p>
        </p:txBody>
      </p:sp>
    </p:spTree>
    <p:extLst>
      <p:ext uri="{BB962C8B-B14F-4D97-AF65-F5344CB8AC3E}">
        <p14:creationId xmlns:p14="http://schemas.microsoft.com/office/powerpoint/2010/main" val="16566839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浏览器排版引擎</a:t>
            </a:r>
            <a:endParaRPr lang="zh-CN" altLang="en-US" dirty="0"/>
          </a:p>
        </p:txBody>
      </p:sp>
      <p:sp>
        <p:nvSpPr>
          <p:cNvPr id="3" name="内容占位符 2"/>
          <p:cNvSpPr>
            <a:spLocks noGrp="1"/>
          </p:cNvSpPr>
          <p:nvPr>
            <p:ph idx="1"/>
          </p:nvPr>
        </p:nvSpPr>
        <p:spPr/>
        <p:txBody>
          <a:bodyPr/>
          <a:lstStyle/>
          <a:p>
            <a:r>
              <a:rPr lang="en-US" altLang="zh-CN" dirty="0"/>
              <a:t>Layout Engine</a:t>
            </a:r>
            <a:r>
              <a:rPr lang="zh-CN" altLang="en-US" dirty="0"/>
              <a:t>或</a:t>
            </a:r>
            <a:r>
              <a:rPr lang="en-US" altLang="zh-CN" dirty="0"/>
              <a:t>Rendering </a:t>
            </a:r>
            <a:r>
              <a:rPr lang="en-US" altLang="zh-CN" dirty="0" smtClean="0"/>
              <a:t>Engine</a:t>
            </a:r>
            <a:r>
              <a:rPr lang="zh-CN" altLang="en-US" dirty="0"/>
              <a:t>，也被称为浏览器内核、页面渲染引擎或样版</a:t>
            </a:r>
            <a:r>
              <a:rPr lang="zh-CN" altLang="en-US" dirty="0" smtClean="0"/>
              <a:t>引擎</a:t>
            </a:r>
            <a:endParaRPr lang="en-US" altLang="zh-CN" dirty="0" smtClean="0"/>
          </a:p>
          <a:p>
            <a:pPr lvl="1"/>
            <a:r>
              <a:rPr lang="zh-CN" altLang="en-US" dirty="0"/>
              <a:t>负责获取网页的内容（</a:t>
            </a:r>
            <a:r>
              <a:rPr lang="en-US" altLang="zh-CN" dirty="0"/>
              <a:t>HTML</a:t>
            </a:r>
            <a:r>
              <a:rPr lang="zh-CN" altLang="en-US" dirty="0"/>
              <a:t>、</a:t>
            </a:r>
            <a:r>
              <a:rPr lang="en-US" altLang="zh-CN" dirty="0"/>
              <a:t>XML</a:t>
            </a:r>
            <a:r>
              <a:rPr lang="zh-CN" altLang="en-US" dirty="0"/>
              <a:t>、图像等等）、整理消息（例如加入</a:t>
            </a:r>
            <a:r>
              <a:rPr lang="en-US" altLang="zh-CN" dirty="0"/>
              <a:t>CSS</a:t>
            </a:r>
            <a:r>
              <a:rPr lang="zh-CN" altLang="en-US" dirty="0"/>
              <a:t>等），以及计算网页的显示方式，然后会输出至显示器或</a:t>
            </a:r>
            <a:r>
              <a:rPr lang="zh-CN" altLang="en-US" dirty="0" smtClean="0"/>
              <a:t>打印机</a:t>
            </a:r>
            <a:endParaRPr lang="en-US" altLang="zh-CN" dirty="0" smtClean="0"/>
          </a:p>
          <a:p>
            <a:r>
              <a:rPr lang="zh-CN" altLang="en-US" dirty="0"/>
              <a:t>主流浏览器的引擎演化</a:t>
            </a:r>
            <a:r>
              <a:rPr lang="zh-CN" altLang="en-US" dirty="0" smtClean="0"/>
              <a:t>：</a:t>
            </a:r>
            <a:endParaRPr lang="en-US" altLang="zh-CN" dirty="0" smtClean="0"/>
          </a:p>
          <a:p>
            <a:pPr lvl="1"/>
            <a:r>
              <a:rPr lang="en-US" altLang="zh-CN" dirty="0"/>
              <a:t>IE</a:t>
            </a:r>
            <a:r>
              <a:rPr lang="zh-CN" altLang="en-US" dirty="0"/>
              <a:t>：</a:t>
            </a:r>
            <a:r>
              <a:rPr lang="en-US" altLang="zh-CN" dirty="0"/>
              <a:t>Trident</a:t>
            </a:r>
            <a:r>
              <a:rPr lang="zh-CN" altLang="en-US" dirty="0" smtClean="0"/>
              <a:t>、</a:t>
            </a:r>
            <a:r>
              <a:rPr lang="en-US" altLang="zh-CN" dirty="0" smtClean="0"/>
              <a:t>Edge</a:t>
            </a:r>
            <a:r>
              <a:rPr lang="zh-CN" altLang="en-US" dirty="0" smtClean="0"/>
              <a:t>（</a:t>
            </a:r>
            <a:r>
              <a:rPr lang="en-US" altLang="zh-CN" dirty="0"/>
              <a:t>Spartan</a:t>
            </a:r>
            <a:r>
              <a:rPr lang="zh-CN" altLang="en-US" dirty="0" smtClean="0"/>
              <a:t>）</a:t>
            </a:r>
            <a:endParaRPr lang="en-US" altLang="zh-CN" dirty="0"/>
          </a:p>
          <a:p>
            <a:pPr lvl="1"/>
            <a:r>
              <a:rPr lang="en-US" altLang="zh-CN" dirty="0"/>
              <a:t>Mozilla/Firefox</a:t>
            </a:r>
            <a:r>
              <a:rPr lang="zh-CN" altLang="en-US" dirty="0" smtClean="0"/>
              <a:t>：</a:t>
            </a:r>
            <a:r>
              <a:rPr lang="en-US" altLang="zh-CN" dirty="0" smtClean="0"/>
              <a:t>Gecko</a:t>
            </a:r>
          </a:p>
          <a:p>
            <a:pPr lvl="1"/>
            <a:r>
              <a:rPr lang="en-US" altLang="zh-CN" dirty="0"/>
              <a:t>Safari</a:t>
            </a:r>
            <a:r>
              <a:rPr lang="zh-CN" altLang="en-US" dirty="0" smtClean="0"/>
              <a:t>：</a:t>
            </a:r>
            <a:r>
              <a:rPr lang="en-US" altLang="zh-CN" dirty="0" err="1" smtClean="0"/>
              <a:t>Webkit</a:t>
            </a:r>
            <a:endParaRPr lang="en-US" altLang="zh-CN" dirty="0" smtClean="0"/>
          </a:p>
          <a:p>
            <a:pPr lvl="1"/>
            <a:r>
              <a:rPr lang="en-US" altLang="zh-CN" dirty="0"/>
              <a:t>Chrome</a:t>
            </a:r>
            <a:r>
              <a:rPr lang="zh-CN" altLang="en-US" dirty="0" smtClean="0"/>
              <a:t>：</a:t>
            </a:r>
            <a:r>
              <a:rPr lang="en-US" altLang="zh-CN" dirty="0" err="1" smtClean="0"/>
              <a:t>Webkit</a:t>
            </a:r>
            <a:r>
              <a:rPr lang="zh-CN" altLang="en-US" dirty="0" smtClean="0"/>
              <a:t>、</a:t>
            </a:r>
            <a:r>
              <a:rPr lang="en-US" altLang="zh-CN" dirty="0" smtClean="0"/>
              <a:t>Blink</a:t>
            </a:r>
          </a:p>
          <a:p>
            <a:pPr lvl="1"/>
            <a:r>
              <a:rPr lang="en-US" altLang="zh-CN" dirty="0"/>
              <a:t>Opera</a:t>
            </a:r>
            <a:r>
              <a:rPr lang="zh-CN" altLang="en-US" dirty="0" smtClean="0"/>
              <a:t>：</a:t>
            </a:r>
            <a:r>
              <a:rPr lang="en-US" altLang="zh-CN" dirty="0" smtClean="0"/>
              <a:t>Presto</a:t>
            </a:r>
            <a:r>
              <a:rPr lang="zh-CN" altLang="en-US" dirty="0" smtClean="0"/>
              <a:t>、</a:t>
            </a:r>
            <a:r>
              <a:rPr lang="en-US" altLang="zh-CN" dirty="0" smtClean="0"/>
              <a:t>Blink</a:t>
            </a:r>
            <a:endParaRPr lang="zh-CN" altLang="en-US" dirty="0"/>
          </a:p>
        </p:txBody>
      </p:sp>
    </p:spTree>
    <p:extLst>
      <p:ext uri="{BB962C8B-B14F-4D97-AF65-F5344CB8AC3E}">
        <p14:creationId xmlns:p14="http://schemas.microsoft.com/office/powerpoint/2010/main" val="141245732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38" name="Rectangle 2"/>
          <p:cNvSpPr>
            <a:spLocks noGrp="1" noChangeArrowheads="1"/>
          </p:cNvSpPr>
          <p:nvPr>
            <p:ph type="title"/>
          </p:nvPr>
        </p:nvSpPr>
        <p:spPr/>
        <p:txBody>
          <a:bodyPr/>
          <a:lstStyle/>
          <a:p>
            <a:r>
              <a:rPr lang="en-US" altLang="zh-CN" dirty="0" smtClean="0"/>
              <a:t>HTML</a:t>
            </a:r>
            <a:r>
              <a:rPr lang="zh-CN" altLang="en-US" dirty="0" smtClean="0"/>
              <a:t>文档</a:t>
            </a:r>
            <a:r>
              <a:rPr lang="zh-CN" altLang="en-US" dirty="0"/>
              <a:t>基本</a:t>
            </a:r>
            <a:r>
              <a:rPr lang="zh-CN" altLang="en-US" dirty="0" smtClean="0"/>
              <a:t>概念</a:t>
            </a:r>
            <a:r>
              <a:rPr lang="zh-CN" altLang="en-US" dirty="0"/>
              <a:t>回顾</a:t>
            </a:r>
          </a:p>
        </p:txBody>
      </p:sp>
      <p:sp>
        <p:nvSpPr>
          <p:cNvPr id="98713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smtClean="0"/>
              <a:t>文档流</a:t>
            </a:r>
            <a:r>
              <a:rPr lang="zh-CN" altLang="en-US" dirty="0"/>
              <a:t>对象可以</a:t>
            </a:r>
            <a:r>
              <a:rPr lang="zh-CN" altLang="en-US" dirty="0" smtClean="0"/>
              <a:t>分为</a:t>
            </a:r>
            <a:endParaRPr lang="en-US" altLang="zh-CN" dirty="0"/>
          </a:p>
          <a:p>
            <a:pPr lvl="1"/>
            <a:r>
              <a:rPr lang="zh-CN" altLang="en-US" dirty="0"/>
              <a:t>块流</a:t>
            </a:r>
            <a:r>
              <a:rPr lang="zh-CN" altLang="en-US" dirty="0" smtClean="0"/>
              <a:t>对象</a:t>
            </a:r>
            <a:r>
              <a:rPr lang="zh-CN" altLang="en-US" dirty="0"/>
              <a:t>：</a:t>
            </a:r>
            <a:r>
              <a:rPr lang="zh-CN" altLang="en-US" dirty="0" smtClean="0"/>
              <a:t>前后</a:t>
            </a:r>
            <a:r>
              <a:rPr lang="zh-CN" altLang="en-US" dirty="0"/>
              <a:t>具有换行符的内容块</a:t>
            </a:r>
          </a:p>
          <a:p>
            <a:pPr lvl="1"/>
            <a:r>
              <a:rPr lang="zh-CN" altLang="en-US" dirty="0"/>
              <a:t>行内流</a:t>
            </a:r>
            <a:r>
              <a:rPr lang="zh-CN" altLang="en-US" dirty="0" smtClean="0"/>
              <a:t>对象：前后</a:t>
            </a:r>
            <a:r>
              <a:rPr lang="zh-CN" altLang="en-US" dirty="0"/>
              <a:t>没有换行符的内容块</a:t>
            </a:r>
          </a:p>
          <a:p>
            <a:endParaRPr lang="en-US" altLang="zh-CN" dirty="0" smtClean="0"/>
          </a:p>
          <a:p>
            <a:r>
              <a:rPr lang="zh-CN" altLang="en-US" dirty="0" smtClean="0"/>
              <a:t>文档流对象又可以分为</a:t>
            </a:r>
            <a:endParaRPr lang="en-US" altLang="zh-CN" dirty="0" smtClean="0"/>
          </a:p>
          <a:p>
            <a:pPr lvl="1"/>
            <a:r>
              <a:rPr lang="zh-CN" altLang="en-US" dirty="0" smtClean="0"/>
              <a:t>非替换</a:t>
            </a:r>
            <a:r>
              <a:rPr lang="zh-CN" altLang="en-US" dirty="0"/>
              <a:t>元素</a:t>
            </a:r>
            <a:r>
              <a:rPr lang="zh-CN" altLang="en-US" dirty="0" smtClean="0"/>
              <a:t>：具体内容包含在文档中，如文本</a:t>
            </a:r>
            <a:endParaRPr lang="en-US" altLang="zh-CN" dirty="0" smtClean="0"/>
          </a:p>
          <a:p>
            <a:pPr lvl="1"/>
            <a:r>
              <a:rPr lang="zh-CN" altLang="en-US" dirty="0" smtClean="0"/>
              <a:t>替换</a:t>
            </a:r>
            <a:r>
              <a:rPr lang="zh-CN" altLang="en-US" dirty="0"/>
              <a:t>元素</a:t>
            </a:r>
            <a:r>
              <a:rPr lang="zh-CN" altLang="en-US" dirty="0" smtClean="0"/>
              <a:t>：具体内容不包含在文档中，如图像</a:t>
            </a:r>
            <a:endParaRPr lang="en-US" altLang="zh-CN" dirty="0" smtClean="0"/>
          </a:p>
        </p:txBody>
      </p:sp>
    </p:spTree>
    <p:extLst>
      <p:ext uri="{BB962C8B-B14F-4D97-AF65-F5344CB8AC3E}">
        <p14:creationId xmlns:p14="http://schemas.microsoft.com/office/powerpoint/2010/main" val="132665230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文档基本概念回顾</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12134" y="1905000"/>
            <a:ext cx="5472532" cy="4114800"/>
          </a:xfrm>
        </p:spPr>
      </p:pic>
    </p:spTree>
    <p:extLst>
      <p:ext uri="{BB962C8B-B14F-4D97-AF65-F5344CB8AC3E}">
        <p14:creationId xmlns:p14="http://schemas.microsoft.com/office/powerpoint/2010/main" val="220653622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显示基本概念</a:t>
            </a:r>
            <a:endParaRPr lang="zh-CN" altLang="en-US" dirty="0"/>
          </a:p>
        </p:txBody>
      </p:sp>
      <p:sp>
        <p:nvSpPr>
          <p:cNvPr id="3" name="内容占位符 2"/>
          <p:cNvSpPr>
            <a:spLocks noGrp="1"/>
          </p:cNvSpPr>
          <p:nvPr>
            <p:ph idx="1"/>
          </p:nvPr>
        </p:nvSpPr>
        <p:spPr/>
        <p:txBody>
          <a:bodyPr/>
          <a:lstStyle/>
          <a:p>
            <a:r>
              <a:rPr lang="zh-CN" altLang="en-US" dirty="0" smtClean="0"/>
              <a:t>页面显示结果由“框”的组合得到</a:t>
            </a:r>
            <a:endParaRPr lang="en-US" altLang="zh-CN" dirty="0" smtClean="0"/>
          </a:p>
          <a:p>
            <a:pPr lvl="1"/>
            <a:r>
              <a:rPr lang="zh-CN" altLang="en-US" dirty="0" smtClean="0"/>
              <a:t>所有内容放在各种框中</a:t>
            </a:r>
            <a:endParaRPr lang="en-US" altLang="zh-CN" dirty="0" smtClean="0"/>
          </a:p>
          <a:p>
            <a:pPr lvl="2"/>
            <a:r>
              <a:rPr lang="zh-CN" altLang="en-US" dirty="0" smtClean="0"/>
              <a:t>框是矩形的，称为元素框（</a:t>
            </a:r>
            <a:r>
              <a:rPr lang="en-US" altLang="zh-CN" dirty="0" smtClean="0"/>
              <a:t>element box</a:t>
            </a:r>
            <a:r>
              <a:rPr lang="zh-CN" altLang="en-US" dirty="0" smtClean="0"/>
              <a:t>）</a:t>
            </a:r>
            <a:endParaRPr lang="en-US" altLang="zh-CN" dirty="0" smtClean="0"/>
          </a:p>
          <a:p>
            <a:pPr lvl="2"/>
            <a:r>
              <a:rPr lang="zh-CN" altLang="en-US" dirty="0" smtClean="0"/>
              <a:t>字符在</a:t>
            </a:r>
            <a:r>
              <a:rPr lang="en-US" altLang="zh-CN" dirty="0" smtClean="0"/>
              <a:t>EM</a:t>
            </a:r>
            <a:r>
              <a:rPr lang="zh-CN" altLang="en-US" dirty="0" smtClean="0"/>
              <a:t>框中</a:t>
            </a:r>
            <a:endParaRPr lang="en-US" altLang="zh-CN" dirty="0" smtClean="0"/>
          </a:p>
          <a:p>
            <a:pPr lvl="2"/>
            <a:r>
              <a:rPr lang="zh-CN" altLang="en-US" dirty="0"/>
              <a:t>行</a:t>
            </a:r>
            <a:r>
              <a:rPr lang="zh-CN" altLang="en-US" dirty="0" smtClean="0"/>
              <a:t>内元素在行框中，行高－字符尺寸＝行间距</a:t>
            </a:r>
            <a:endParaRPr lang="en-US" altLang="zh-CN" dirty="0" smtClean="0"/>
          </a:p>
          <a:p>
            <a:pPr lvl="2"/>
            <a:r>
              <a:rPr lang="zh-CN" altLang="en-US" dirty="0" smtClean="0"/>
              <a:t>块元素在块框中</a:t>
            </a:r>
            <a:endParaRPr lang="en-US" altLang="zh-CN" dirty="0" smtClean="0"/>
          </a:p>
          <a:p>
            <a:pPr lvl="1"/>
            <a:r>
              <a:rPr lang="zh-CN" altLang="en-US" dirty="0" smtClean="0"/>
              <a:t>框符合框模型（见下节）</a:t>
            </a:r>
            <a:endParaRPr lang="en-US" altLang="zh-CN" dirty="0" smtClean="0"/>
          </a:p>
          <a:p>
            <a:pPr lvl="2"/>
            <a:r>
              <a:rPr lang="zh-CN" altLang="en-US" dirty="0" smtClean="0"/>
              <a:t>框中心是内容区域（</a:t>
            </a:r>
            <a:r>
              <a:rPr lang="en-US" altLang="zh-CN" dirty="0" smtClean="0"/>
              <a:t>content area</a:t>
            </a:r>
            <a:r>
              <a:rPr lang="zh-CN" altLang="en-US" dirty="0" smtClean="0"/>
              <a:t>），四周有可选的内</a:t>
            </a:r>
            <a:r>
              <a:rPr lang="zh-CN" altLang="en-US" smtClean="0"/>
              <a:t>外边距、边框和轮廓</a:t>
            </a:r>
            <a:endParaRPr lang="en-US" altLang="zh-CN" dirty="0" smtClean="0"/>
          </a:p>
          <a:p>
            <a:pPr lvl="1"/>
            <a:r>
              <a:rPr lang="zh-CN" altLang="en-US" dirty="0" smtClean="0"/>
              <a:t>框之间存在嵌套、组合、重叠等关系</a:t>
            </a:r>
            <a:endParaRPr lang="en-US" altLang="zh-CN" dirty="0" smtClean="0"/>
          </a:p>
          <a:p>
            <a:pPr lvl="1"/>
            <a:r>
              <a:rPr lang="en-US" altLang="zh-CN" dirty="0" smtClean="0">
                <a:hlinkClick r:id="rId3" action="ppaction://hlinkfile"/>
              </a:rPr>
              <a:t>example</a:t>
            </a:r>
            <a:endParaRPr lang="zh-CN" altLang="en-US" dirty="0"/>
          </a:p>
        </p:txBody>
      </p:sp>
      <p:pic>
        <p:nvPicPr>
          <p:cNvPr id="7" name="图片 6"/>
          <p:cNvPicPr>
            <a:picLocks noChangeAspect="1"/>
          </p:cNvPicPr>
          <p:nvPr/>
        </p:nvPicPr>
        <p:blipFill>
          <a:blip r:embed="rId4"/>
          <a:stretch>
            <a:fillRect/>
          </a:stretch>
        </p:blipFill>
        <p:spPr>
          <a:xfrm>
            <a:off x="7032104" y="692696"/>
            <a:ext cx="4749310" cy="1756048"/>
          </a:xfrm>
          <a:prstGeom prst="rect">
            <a:avLst/>
          </a:prstGeom>
        </p:spPr>
      </p:pic>
    </p:spTree>
    <p:extLst>
      <p:ext uri="{BB962C8B-B14F-4D97-AF65-F5344CB8AC3E}">
        <p14:creationId xmlns:p14="http://schemas.microsoft.com/office/powerpoint/2010/main" val="199265721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显示基本概念</a:t>
            </a:r>
          </a:p>
        </p:txBody>
      </p:sp>
      <p:pic>
        <p:nvPicPr>
          <p:cNvPr id="6" name="内容占位符 5"/>
          <p:cNvPicPr>
            <a:picLocks noGrp="1" noChangeAspect="1"/>
          </p:cNvPicPr>
          <p:nvPr>
            <p:ph sz="half" idx="1"/>
          </p:nvPr>
        </p:nvPicPr>
        <p:blipFill>
          <a:blip r:embed="rId2"/>
          <a:stretch>
            <a:fillRect/>
          </a:stretch>
        </p:blipFill>
        <p:spPr>
          <a:xfrm>
            <a:off x="1117600" y="2686844"/>
            <a:ext cx="5080000" cy="2551111"/>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005946"/>
            <a:ext cx="5080000" cy="1912908"/>
          </a:xfrm>
          <a:prstGeom prst="rect">
            <a:avLst/>
          </a:prstGeom>
        </p:spPr>
      </p:pic>
    </p:spTree>
    <p:extLst>
      <p:ext uri="{BB962C8B-B14F-4D97-AF65-F5344CB8AC3E}">
        <p14:creationId xmlns:p14="http://schemas.microsoft.com/office/powerpoint/2010/main" val="348282277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显示基本概念</a:t>
            </a:r>
          </a:p>
        </p:txBody>
      </p:sp>
      <p:sp>
        <p:nvSpPr>
          <p:cNvPr id="3" name="内容占位符 2"/>
          <p:cNvSpPr>
            <a:spLocks noGrp="1"/>
          </p:cNvSpPr>
          <p:nvPr>
            <p:ph idx="1"/>
          </p:nvPr>
        </p:nvSpPr>
        <p:spPr/>
        <p:txBody>
          <a:bodyPr/>
          <a:lstStyle/>
          <a:p>
            <a:r>
              <a:rPr lang="zh-CN" altLang="en-US" dirty="0"/>
              <a:t>默认情况块元素框垂直放置，行内元素框水平放置</a:t>
            </a:r>
          </a:p>
          <a:p>
            <a:r>
              <a:rPr lang="zh-CN" altLang="en-US" dirty="0" smtClean="0"/>
              <a:t>元素内容与框的尺寸未必吻合</a:t>
            </a:r>
            <a:endParaRPr lang="en-US" altLang="zh-CN" dirty="0" smtClean="0"/>
          </a:p>
          <a:p>
            <a:pPr lvl="1"/>
            <a:r>
              <a:rPr lang="zh-CN" altLang="en-US" dirty="0" smtClean="0"/>
              <a:t>对于非替换元素，如果框的设定偏大，则会有空白；如果框的设定偏小，则会溢出</a:t>
            </a:r>
            <a:endParaRPr lang="en-US" altLang="zh-CN" dirty="0" smtClean="0"/>
          </a:p>
          <a:p>
            <a:pPr lvl="1"/>
            <a:r>
              <a:rPr lang="zh-CN" altLang="en-US" dirty="0" smtClean="0"/>
              <a:t>对于替换元素，会调整元素内容大小去适配框尺寸</a:t>
            </a:r>
            <a:endParaRPr lang="zh-CN" altLang="en-US" dirty="0"/>
          </a:p>
        </p:txBody>
      </p:sp>
    </p:spTree>
    <p:extLst>
      <p:ext uri="{BB962C8B-B14F-4D97-AF65-F5344CB8AC3E}">
        <p14:creationId xmlns:p14="http://schemas.microsoft.com/office/powerpoint/2010/main" val="339546081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显示基本概念</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12411" y="1628800"/>
            <a:ext cx="5214779" cy="4752528"/>
          </a:xfrm>
        </p:spPr>
      </p:pic>
    </p:spTree>
    <p:extLst>
      <p:ext uri="{BB962C8B-B14F-4D97-AF65-F5344CB8AC3E}">
        <p14:creationId xmlns:p14="http://schemas.microsoft.com/office/powerpoint/2010/main" val="119457158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显示基本概念</a:t>
            </a:r>
          </a:p>
        </p:txBody>
      </p:sp>
      <p:sp>
        <p:nvSpPr>
          <p:cNvPr id="3" name="内容占位符 2"/>
          <p:cNvSpPr>
            <a:spLocks noGrp="1"/>
          </p:cNvSpPr>
          <p:nvPr>
            <p:ph idx="1"/>
          </p:nvPr>
        </p:nvSpPr>
        <p:spPr/>
        <p:txBody>
          <a:bodyPr/>
          <a:lstStyle/>
          <a:p>
            <a:r>
              <a:rPr lang="zh-CN" altLang="en-US" dirty="0" smtClean="0"/>
              <a:t>容纳块</a:t>
            </a:r>
            <a:endParaRPr lang="en-US" altLang="zh-CN" dirty="0" smtClean="0"/>
          </a:p>
          <a:p>
            <a:pPr lvl="1"/>
            <a:r>
              <a:rPr lang="en-US" altLang="zh-CN" dirty="0" smtClean="0"/>
              <a:t>containing box</a:t>
            </a:r>
            <a:r>
              <a:rPr lang="zh-CN" altLang="en-US" dirty="0" smtClean="0"/>
              <a:t>，老版本翻作包含块</a:t>
            </a:r>
            <a:endParaRPr lang="en-US" altLang="zh-CN" dirty="0" smtClean="0"/>
          </a:p>
          <a:p>
            <a:pPr lvl="1"/>
            <a:r>
              <a:rPr lang="zh-CN" altLang="en-US" dirty="0" smtClean="0"/>
              <a:t>可以理解为一个元素的的“布局上下文”</a:t>
            </a:r>
            <a:endParaRPr lang="en-US" altLang="zh-CN" dirty="0" smtClean="0"/>
          </a:p>
          <a:p>
            <a:pPr lvl="1"/>
            <a:r>
              <a:rPr lang="zh-CN" altLang="en-US" dirty="0" smtClean="0"/>
              <a:t>对于正常西方语言文本流中的一个元素，由最近的块级祖先框、表格相关框体或列表项目的的内容边界构成</a:t>
            </a:r>
            <a:endParaRPr lang="en-US" altLang="zh-CN" dirty="0" smtClean="0"/>
          </a:p>
          <a:p>
            <a:pPr lvl="1"/>
            <a:r>
              <a:rPr lang="zh-CN" altLang="en-US" dirty="0" smtClean="0"/>
              <a:t>具体在后面</a:t>
            </a:r>
            <a:r>
              <a:rPr lang="en-US" altLang="zh-CN" dirty="0" smtClean="0"/>
              <a:t>Position</a:t>
            </a:r>
            <a:r>
              <a:rPr lang="zh-CN" altLang="en-US" dirty="0" smtClean="0"/>
              <a:t>元素处会有更多讲解</a:t>
            </a:r>
            <a:endParaRPr lang="zh-CN" altLang="en-US" dirty="0"/>
          </a:p>
        </p:txBody>
      </p:sp>
    </p:spTree>
    <p:extLst>
      <p:ext uri="{BB962C8B-B14F-4D97-AF65-F5344CB8AC3E}">
        <p14:creationId xmlns:p14="http://schemas.microsoft.com/office/powerpoint/2010/main" val="301692788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显示属性</a:t>
            </a:r>
            <a:endParaRPr lang="zh-CN" altLang="en-US" dirty="0"/>
          </a:p>
        </p:txBody>
      </p:sp>
      <p:sp>
        <p:nvSpPr>
          <p:cNvPr id="3" name="内容占位符 2"/>
          <p:cNvSpPr>
            <a:spLocks noGrp="1"/>
          </p:cNvSpPr>
          <p:nvPr>
            <p:ph idx="1"/>
          </p:nvPr>
        </p:nvSpPr>
        <p:spPr/>
        <p:txBody>
          <a:bodyPr/>
          <a:lstStyle/>
          <a:p>
            <a:r>
              <a:rPr lang="en-US" altLang="zh-CN" dirty="0" smtClean="0"/>
              <a:t>display</a:t>
            </a:r>
          </a:p>
          <a:p>
            <a:pPr lvl="1"/>
            <a:r>
              <a:rPr lang="zh-CN" altLang="en-US" dirty="0"/>
              <a:t>指定元素显示方式</a:t>
            </a:r>
            <a:endParaRPr lang="en-US" altLang="zh-CN" dirty="0"/>
          </a:p>
          <a:p>
            <a:pPr lvl="1"/>
            <a:r>
              <a:rPr kumimoji="0" lang="en-US" altLang="zh-CN" dirty="0" smtClean="0">
                <a:ea typeface="GungsuhChe" pitchFamily="49" charset="-127"/>
              </a:rPr>
              <a:t>inline </a:t>
            </a:r>
            <a:r>
              <a:rPr kumimoji="0" lang="en-US" altLang="zh-CN" dirty="0">
                <a:ea typeface="GungsuhChe" pitchFamily="49" charset="-127"/>
              </a:rPr>
              <a:t>| block | </a:t>
            </a:r>
            <a:r>
              <a:rPr kumimoji="0" lang="en-US" altLang="zh-CN" dirty="0" smtClean="0">
                <a:ea typeface="GungsuhChe" pitchFamily="49" charset="-127"/>
              </a:rPr>
              <a:t>inline-block </a:t>
            </a:r>
            <a:r>
              <a:rPr kumimoji="0" lang="en-US" altLang="zh-CN" dirty="0">
                <a:ea typeface="GungsuhChe" pitchFamily="49" charset="-127"/>
              </a:rPr>
              <a:t>| none </a:t>
            </a:r>
            <a:r>
              <a:rPr kumimoji="0" lang="en-US" altLang="zh-CN" dirty="0" smtClean="0">
                <a:ea typeface="GungsuhChe" pitchFamily="49" charset="-127"/>
              </a:rPr>
              <a:t>| contents</a:t>
            </a:r>
            <a:r>
              <a:rPr lang="zh-CN" altLang="en-US" dirty="0" smtClean="0"/>
              <a:t>等</a:t>
            </a:r>
            <a:r>
              <a:rPr lang="zh-CN" altLang="en-US" dirty="0"/>
              <a:t>，</a:t>
            </a:r>
            <a:r>
              <a:rPr lang="zh-CN" altLang="en-US" dirty="0" smtClean="0"/>
              <a:t>默认</a:t>
            </a:r>
            <a:r>
              <a:rPr lang="en-US" altLang="zh-CN" dirty="0" smtClean="0"/>
              <a:t>inline</a:t>
            </a:r>
          </a:p>
          <a:p>
            <a:pPr lvl="1"/>
            <a:r>
              <a:rPr lang="en-US" altLang="zh-CN" dirty="0" err="1" smtClean="0"/>
              <a:t>display:none</a:t>
            </a:r>
            <a:r>
              <a:rPr lang="zh-CN" altLang="en-US" dirty="0" smtClean="0"/>
              <a:t>时，对应的</a:t>
            </a:r>
            <a:r>
              <a:rPr lang="en-US" altLang="zh-CN" dirty="0" smtClean="0"/>
              <a:t>HTML</a:t>
            </a:r>
            <a:r>
              <a:rPr lang="zh-CN" altLang="en-US" dirty="0" smtClean="0"/>
              <a:t>元素相当于没写过</a:t>
            </a:r>
            <a:endParaRPr lang="en-US" altLang="zh-CN" dirty="0" smtClean="0"/>
          </a:p>
          <a:p>
            <a:pPr lvl="1"/>
            <a:r>
              <a:rPr lang="en-US" altLang="zh-CN" dirty="0"/>
              <a:t>inline-block</a:t>
            </a:r>
            <a:r>
              <a:rPr lang="zh-CN" altLang="en-US" dirty="0"/>
              <a:t>是</a:t>
            </a:r>
            <a:r>
              <a:rPr lang="zh-CN" altLang="en-US" dirty="0" smtClean="0"/>
              <a:t>将多个块元素放在一行中</a:t>
            </a:r>
            <a:endParaRPr lang="en-US" altLang="zh-CN" dirty="0" smtClean="0"/>
          </a:p>
          <a:p>
            <a:pPr lvl="1"/>
            <a:r>
              <a:rPr lang="en-US" altLang="zh-CN" dirty="0" smtClean="0"/>
              <a:t>contents</a:t>
            </a:r>
            <a:r>
              <a:rPr lang="zh-CN" altLang="en-US" dirty="0" smtClean="0"/>
              <a:t>是将其子元素提升到当前的层级</a:t>
            </a:r>
            <a:endParaRPr lang="en-US" altLang="zh-CN" dirty="0"/>
          </a:p>
          <a:p>
            <a:pPr lvl="1"/>
            <a:r>
              <a:rPr kumimoji="0" lang="en-US" altLang="zh-CN" dirty="0" smtClean="0">
                <a:ea typeface="GungsuhChe" pitchFamily="49" charset="-127"/>
                <a:hlinkClick r:id="rId3" action="ppaction://hlinkfile"/>
              </a:rPr>
              <a:t>example1</a:t>
            </a:r>
            <a:endParaRPr kumimoji="0" lang="en-US" altLang="zh-CN" dirty="0" smtClean="0">
              <a:ea typeface="GungsuhChe" pitchFamily="49" charset="-127"/>
            </a:endParaRPr>
          </a:p>
          <a:p>
            <a:pPr lvl="1"/>
            <a:r>
              <a:rPr kumimoji="0" lang="en-US" altLang="zh-CN" dirty="0" smtClean="0">
                <a:ea typeface="GungsuhChe" pitchFamily="49" charset="-127"/>
                <a:hlinkClick r:id="rId4" action="ppaction://hlinkfile"/>
              </a:rPr>
              <a:t>example2</a:t>
            </a:r>
            <a:endParaRPr kumimoji="0" lang="en-US" altLang="zh-CN" dirty="0" smtClean="0">
              <a:ea typeface="GungsuhChe" pitchFamily="49" charset="-127"/>
            </a:endParaRPr>
          </a:p>
          <a:p>
            <a:pPr lvl="1"/>
            <a:r>
              <a:rPr kumimoji="0" lang="en-US" altLang="zh-CN" dirty="0" smtClean="0">
                <a:ea typeface="GungsuhChe" pitchFamily="49" charset="-127"/>
                <a:hlinkClick r:id="rId5" action="ppaction://hlinkfile"/>
              </a:rPr>
              <a:t>example3</a:t>
            </a:r>
            <a:endParaRPr lang="zh-CN" altLang="en-US" dirty="0"/>
          </a:p>
        </p:txBody>
      </p:sp>
    </p:spTree>
    <p:extLst>
      <p:ext uri="{BB962C8B-B14F-4D97-AF65-F5344CB8AC3E}">
        <p14:creationId xmlns:p14="http://schemas.microsoft.com/office/powerpoint/2010/main" val="1148105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434" name="Rectangle 2"/>
          <p:cNvSpPr>
            <a:spLocks noGrp="1" noChangeArrowheads="1"/>
          </p:cNvSpPr>
          <p:nvPr>
            <p:ph type="title"/>
          </p:nvPr>
        </p:nvSpPr>
        <p:spPr/>
        <p:txBody>
          <a:bodyPr/>
          <a:lstStyle/>
          <a:p>
            <a:r>
              <a:rPr lang="zh-CN" altLang="en-US"/>
              <a:t>外部样式单</a:t>
            </a:r>
          </a:p>
        </p:txBody>
      </p:sp>
      <p:sp>
        <p:nvSpPr>
          <p:cNvPr id="129843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将所有元素或类的样式定义到一个单独的文本文件</a:t>
            </a:r>
            <a:r>
              <a:rPr lang="zh-CN" altLang="en-US" dirty="0" smtClean="0"/>
              <a:t>中，文件</a:t>
            </a:r>
            <a:r>
              <a:rPr lang="zh-CN" altLang="en-US" dirty="0"/>
              <a:t>后缀名为</a:t>
            </a:r>
            <a:r>
              <a:rPr lang="en-US" altLang="zh-CN" dirty="0"/>
              <a:t>.</a:t>
            </a:r>
            <a:r>
              <a:rPr lang="en-US" altLang="zh-CN" dirty="0" err="1" smtClean="0"/>
              <a:t>css</a:t>
            </a:r>
            <a:endParaRPr lang="en-US" altLang="zh-CN" dirty="0" smtClean="0"/>
          </a:p>
          <a:p>
            <a:endParaRPr lang="en-US" altLang="zh-CN" dirty="0" smtClean="0"/>
          </a:p>
          <a:p>
            <a:r>
              <a:rPr lang="zh-CN" altLang="en-US" dirty="0" smtClean="0"/>
              <a:t>实现内容和样式的分离，真正体现</a:t>
            </a:r>
            <a:r>
              <a:rPr lang="en-US" altLang="zh-CN" dirty="0" smtClean="0"/>
              <a:t>CSS</a:t>
            </a:r>
            <a:r>
              <a:rPr lang="zh-CN" altLang="en-US" dirty="0" smtClean="0"/>
              <a:t>优点，推荐使用</a:t>
            </a:r>
            <a:endParaRPr lang="en-US" altLang="zh-CN" dirty="0" smtClean="0"/>
          </a:p>
          <a:p>
            <a:endParaRPr lang="en-US" altLang="zh-CN" dirty="0"/>
          </a:p>
          <a:p>
            <a:r>
              <a:rPr lang="zh-CN" altLang="en-US" dirty="0" smtClean="0"/>
              <a:t>可以有多个外部样式单，依次引入</a:t>
            </a:r>
            <a:endParaRPr lang="en-US" altLang="zh-CN" dirty="0"/>
          </a:p>
        </p:txBody>
      </p:sp>
    </p:spTree>
    <p:extLst>
      <p:ext uri="{BB962C8B-B14F-4D97-AF65-F5344CB8AC3E}">
        <p14:creationId xmlns:p14="http://schemas.microsoft.com/office/powerpoint/2010/main" val="170865341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显示属性</a:t>
            </a:r>
          </a:p>
        </p:txBody>
      </p:sp>
      <p:pic>
        <p:nvPicPr>
          <p:cNvPr id="6" name="内容占位符 5"/>
          <p:cNvPicPr>
            <a:picLocks noGrp="1" noChangeAspect="1"/>
          </p:cNvPicPr>
          <p:nvPr>
            <p:ph sz="half" idx="1"/>
          </p:nvPr>
        </p:nvPicPr>
        <p:blipFill>
          <a:blip r:embed="rId2"/>
          <a:stretch>
            <a:fillRect/>
          </a:stretch>
        </p:blipFill>
        <p:spPr>
          <a:xfrm>
            <a:off x="1158548" y="1905000"/>
            <a:ext cx="4998104"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635645"/>
            <a:ext cx="5080000" cy="2653509"/>
          </a:xfrm>
          <a:prstGeom prst="rect">
            <a:avLst/>
          </a:prstGeom>
        </p:spPr>
      </p:pic>
    </p:spTree>
    <p:extLst>
      <p:ext uri="{BB962C8B-B14F-4D97-AF65-F5344CB8AC3E}">
        <p14:creationId xmlns:p14="http://schemas.microsoft.com/office/powerpoint/2010/main" val="64872047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显示属性</a:t>
            </a:r>
          </a:p>
        </p:txBody>
      </p:sp>
      <p:pic>
        <p:nvPicPr>
          <p:cNvPr id="5" name="内容占位符 4"/>
          <p:cNvPicPr>
            <a:picLocks noGrp="1" noChangeAspect="1"/>
          </p:cNvPicPr>
          <p:nvPr>
            <p:ph sz="half" idx="1"/>
          </p:nvPr>
        </p:nvPicPr>
        <p:blipFill>
          <a:blip r:embed="rId2"/>
          <a:stretch>
            <a:fillRect/>
          </a:stretch>
        </p:blipFill>
        <p:spPr>
          <a:xfrm>
            <a:off x="1117600" y="1946787"/>
            <a:ext cx="5080000" cy="4031225"/>
          </a:xfrm>
          <a:prstGeom prst="rect">
            <a:avLst/>
          </a:prstGeom>
        </p:spPr>
      </p:pic>
      <p:pic>
        <p:nvPicPr>
          <p:cNvPr id="6" name="内容占位符 5"/>
          <p:cNvPicPr>
            <a:picLocks noGrp="1" noChangeAspect="1"/>
          </p:cNvPicPr>
          <p:nvPr>
            <p:ph sz="half" idx="2"/>
          </p:nvPr>
        </p:nvPicPr>
        <p:blipFill>
          <a:blip r:embed="rId3"/>
          <a:stretch>
            <a:fillRect/>
          </a:stretch>
        </p:blipFill>
        <p:spPr>
          <a:xfrm>
            <a:off x="7350125" y="3152775"/>
            <a:ext cx="3181350" cy="1619250"/>
          </a:xfrm>
          <a:prstGeom prst="rect">
            <a:avLst/>
          </a:prstGeom>
        </p:spPr>
      </p:pic>
    </p:spTree>
    <p:extLst>
      <p:ext uri="{BB962C8B-B14F-4D97-AF65-F5344CB8AC3E}">
        <p14:creationId xmlns:p14="http://schemas.microsoft.com/office/powerpoint/2010/main" val="118816121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显示属性</a:t>
            </a:r>
          </a:p>
        </p:txBody>
      </p:sp>
      <p:pic>
        <p:nvPicPr>
          <p:cNvPr id="5" name="内容占位符 4"/>
          <p:cNvPicPr>
            <a:picLocks noGrp="1" noChangeAspect="1"/>
          </p:cNvPicPr>
          <p:nvPr>
            <p:ph sz="half" idx="1"/>
          </p:nvPr>
        </p:nvPicPr>
        <p:blipFill>
          <a:blip r:embed="rId2"/>
          <a:stretch>
            <a:fillRect/>
          </a:stretch>
        </p:blipFill>
        <p:spPr>
          <a:xfrm>
            <a:off x="1117600" y="2045419"/>
            <a:ext cx="5080000" cy="3833962"/>
          </a:xfrm>
          <a:prstGeom prst="rect">
            <a:avLst/>
          </a:prstGeom>
        </p:spPr>
      </p:pic>
      <p:pic>
        <p:nvPicPr>
          <p:cNvPr id="6" name="内容占位符 5"/>
          <p:cNvPicPr>
            <a:picLocks noGrp="1" noChangeAspect="1"/>
          </p:cNvPicPr>
          <p:nvPr>
            <p:ph sz="half" idx="2"/>
          </p:nvPr>
        </p:nvPicPr>
        <p:blipFill>
          <a:blip r:embed="rId3"/>
          <a:stretch>
            <a:fillRect/>
          </a:stretch>
        </p:blipFill>
        <p:spPr>
          <a:xfrm>
            <a:off x="7002462" y="2967037"/>
            <a:ext cx="3876675" cy="1990725"/>
          </a:xfrm>
          <a:prstGeom prst="rect">
            <a:avLst/>
          </a:prstGeom>
        </p:spPr>
      </p:pic>
    </p:spTree>
    <p:extLst>
      <p:ext uri="{BB962C8B-B14F-4D97-AF65-F5344CB8AC3E}">
        <p14:creationId xmlns:p14="http://schemas.microsoft.com/office/powerpoint/2010/main" val="137799720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框模型</a:t>
            </a:r>
            <a:endParaRPr lang="en-US" altLang="zh-CN" dirty="0"/>
          </a:p>
        </p:txBody>
      </p:sp>
    </p:spTree>
    <p:extLst>
      <p:ext uri="{BB962C8B-B14F-4D97-AF65-F5344CB8AC3E}">
        <p14:creationId xmlns:p14="http://schemas.microsoft.com/office/powerpoint/2010/main" val="7849261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框</a:t>
            </a:r>
            <a:r>
              <a:rPr lang="zh-CN" altLang="en-US" dirty="0"/>
              <a:t>模型示意图</a:t>
            </a:r>
          </a:p>
        </p:txBody>
      </p:sp>
      <p:pic>
        <p:nvPicPr>
          <p:cNvPr id="5" name="Picture 3" descr="layout"/>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1631504" y="1966336"/>
            <a:ext cx="3672408" cy="39947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内容占位符 3"/>
          <p:cNvPicPr>
            <a:picLocks noGrp="1" noChangeAspect="1"/>
          </p:cNvPicPr>
          <p:nvPr>
            <p:ph sz="half" idx="2"/>
          </p:nvPr>
        </p:nvPicPr>
        <p:blipFill>
          <a:blip r:embed="rId4"/>
          <a:stretch>
            <a:fillRect/>
          </a:stretch>
        </p:blipFill>
        <p:spPr>
          <a:xfrm>
            <a:off x="6400800" y="1963711"/>
            <a:ext cx="5080000" cy="3997377"/>
          </a:xfrm>
          <a:prstGeom prst="rect">
            <a:avLst/>
          </a:prstGeom>
        </p:spPr>
      </p:pic>
    </p:spTree>
    <p:extLst>
      <p:ext uri="{BB962C8B-B14F-4D97-AF65-F5344CB8AC3E}">
        <p14:creationId xmlns:p14="http://schemas.microsoft.com/office/powerpoint/2010/main" val="273908517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框模型示意图</a:t>
            </a:r>
            <a:endParaRPr lang="zh-CN" altLang="en-US" dirty="0"/>
          </a:p>
        </p:txBody>
      </p:sp>
      <p:pic>
        <p:nvPicPr>
          <p:cNvPr id="6" name="Picture 4" descr="SquareMode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0763" y="1905000"/>
            <a:ext cx="571687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0683101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框模型概述</a:t>
            </a:r>
          </a:p>
        </p:txBody>
      </p:sp>
      <p:sp>
        <p:nvSpPr>
          <p:cNvPr id="3" name="内容占位符 2"/>
          <p:cNvSpPr>
            <a:spLocks noGrp="1"/>
          </p:cNvSpPr>
          <p:nvPr>
            <p:ph idx="1"/>
          </p:nvPr>
        </p:nvSpPr>
        <p:spPr/>
        <p:txBody>
          <a:bodyPr/>
          <a:lstStyle/>
          <a:p>
            <a:r>
              <a:rPr lang="en-US" altLang="zh-CN" dirty="0" smtClean="0"/>
              <a:t>width</a:t>
            </a:r>
            <a:r>
              <a:rPr lang="zh-CN" altLang="en-US" dirty="0" smtClean="0"/>
              <a:t>和</a:t>
            </a:r>
            <a:r>
              <a:rPr lang="en-US" altLang="zh-CN" dirty="0" smtClean="0"/>
              <a:t>height</a:t>
            </a:r>
            <a:r>
              <a:rPr lang="zh-CN" altLang="en-US" dirty="0" smtClean="0"/>
              <a:t>定义了元素内容框的宽和高（而非整个框占据空间的宽和高）</a:t>
            </a:r>
            <a:endParaRPr lang="en-US" altLang="zh-CN" dirty="0" smtClean="0"/>
          </a:p>
          <a:p>
            <a:r>
              <a:rPr lang="zh-CN" altLang="en-US" dirty="0" smtClean="0"/>
              <a:t>元素内容之外在</a:t>
            </a:r>
            <a:r>
              <a:rPr lang="zh-CN" altLang="en-US" dirty="0" smtClean="0">
                <a:solidFill>
                  <a:srgbClr val="FF0000"/>
                </a:solidFill>
              </a:rPr>
              <a:t>上、下、左、右</a:t>
            </a:r>
            <a:r>
              <a:rPr lang="zh-CN" altLang="en-US" dirty="0" smtClean="0"/>
              <a:t>四个方向上</a:t>
            </a:r>
            <a:r>
              <a:rPr lang="zh-CN" altLang="en-US" dirty="0" smtClean="0">
                <a:solidFill>
                  <a:srgbClr val="FF0000"/>
                </a:solidFill>
              </a:rPr>
              <a:t>自里向外</a:t>
            </a:r>
            <a:r>
              <a:rPr lang="zh-CN" altLang="en-US" dirty="0" smtClean="0"/>
              <a:t>分别有</a:t>
            </a:r>
            <a:r>
              <a:rPr lang="zh-CN" altLang="en-US" dirty="0" smtClean="0">
                <a:solidFill>
                  <a:srgbClr val="FF0000"/>
                </a:solidFill>
              </a:rPr>
              <a:t>可选</a:t>
            </a:r>
            <a:r>
              <a:rPr lang="zh-CN" altLang="en-US" dirty="0" smtClean="0"/>
              <a:t>的</a:t>
            </a:r>
            <a:r>
              <a:rPr lang="en-US" altLang="zh-CN" dirty="0" smtClean="0"/>
              <a:t>padding</a:t>
            </a:r>
            <a:r>
              <a:rPr lang="zh-CN" altLang="en-US" dirty="0" smtClean="0"/>
              <a:t>（填充</a:t>
            </a:r>
            <a:r>
              <a:rPr lang="en-US" altLang="zh-CN" dirty="0" smtClean="0"/>
              <a:t>/</a:t>
            </a:r>
            <a:r>
              <a:rPr lang="zh-CN" altLang="en-US" dirty="0" smtClean="0"/>
              <a:t>内边距）、</a:t>
            </a:r>
            <a:r>
              <a:rPr lang="en-US" altLang="zh-CN" dirty="0" smtClean="0"/>
              <a:t>border</a:t>
            </a:r>
            <a:r>
              <a:rPr lang="zh-CN" altLang="en-US" dirty="0" smtClean="0"/>
              <a:t>（边框）、</a:t>
            </a:r>
            <a:r>
              <a:rPr lang="en-US" altLang="zh-CN" dirty="0" smtClean="0"/>
              <a:t>margin</a:t>
            </a:r>
            <a:r>
              <a:rPr lang="zh-CN" altLang="en-US" dirty="0" smtClean="0"/>
              <a:t>（边距</a:t>
            </a:r>
            <a:r>
              <a:rPr lang="en-US" altLang="zh-CN" dirty="0" smtClean="0"/>
              <a:t>/</a:t>
            </a:r>
            <a:r>
              <a:rPr lang="zh-CN" altLang="en-US" dirty="0" smtClean="0"/>
              <a:t>外边距）</a:t>
            </a:r>
            <a:endParaRPr lang="en-US" altLang="zh-CN" dirty="0" smtClean="0"/>
          </a:p>
          <a:p>
            <a:r>
              <a:rPr lang="zh-CN" altLang="en-US" dirty="0" smtClean="0"/>
              <a:t>一般情况下，</a:t>
            </a:r>
            <a:r>
              <a:rPr lang="en-US" altLang="zh-CN" dirty="0" smtClean="0"/>
              <a:t>padding</a:t>
            </a:r>
            <a:r>
              <a:rPr lang="zh-CN" altLang="en-US" dirty="0" smtClean="0"/>
              <a:t>部分显示了元素自身的背景色</a:t>
            </a:r>
            <a:r>
              <a:rPr lang="en-US" altLang="zh-CN" dirty="0" smtClean="0"/>
              <a:t>/</a:t>
            </a:r>
            <a:r>
              <a:rPr lang="zh-CN" altLang="en-US" dirty="0" smtClean="0"/>
              <a:t>图像，</a:t>
            </a:r>
            <a:r>
              <a:rPr lang="en-US" altLang="zh-CN" dirty="0" smtClean="0"/>
              <a:t>margin</a:t>
            </a:r>
            <a:r>
              <a:rPr lang="zh-CN" altLang="en-US" dirty="0" smtClean="0"/>
              <a:t>部分则显示了其父元素的</a:t>
            </a:r>
            <a:r>
              <a:rPr lang="zh-CN" altLang="en-US" dirty="0"/>
              <a:t>背景色</a:t>
            </a:r>
            <a:r>
              <a:rPr lang="en-US" altLang="zh-CN" dirty="0"/>
              <a:t>/</a:t>
            </a:r>
            <a:r>
              <a:rPr lang="zh-CN" altLang="en-US" dirty="0"/>
              <a:t>图像</a:t>
            </a:r>
          </a:p>
        </p:txBody>
      </p:sp>
    </p:spTree>
    <p:extLst>
      <p:ext uri="{BB962C8B-B14F-4D97-AF65-F5344CB8AC3E}">
        <p14:creationId xmlns:p14="http://schemas.microsoft.com/office/powerpoint/2010/main" val="88062277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框的真实大小</a:t>
            </a:r>
            <a:endParaRPr lang="zh-CN" altLang="en-US" dirty="0"/>
          </a:p>
        </p:txBody>
      </p:sp>
      <p:sp>
        <p:nvSpPr>
          <p:cNvPr id="5" name="Text Box 4"/>
          <p:cNvSpPr txBox="1">
            <a:spLocks noChangeArrowheads="1"/>
          </p:cNvSpPr>
          <p:nvPr/>
        </p:nvSpPr>
        <p:spPr bwMode="auto">
          <a:xfrm>
            <a:off x="2279576" y="1844824"/>
            <a:ext cx="8208962" cy="1471612"/>
          </a:xfrm>
          <a:prstGeom prst="rect">
            <a:avLst/>
          </a:prstGeom>
          <a:noFill/>
          <a:ln w="38100">
            <a:solidFill>
              <a:srgbClr val="99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ea typeface="微软雅黑" pitchFamily="34" charset="-122"/>
              </a:rPr>
              <a:t>   margin-left + border-left + padding-left + width</a:t>
            </a:r>
          </a:p>
          <a:p>
            <a:pPr>
              <a:spcBef>
                <a:spcPct val="50000"/>
              </a:spcBef>
            </a:pPr>
            <a:r>
              <a:rPr lang="en-US" altLang="zh-CN" sz="2200" b="1" dirty="0">
                <a:ea typeface="微软雅黑" pitchFamily="34" charset="-122"/>
              </a:rPr>
              <a:t>+ </a:t>
            </a:r>
            <a:r>
              <a:rPr lang="en-US" altLang="zh-CN" sz="2200" b="1" dirty="0"/>
              <a:t>margin-right + border-right + padding-right </a:t>
            </a:r>
          </a:p>
          <a:p>
            <a:pPr>
              <a:spcBef>
                <a:spcPct val="50000"/>
              </a:spcBef>
            </a:pPr>
            <a:r>
              <a:rPr lang="en-US" altLang="zh-CN" sz="2200" b="1" dirty="0"/>
              <a:t>= father-Element (width)</a:t>
            </a:r>
          </a:p>
        </p:txBody>
      </p:sp>
      <p:sp>
        <p:nvSpPr>
          <p:cNvPr id="6" name="Text Box 3"/>
          <p:cNvSpPr txBox="1">
            <a:spLocks noChangeArrowheads="1"/>
          </p:cNvSpPr>
          <p:nvPr/>
        </p:nvSpPr>
        <p:spPr bwMode="auto">
          <a:xfrm>
            <a:off x="2279526" y="3830414"/>
            <a:ext cx="8208963" cy="1974850"/>
          </a:xfrm>
          <a:prstGeom prst="rect">
            <a:avLst/>
          </a:prstGeom>
          <a:noFill/>
          <a:ln w="38100">
            <a:solidFill>
              <a:srgbClr val="99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200" b="1" dirty="0">
                <a:ea typeface="微软雅黑" pitchFamily="34" charset="-122"/>
              </a:rPr>
              <a:t>   margin-top + border-top + padding-top </a:t>
            </a:r>
          </a:p>
          <a:p>
            <a:pPr>
              <a:spcBef>
                <a:spcPct val="50000"/>
              </a:spcBef>
            </a:pPr>
            <a:r>
              <a:rPr lang="en-US" altLang="zh-CN" sz="2200" b="1" dirty="0">
                <a:ea typeface="微软雅黑" pitchFamily="34" charset="-122"/>
              </a:rPr>
              <a:t>+ height + </a:t>
            </a:r>
            <a:r>
              <a:rPr lang="en-US" altLang="zh-CN" sz="2200" b="1" dirty="0"/>
              <a:t>margin-bottom + border-bottom </a:t>
            </a:r>
          </a:p>
          <a:p>
            <a:pPr>
              <a:spcBef>
                <a:spcPct val="50000"/>
              </a:spcBef>
            </a:pPr>
            <a:r>
              <a:rPr lang="en-US" altLang="zh-CN" sz="2200" b="1" dirty="0"/>
              <a:t>+ padding-bottom </a:t>
            </a:r>
          </a:p>
          <a:p>
            <a:pPr>
              <a:spcBef>
                <a:spcPct val="50000"/>
              </a:spcBef>
            </a:pPr>
            <a:r>
              <a:rPr lang="en-US" altLang="zh-CN" sz="2200" b="1" dirty="0"/>
              <a:t>= father-Element (height)</a:t>
            </a:r>
          </a:p>
        </p:txBody>
      </p:sp>
    </p:spTree>
    <p:extLst>
      <p:ext uri="{BB962C8B-B14F-4D97-AF65-F5344CB8AC3E}">
        <p14:creationId xmlns:p14="http://schemas.microsoft.com/office/powerpoint/2010/main" val="148181020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内容框大小设置</a:t>
            </a:r>
          </a:p>
        </p:txBody>
      </p:sp>
      <p:sp>
        <p:nvSpPr>
          <p:cNvPr id="3" name="内容占位符 2"/>
          <p:cNvSpPr>
            <a:spLocks noGrp="1"/>
          </p:cNvSpPr>
          <p:nvPr>
            <p:ph idx="1"/>
          </p:nvPr>
        </p:nvSpPr>
        <p:spPr/>
        <p:txBody>
          <a:bodyPr/>
          <a:lstStyle/>
          <a:p>
            <a:r>
              <a:rPr lang="en-US" altLang="zh-CN" dirty="0"/>
              <a:t>width</a:t>
            </a:r>
            <a:r>
              <a:rPr lang="zh-CN" altLang="en-US" dirty="0"/>
              <a:t>和</a:t>
            </a:r>
            <a:r>
              <a:rPr lang="en-US" altLang="zh-CN" dirty="0"/>
              <a:t>height</a:t>
            </a:r>
          </a:p>
          <a:p>
            <a:pPr lvl="1"/>
            <a:r>
              <a:rPr lang="en-US" altLang="zh-CN" dirty="0" smtClean="0"/>
              <a:t>&lt;</a:t>
            </a:r>
            <a:r>
              <a:rPr lang="en-US" altLang="zh-CN" dirty="0"/>
              <a:t>length&gt; | &lt;percentage&gt; | auto </a:t>
            </a:r>
            <a:endParaRPr lang="en-US" altLang="zh-CN" dirty="0" smtClean="0"/>
          </a:p>
          <a:p>
            <a:pPr lvl="1"/>
            <a:r>
              <a:rPr lang="en-US" altLang="zh-CN" dirty="0" smtClean="0"/>
              <a:t>length</a:t>
            </a:r>
            <a:r>
              <a:rPr lang="zh-CN" altLang="en-US" dirty="0" smtClean="0"/>
              <a:t>是固定值，百分比相对父元素而言</a:t>
            </a:r>
            <a:endParaRPr lang="en-US" altLang="zh-CN" dirty="0" smtClean="0"/>
          </a:p>
          <a:p>
            <a:pPr lvl="1"/>
            <a:r>
              <a:rPr lang="zh-CN" altLang="en-US" dirty="0" smtClean="0"/>
              <a:t>不能用于行内非替换元素</a:t>
            </a:r>
            <a:endParaRPr lang="en-US" altLang="zh-CN" dirty="0" smtClean="0"/>
          </a:p>
          <a:p>
            <a:pPr lvl="1"/>
            <a:r>
              <a:rPr lang="en-US" altLang="zh-CN" dirty="0" smtClean="0"/>
              <a:t>IE6</a:t>
            </a:r>
            <a:r>
              <a:rPr lang="zh-CN" altLang="en-US" dirty="0" smtClean="0"/>
              <a:t>前</a:t>
            </a:r>
            <a:r>
              <a:rPr lang="en-US" altLang="zh-CN" dirty="0" smtClean="0"/>
              <a:t>IE/WIN</a:t>
            </a:r>
            <a:r>
              <a:rPr lang="zh-CN" altLang="en-US" dirty="0" smtClean="0"/>
              <a:t>把整个</a:t>
            </a:r>
            <a:r>
              <a:rPr lang="en-US" altLang="zh-CN" dirty="0" smtClean="0"/>
              <a:t>width</a:t>
            </a:r>
            <a:r>
              <a:rPr lang="zh-CN" altLang="en-US" dirty="0" smtClean="0"/>
              <a:t>和</a:t>
            </a:r>
            <a:r>
              <a:rPr lang="en-US" altLang="zh-CN" dirty="0" smtClean="0"/>
              <a:t>height</a:t>
            </a:r>
            <a:r>
              <a:rPr lang="zh-CN" altLang="en-US" dirty="0" smtClean="0"/>
              <a:t>设为整个框的宽度和高度</a:t>
            </a:r>
            <a:endParaRPr lang="en-US" altLang="zh-CN" dirty="0" smtClean="0"/>
          </a:p>
          <a:p>
            <a:pPr lvl="1"/>
            <a:r>
              <a:rPr lang="zh-CN" altLang="en-US" dirty="0" smtClean="0"/>
              <a:t>偏小、偏大问题</a:t>
            </a:r>
            <a:endParaRPr lang="en-US" altLang="zh-CN" dirty="0" smtClean="0"/>
          </a:p>
          <a:p>
            <a:pPr lvl="1"/>
            <a:r>
              <a:rPr lang="en-US" altLang="zh-CN" dirty="0" smtClean="0">
                <a:hlinkClick r:id="rId3"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137575162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内容框大小设置</a:t>
            </a:r>
          </a:p>
        </p:txBody>
      </p:sp>
      <p:pic>
        <p:nvPicPr>
          <p:cNvPr id="7" name="内容占位符 6"/>
          <p:cNvPicPr>
            <a:picLocks noGrp="1" noChangeAspect="1"/>
          </p:cNvPicPr>
          <p:nvPr>
            <p:ph sz="half" idx="1"/>
          </p:nvPr>
        </p:nvPicPr>
        <p:blipFill>
          <a:blip r:embed="rId2"/>
          <a:stretch>
            <a:fillRect/>
          </a:stretch>
        </p:blipFill>
        <p:spPr>
          <a:xfrm>
            <a:off x="1508446" y="1905000"/>
            <a:ext cx="4298307" cy="4114800"/>
          </a:xfrm>
          <a:prstGeom prst="rect">
            <a:avLst/>
          </a:prstGeom>
        </p:spPr>
      </p:pic>
      <p:pic>
        <p:nvPicPr>
          <p:cNvPr id="8" name="内容占位符 7"/>
          <p:cNvPicPr>
            <a:picLocks noGrp="1" noChangeAspect="1"/>
          </p:cNvPicPr>
          <p:nvPr>
            <p:ph sz="half" idx="2"/>
          </p:nvPr>
        </p:nvPicPr>
        <p:blipFill>
          <a:blip r:embed="rId3"/>
          <a:stretch>
            <a:fillRect/>
          </a:stretch>
        </p:blipFill>
        <p:spPr>
          <a:xfrm>
            <a:off x="6400800" y="2749377"/>
            <a:ext cx="5080000" cy="2426046"/>
          </a:xfrm>
          <a:prstGeom prst="rect">
            <a:avLst/>
          </a:prstGeom>
        </p:spPr>
      </p:pic>
    </p:spTree>
    <p:extLst>
      <p:ext uri="{BB962C8B-B14F-4D97-AF65-F5344CB8AC3E}">
        <p14:creationId xmlns:p14="http://schemas.microsoft.com/office/powerpoint/2010/main" val="38411131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Link</a:t>
            </a:r>
            <a:r>
              <a:rPr lang="zh-CN" altLang="en-US" dirty="0" smtClean="0"/>
              <a:t>元素</a:t>
            </a:r>
            <a:endParaRPr lang="zh-CN" altLang="en-US" dirty="0"/>
          </a:p>
        </p:txBody>
      </p:sp>
      <p:sp>
        <p:nvSpPr>
          <p:cNvPr id="3" name="内容占位符 2"/>
          <p:cNvSpPr>
            <a:spLocks noGrp="1"/>
          </p:cNvSpPr>
          <p:nvPr>
            <p:ph idx="1"/>
          </p:nvPr>
        </p:nvSpPr>
        <p:spPr/>
        <p:txBody>
          <a:bodyPr/>
          <a:lstStyle/>
          <a:p>
            <a:r>
              <a:rPr lang="en-US" altLang="zh-CN" dirty="0"/>
              <a:t>head</a:t>
            </a:r>
            <a:r>
              <a:rPr lang="zh-CN" altLang="en-US" dirty="0"/>
              <a:t>元素的</a:t>
            </a:r>
            <a:r>
              <a:rPr lang="en-US" altLang="zh-CN" dirty="0"/>
              <a:t>link</a:t>
            </a:r>
            <a:r>
              <a:rPr lang="zh-CN" altLang="en-US" dirty="0"/>
              <a:t>子元素</a:t>
            </a:r>
          </a:p>
          <a:p>
            <a:pPr lvl="1"/>
            <a:r>
              <a:rPr lang="en-US" altLang="zh-CN" dirty="0" err="1" smtClean="0"/>
              <a:t>rel</a:t>
            </a:r>
            <a:endParaRPr lang="en-US" altLang="zh-CN" dirty="0"/>
          </a:p>
          <a:p>
            <a:pPr lvl="2"/>
            <a:r>
              <a:rPr lang="en-US" altLang="zh-CN" dirty="0" err="1" smtClean="0"/>
              <a:t>stylesheet</a:t>
            </a:r>
            <a:endParaRPr lang="en-US" altLang="zh-CN" dirty="0" smtClean="0"/>
          </a:p>
          <a:p>
            <a:pPr lvl="2"/>
            <a:r>
              <a:rPr lang="en-US" altLang="zh-CN" dirty="0" smtClean="0"/>
              <a:t>alternate </a:t>
            </a:r>
            <a:r>
              <a:rPr lang="en-US" altLang="zh-CN" dirty="0" err="1" smtClean="0"/>
              <a:t>stylesheet</a:t>
            </a:r>
            <a:r>
              <a:rPr lang="zh-CN" altLang="en-US" dirty="0" smtClean="0"/>
              <a:t>，此时可以用</a:t>
            </a:r>
            <a:r>
              <a:rPr lang="en-US" altLang="zh-CN" dirty="0" smtClean="0"/>
              <a:t>title</a:t>
            </a:r>
            <a:r>
              <a:rPr lang="zh-CN" altLang="en-US" dirty="0" smtClean="0"/>
              <a:t>属性给各备选样式单取名</a:t>
            </a:r>
            <a:endParaRPr lang="en-US" altLang="zh-CN" dirty="0" smtClean="0"/>
          </a:p>
          <a:p>
            <a:pPr lvl="2"/>
            <a:r>
              <a:rPr lang="en-US" altLang="zh-CN" dirty="0" smtClean="0"/>
              <a:t>title</a:t>
            </a:r>
            <a:r>
              <a:rPr lang="zh-CN" altLang="en-US" dirty="0" smtClean="0"/>
              <a:t>可以重名，此时自动分组</a:t>
            </a:r>
            <a:endParaRPr lang="en-US" altLang="zh-CN" dirty="0" smtClean="0"/>
          </a:p>
          <a:p>
            <a:pPr lvl="1"/>
            <a:r>
              <a:rPr lang="en-US" altLang="zh-CN" dirty="0" smtClean="0"/>
              <a:t>type</a:t>
            </a:r>
            <a:r>
              <a:rPr lang="zh-CN" altLang="en-US" dirty="0" smtClean="0"/>
              <a:t>属性值为</a:t>
            </a:r>
            <a:r>
              <a:rPr lang="en-US" altLang="zh-CN" dirty="0" smtClean="0">
                <a:latin typeface="Arial" pitchFamily="34" charset="0"/>
              </a:rPr>
              <a:t>text/</a:t>
            </a:r>
            <a:r>
              <a:rPr lang="en-US" altLang="zh-CN" dirty="0" err="1" smtClean="0">
                <a:latin typeface="Arial" pitchFamily="34" charset="0"/>
              </a:rPr>
              <a:t>css</a:t>
            </a:r>
            <a:r>
              <a:rPr lang="zh-CN" altLang="en-US" dirty="0" smtClean="0">
                <a:latin typeface="Arial" pitchFamily="34" charset="0"/>
              </a:rPr>
              <a:t>，在</a:t>
            </a:r>
            <a:r>
              <a:rPr lang="en-US" altLang="zh-CN" dirty="0" smtClean="0">
                <a:latin typeface="Arial" pitchFamily="34" charset="0"/>
              </a:rPr>
              <a:t>HTML5</a:t>
            </a:r>
            <a:r>
              <a:rPr lang="zh-CN" altLang="en-US" dirty="0" smtClean="0">
                <a:latin typeface="Arial" pitchFamily="34" charset="0"/>
              </a:rPr>
              <a:t>中非必须</a:t>
            </a:r>
            <a:endParaRPr lang="en-US" altLang="zh-CN" dirty="0"/>
          </a:p>
          <a:p>
            <a:pPr lvl="1"/>
            <a:r>
              <a:rPr lang="en-US" altLang="zh-CN" dirty="0" err="1" smtClean="0"/>
              <a:t>href</a:t>
            </a:r>
            <a:r>
              <a:rPr lang="zh-CN" altLang="en-US" dirty="0"/>
              <a:t>属性值为</a:t>
            </a:r>
            <a:r>
              <a:rPr lang="en-US" altLang="zh-CN" dirty="0"/>
              <a:t>.</a:t>
            </a:r>
            <a:r>
              <a:rPr lang="en-US" altLang="zh-CN" dirty="0" err="1"/>
              <a:t>css</a:t>
            </a:r>
            <a:r>
              <a:rPr lang="zh-CN" altLang="en-US" dirty="0"/>
              <a:t>文件的</a:t>
            </a:r>
            <a:r>
              <a:rPr lang="en-US" altLang="zh-CN" dirty="0" smtClean="0"/>
              <a:t>URL</a:t>
            </a:r>
          </a:p>
          <a:p>
            <a:pPr lvl="1"/>
            <a:r>
              <a:rPr lang="en-US" altLang="zh-CN" dirty="0" smtClean="0"/>
              <a:t>media</a:t>
            </a:r>
            <a:r>
              <a:rPr lang="zh-CN" altLang="en-US" dirty="0" smtClean="0"/>
              <a:t>为适配媒体类型</a:t>
            </a:r>
            <a:endParaRPr lang="en-US" altLang="zh-CN" dirty="0" smtClean="0"/>
          </a:p>
          <a:p>
            <a:r>
              <a:rPr lang="en-US" altLang="zh-CN" dirty="0" smtClean="0">
                <a:hlinkClick r:id="rId3" action="ppaction://hlinkfile"/>
              </a:rPr>
              <a:t>example</a:t>
            </a:r>
            <a:endParaRPr lang="en-US" altLang="zh-CN" dirty="0"/>
          </a:p>
        </p:txBody>
      </p:sp>
      <p:sp>
        <p:nvSpPr>
          <p:cNvPr id="5" name="Text Box 3"/>
          <p:cNvSpPr txBox="1">
            <a:spLocks noChangeArrowheads="1"/>
          </p:cNvSpPr>
          <p:nvPr/>
        </p:nvSpPr>
        <p:spPr bwMode="auto">
          <a:xfrm>
            <a:off x="3344863" y="476672"/>
            <a:ext cx="8135937" cy="10445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2000" dirty="0">
              <a:latin typeface="Arial" pitchFamily="34" charset="0"/>
            </a:endParaRPr>
          </a:p>
          <a:p>
            <a:r>
              <a:rPr lang="en-US" altLang="zh-CN" sz="2000" dirty="0">
                <a:latin typeface="Arial" pitchFamily="34" charset="0"/>
              </a:rPr>
              <a:t>&lt;link </a:t>
            </a:r>
            <a:r>
              <a:rPr lang="en-US" altLang="zh-CN" sz="2000" dirty="0" err="1">
                <a:latin typeface="Arial" pitchFamily="34" charset="0"/>
              </a:rPr>
              <a:t>rel</a:t>
            </a:r>
            <a:r>
              <a:rPr lang="en-US" altLang="zh-CN" sz="2000" dirty="0">
                <a:latin typeface="Arial" pitchFamily="34" charset="0"/>
              </a:rPr>
              <a:t>="</a:t>
            </a:r>
            <a:r>
              <a:rPr lang="en-US" altLang="zh-CN" sz="2000" dirty="0" err="1">
                <a:latin typeface="Arial" pitchFamily="34" charset="0"/>
              </a:rPr>
              <a:t>stylesheet</a:t>
            </a:r>
            <a:r>
              <a:rPr lang="en-US" altLang="zh-CN" sz="2000" dirty="0">
                <a:latin typeface="Arial" pitchFamily="34" charset="0"/>
              </a:rPr>
              <a:t>"  type="text/</a:t>
            </a:r>
            <a:r>
              <a:rPr lang="en-US" altLang="zh-CN" sz="2000" dirty="0" err="1">
                <a:latin typeface="Arial" pitchFamily="34" charset="0"/>
              </a:rPr>
              <a:t>css</a:t>
            </a:r>
            <a:r>
              <a:rPr lang="en-US" altLang="zh-CN" sz="2000" dirty="0">
                <a:latin typeface="Arial" pitchFamily="34" charset="0"/>
              </a:rPr>
              <a:t>" </a:t>
            </a:r>
            <a:r>
              <a:rPr lang="en-US" altLang="zh-CN" sz="2000" dirty="0" err="1">
                <a:latin typeface="Arial" pitchFamily="34" charset="0"/>
              </a:rPr>
              <a:t>href</a:t>
            </a:r>
            <a:r>
              <a:rPr lang="en-US" altLang="zh-CN" sz="2000" dirty="0">
                <a:latin typeface="Arial" pitchFamily="34" charset="0"/>
              </a:rPr>
              <a:t>="sheet1.css" media="all"&gt;</a:t>
            </a:r>
          </a:p>
          <a:p>
            <a:endParaRPr lang="en-US" altLang="zh-CN" sz="2000" dirty="0">
              <a:latin typeface="Arial" pitchFamily="34" charset="0"/>
            </a:endParaRPr>
          </a:p>
        </p:txBody>
      </p:sp>
    </p:spTree>
    <p:extLst>
      <p:ext uri="{BB962C8B-B14F-4D97-AF65-F5344CB8AC3E}">
        <p14:creationId xmlns:p14="http://schemas.microsoft.com/office/powerpoint/2010/main" val="224970354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框模型选择</a:t>
            </a:r>
            <a:endParaRPr lang="zh-CN" altLang="en-US" dirty="0"/>
          </a:p>
        </p:txBody>
      </p:sp>
      <p:sp>
        <p:nvSpPr>
          <p:cNvPr id="3" name="内容占位符 2"/>
          <p:cNvSpPr>
            <a:spLocks noGrp="1"/>
          </p:cNvSpPr>
          <p:nvPr>
            <p:ph sz="half" idx="1"/>
          </p:nvPr>
        </p:nvSpPr>
        <p:spPr/>
        <p:txBody>
          <a:bodyPr/>
          <a:lstStyle/>
          <a:p>
            <a:r>
              <a:rPr lang="en-US" altLang="zh-CN" dirty="0" smtClean="0"/>
              <a:t>box-sizing</a:t>
            </a:r>
          </a:p>
          <a:p>
            <a:pPr lvl="1"/>
            <a:r>
              <a:rPr lang="en-US" altLang="zh-CN" dirty="0" smtClean="0"/>
              <a:t>content-box </a:t>
            </a:r>
            <a:r>
              <a:rPr lang="en-US" altLang="zh-CN" dirty="0"/>
              <a:t>| </a:t>
            </a:r>
            <a:r>
              <a:rPr lang="en-US" altLang="zh-CN" dirty="0" smtClean="0"/>
              <a:t>border-box</a:t>
            </a:r>
          </a:p>
          <a:p>
            <a:pPr lvl="1"/>
            <a:r>
              <a:rPr lang="en-US" altLang="zh-CN" dirty="0" smtClean="0"/>
              <a:t>content-box</a:t>
            </a:r>
            <a:r>
              <a:rPr lang="zh-CN" altLang="en-US" dirty="0" smtClean="0"/>
              <a:t>为默认值，不含</a:t>
            </a:r>
            <a:r>
              <a:rPr lang="en-US" altLang="zh-CN" dirty="0" smtClean="0"/>
              <a:t>padding</a:t>
            </a:r>
            <a:r>
              <a:rPr lang="zh-CN" altLang="en-US" dirty="0" smtClean="0"/>
              <a:t>等</a:t>
            </a:r>
            <a:endParaRPr lang="en-US" altLang="zh-CN" dirty="0" smtClean="0"/>
          </a:p>
          <a:p>
            <a:pPr lvl="1"/>
            <a:r>
              <a:rPr lang="en-US" altLang="zh-CN" dirty="0" smtClean="0"/>
              <a:t>border-box</a:t>
            </a:r>
            <a:r>
              <a:rPr lang="zh-CN" altLang="en-US" dirty="0" smtClean="0"/>
              <a:t>则包含</a:t>
            </a:r>
            <a:r>
              <a:rPr lang="en-US" altLang="zh-CN" dirty="0" smtClean="0"/>
              <a:t>padding</a:t>
            </a:r>
            <a:r>
              <a:rPr lang="zh-CN" altLang="en-US" dirty="0" smtClean="0"/>
              <a:t>和</a:t>
            </a:r>
            <a:r>
              <a:rPr lang="en-US" altLang="zh-CN" dirty="0" smtClean="0"/>
              <a:t>border</a:t>
            </a:r>
            <a:r>
              <a:rPr lang="zh-CN" altLang="en-US" dirty="0" smtClean="0"/>
              <a:t>，不含</a:t>
            </a:r>
            <a:r>
              <a:rPr lang="en-US" altLang="zh-CN" dirty="0" smtClean="0"/>
              <a:t>margin</a:t>
            </a:r>
          </a:p>
          <a:p>
            <a:pPr lvl="1"/>
            <a:r>
              <a:rPr lang="en-US" altLang="zh-CN" dirty="0" smtClean="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020481"/>
            <a:ext cx="5080000" cy="3883837"/>
          </a:xfrm>
          <a:prstGeom prst="rect">
            <a:avLst/>
          </a:prstGeom>
        </p:spPr>
      </p:pic>
    </p:spTree>
    <p:extLst>
      <p:ext uri="{BB962C8B-B14F-4D97-AF65-F5344CB8AC3E}">
        <p14:creationId xmlns:p14="http://schemas.microsoft.com/office/powerpoint/2010/main" val="210241203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框模型选择</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03912" y="304800"/>
            <a:ext cx="4950070" cy="6076528"/>
          </a:xfrm>
        </p:spPr>
      </p:pic>
    </p:spTree>
    <p:extLst>
      <p:ext uri="{BB962C8B-B14F-4D97-AF65-F5344CB8AC3E}">
        <p14:creationId xmlns:p14="http://schemas.microsoft.com/office/powerpoint/2010/main" val="3745096031"/>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框模型选择</a:t>
            </a:r>
          </a:p>
        </p:txBody>
      </p:sp>
      <p:pic>
        <p:nvPicPr>
          <p:cNvPr id="6" name="内容占位符 5"/>
          <p:cNvPicPr>
            <a:picLocks noGrp="1" noChangeAspect="1"/>
          </p:cNvPicPr>
          <p:nvPr>
            <p:ph sz="half" idx="1"/>
          </p:nvPr>
        </p:nvPicPr>
        <p:blipFill>
          <a:blip r:embed="rId2"/>
          <a:stretch>
            <a:fillRect/>
          </a:stretch>
        </p:blipFill>
        <p:spPr>
          <a:xfrm>
            <a:off x="1117600" y="2450824"/>
            <a:ext cx="5080000" cy="3023152"/>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183173"/>
            <a:ext cx="5080000" cy="3558454"/>
          </a:xfrm>
          <a:prstGeom prst="rect">
            <a:avLst/>
          </a:prstGeom>
        </p:spPr>
      </p:pic>
    </p:spTree>
    <p:extLst>
      <p:ext uri="{BB962C8B-B14F-4D97-AF65-F5344CB8AC3E}">
        <p14:creationId xmlns:p14="http://schemas.microsoft.com/office/powerpoint/2010/main" val="237733197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填充</a:t>
            </a:r>
            <a:r>
              <a:rPr lang="en-US" altLang="zh-CN" dirty="0" smtClean="0"/>
              <a:t>/</a:t>
            </a:r>
            <a:r>
              <a:rPr lang="zh-CN" altLang="en-US" dirty="0" smtClean="0"/>
              <a:t>内边距</a:t>
            </a:r>
            <a:endParaRPr lang="zh-CN" altLang="en-US" dirty="0"/>
          </a:p>
        </p:txBody>
      </p:sp>
      <p:sp>
        <p:nvSpPr>
          <p:cNvPr id="3" name="内容占位符 2"/>
          <p:cNvSpPr>
            <a:spLocks noGrp="1"/>
          </p:cNvSpPr>
          <p:nvPr>
            <p:ph idx="1"/>
          </p:nvPr>
        </p:nvSpPr>
        <p:spPr/>
        <p:txBody>
          <a:bodyPr/>
          <a:lstStyle/>
          <a:p>
            <a:r>
              <a:rPr lang="en-US" altLang="zh-CN" dirty="0" smtClean="0"/>
              <a:t>padding</a:t>
            </a:r>
          </a:p>
          <a:p>
            <a:pPr lvl="1"/>
            <a:r>
              <a:rPr lang="zh-CN" altLang="en-US" dirty="0" smtClean="0"/>
              <a:t>填充位于内容和边框之间</a:t>
            </a:r>
            <a:endParaRPr lang="en-US" altLang="zh-CN" dirty="0" smtClean="0"/>
          </a:p>
          <a:p>
            <a:pPr lvl="1"/>
            <a:r>
              <a:rPr lang="en-US" altLang="zh-CN" dirty="0"/>
              <a:t>&lt;length&gt; | &lt;percentage&gt;</a:t>
            </a:r>
            <a:endParaRPr lang="en-US" altLang="zh-CN" dirty="0" smtClean="0"/>
          </a:p>
          <a:p>
            <a:pPr lvl="1"/>
            <a:r>
              <a:rPr lang="zh-CN" altLang="en-US" dirty="0" smtClean="0"/>
              <a:t>可用</a:t>
            </a:r>
            <a:r>
              <a:rPr lang="en-US" altLang="zh-CN" dirty="0" smtClean="0"/>
              <a:t>padding</a:t>
            </a:r>
            <a:r>
              <a:rPr lang="zh-CN" altLang="en-US" dirty="0"/>
              <a:t>属性</a:t>
            </a:r>
            <a:r>
              <a:rPr lang="zh-CN" altLang="en-US" dirty="0" smtClean="0"/>
              <a:t>设置填充值，也可根据</a:t>
            </a:r>
            <a:r>
              <a:rPr lang="en-US" altLang="zh-CN" dirty="0"/>
              <a:t>4</a:t>
            </a:r>
            <a:r>
              <a:rPr lang="zh-CN" altLang="en-US" dirty="0"/>
              <a:t>个</a:t>
            </a:r>
            <a:r>
              <a:rPr lang="zh-CN" altLang="en-US" dirty="0" smtClean="0"/>
              <a:t>方向细分为</a:t>
            </a:r>
            <a:r>
              <a:rPr lang="en-US" altLang="zh-CN" dirty="0" smtClean="0"/>
              <a:t>padding-top</a:t>
            </a:r>
            <a:r>
              <a:rPr lang="zh-CN" altLang="en-US" dirty="0" smtClean="0"/>
              <a:t>、</a:t>
            </a:r>
            <a:r>
              <a:rPr lang="en-US" altLang="zh-CN" dirty="0" smtClean="0"/>
              <a:t>padding-bottom</a:t>
            </a:r>
            <a:r>
              <a:rPr lang="zh-CN" altLang="en-US" dirty="0" smtClean="0"/>
              <a:t>、</a:t>
            </a:r>
            <a:r>
              <a:rPr lang="en-US" altLang="zh-CN" dirty="0" smtClean="0"/>
              <a:t>padding-right</a:t>
            </a:r>
            <a:r>
              <a:rPr lang="zh-CN" altLang="en-US" dirty="0" smtClean="0"/>
              <a:t>、</a:t>
            </a:r>
            <a:r>
              <a:rPr lang="en-US" altLang="zh-CN" dirty="0" smtClean="0"/>
              <a:t>padding-left</a:t>
            </a:r>
            <a:r>
              <a:rPr lang="zh-CN" altLang="en-US" dirty="0"/>
              <a:t>四个</a:t>
            </a:r>
            <a:r>
              <a:rPr lang="zh-CN" altLang="en-US" dirty="0" smtClean="0"/>
              <a:t>属性</a:t>
            </a:r>
            <a:endParaRPr lang="en-US" altLang="zh-CN" dirty="0" smtClean="0"/>
          </a:p>
          <a:p>
            <a:pPr lvl="1"/>
            <a:r>
              <a:rPr lang="zh-CN" altLang="en-US" dirty="0" smtClean="0"/>
              <a:t>默认为</a:t>
            </a:r>
            <a:r>
              <a:rPr lang="en-US" altLang="zh-CN" dirty="0" smtClean="0"/>
              <a:t>0</a:t>
            </a:r>
            <a:r>
              <a:rPr lang="zh-CN" altLang="en-US" dirty="0" smtClean="0"/>
              <a:t>，使用边框时建议同时添加填充</a:t>
            </a:r>
            <a:endParaRPr lang="en-US" altLang="zh-CN" dirty="0" smtClean="0"/>
          </a:p>
          <a:p>
            <a:pPr lvl="1"/>
            <a:r>
              <a:rPr lang="zh-CN" altLang="en-US" dirty="0" smtClean="0"/>
              <a:t>可以为四个方向设置不同填充值</a:t>
            </a:r>
            <a:endParaRPr lang="en-US" altLang="zh-CN" dirty="0" smtClean="0"/>
          </a:p>
          <a:p>
            <a:pPr lvl="1"/>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176597398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填充</a:t>
            </a:r>
            <a:r>
              <a:rPr lang="en-US" altLang="zh-CN" dirty="0"/>
              <a:t>/</a:t>
            </a:r>
            <a:r>
              <a:rPr lang="zh-CN" altLang="en-US" dirty="0"/>
              <a:t>内边距</a:t>
            </a:r>
          </a:p>
        </p:txBody>
      </p:sp>
      <p:pic>
        <p:nvPicPr>
          <p:cNvPr id="6" name="内容占位符 5"/>
          <p:cNvPicPr>
            <a:picLocks noGrp="1" noChangeAspect="1"/>
          </p:cNvPicPr>
          <p:nvPr>
            <p:ph sz="half" idx="1"/>
          </p:nvPr>
        </p:nvPicPr>
        <p:blipFill>
          <a:blip r:embed="rId2"/>
          <a:stretch>
            <a:fillRect/>
          </a:stretch>
        </p:blipFill>
        <p:spPr>
          <a:xfrm>
            <a:off x="1117600" y="2331186"/>
            <a:ext cx="5080000" cy="3262427"/>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734268"/>
            <a:ext cx="5080000" cy="2456263"/>
          </a:xfrm>
          <a:prstGeom prst="rect">
            <a:avLst/>
          </a:prstGeom>
        </p:spPr>
      </p:pic>
    </p:spTree>
    <p:extLst>
      <p:ext uri="{BB962C8B-B14F-4D97-AF65-F5344CB8AC3E}">
        <p14:creationId xmlns:p14="http://schemas.microsoft.com/office/powerpoint/2010/main" val="3452333864"/>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填充</a:t>
            </a:r>
            <a:r>
              <a:rPr lang="en-US" altLang="zh-CN" dirty="0"/>
              <a:t>/</a:t>
            </a:r>
            <a:r>
              <a:rPr lang="zh-CN" altLang="en-US" dirty="0"/>
              <a:t>内边距</a:t>
            </a:r>
          </a:p>
        </p:txBody>
      </p:sp>
      <p:sp>
        <p:nvSpPr>
          <p:cNvPr id="3" name="内容占位符 2"/>
          <p:cNvSpPr>
            <a:spLocks noGrp="1"/>
          </p:cNvSpPr>
          <p:nvPr>
            <p:ph idx="1"/>
          </p:nvPr>
        </p:nvSpPr>
        <p:spPr/>
        <p:txBody>
          <a:bodyPr/>
          <a:lstStyle/>
          <a:p>
            <a:r>
              <a:rPr lang="en-US" altLang="zh-CN" dirty="0"/>
              <a:t>padding</a:t>
            </a:r>
          </a:p>
          <a:p>
            <a:pPr lvl="1"/>
            <a:r>
              <a:rPr lang="zh-CN" altLang="en-US" dirty="0"/>
              <a:t>默认颜色为元素背景色</a:t>
            </a:r>
            <a:endParaRPr lang="en-US" altLang="zh-CN" dirty="0"/>
          </a:p>
          <a:p>
            <a:pPr lvl="1"/>
            <a:r>
              <a:rPr lang="zh-CN" altLang="en-US" dirty="0" smtClean="0"/>
              <a:t>对于行内非替换元素，上下填充值不影响行高，左右填充值会影响宽度</a:t>
            </a:r>
            <a:endParaRPr lang="en-US" altLang="zh-CN" dirty="0" smtClean="0"/>
          </a:p>
          <a:p>
            <a:pPr lvl="1"/>
            <a:r>
              <a:rPr lang="zh-CN" altLang="en-US" dirty="0" smtClean="0"/>
              <a:t>对于替换元素，上下填充值影响行高</a:t>
            </a:r>
            <a:endParaRPr lang="en-US" altLang="zh-CN" dirty="0" smtClean="0"/>
          </a:p>
          <a:p>
            <a:pPr lvl="1"/>
            <a:r>
              <a:rPr lang="en-US" altLang="zh-CN" dirty="0" smtClean="0">
                <a:hlinkClick r:id="rId3" action="ppaction://hlinkfile"/>
              </a:rPr>
              <a:t>example1</a:t>
            </a:r>
            <a:endParaRPr lang="en-US" altLang="zh-CN" dirty="0" smtClean="0"/>
          </a:p>
          <a:p>
            <a:pPr lvl="1"/>
            <a:r>
              <a:rPr lang="en-US" altLang="zh-CN" dirty="0" smtClean="0">
                <a:hlinkClick r:id="rId4" action="ppaction://hlinkfile"/>
              </a:rPr>
              <a:t>example2</a:t>
            </a:r>
            <a:endParaRPr lang="en-US" altLang="zh-CN" dirty="0"/>
          </a:p>
          <a:p>
            <a:pPr lvl="1"/>
            <a:r>
              <a:rPr lang="en-US" altLang="zh-CN" dirty="0" smtClean="0">
                <a:hlinkClick r:id="rId5" action="ppaction://hlinkfile"/>
              </a:rPr>
              <a:t>example3</a:t>
            </a:r>
            <a:endParaRPr lang="zh-CN" altLang="en-US" dirty="0"/>
          </a:p>
        </p:txBody>
      </p:sp>
    </p:spTree>
    <p:extLst>
      <p:ext uri="{BB962C8B-B14F-4D97-AF65-F5344CB8AC3E}">
        <p14:creationId xmlns:p14="http://schemas.microsoft.com/office/powerpoint/2010/main" val="346633889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填充</a:t>
            </a:r>
            <a:r>
              <a:rPr lang="en-US" altLang="zh-CN" dirty="0"/>
              <a:t>/</a:t>
            </a:r>
            <a:r>
              <a:rPr lang="zh-CN" altLang="en-US" dirty="0"/>
              <a:t>内边距</a:t>
            </a:r>
          </a:p>
        </p:txBody>
      </p:sp>
      <p:pic>
        <p:nvPicPr>
          <p:cNvPr id="6" name="内容占位符 5"/>
          <p:cNvPicPr>
            <a:picLocks noGrp="1" noChangeAspect="1"/>
          </p:cNvPicPr>
          <p:nvPr>
            <p:ph sz="half" idx="1"/>
          </p:nvPr>
        </p:nvPicPr>
        <p:blipFill>
          <a:blip r:embed="rId2"/>
          <a:stretch>
            <a:fillRect/>
          </a:stretch>
        </p:blipFill>
        <p:spPr>
          <a:xfrm>
            <a:off x="1117600" y="3019103"/>
            <a:ext cx="5080000" cy="1886594"/>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686397"/>
            <a:ext cx="5080000" cy="552006"/>
          </a:xfrm>
          <a:prstGeom prst="rect">
            <a:avLst/>
          </a:prstGeom>
        </p:spPr>
      </p:pic>
    </p:spTree>
    <p:extLst>
      <p:ext uri="{BB962C8B-B14F-4D97-AF65-F5344CB8AC3E}">
        <p14:creationId xmlns:p14="http://schemas.microsoft.com/office/powerpoint/2010/main" val="143092273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填充</a:t>
            </a:r>
            <a:r>
              <a:rPr lang="en-US" altLang="zh-CN" dirty="0"/>
              <a:t>/</a:t>
            </a:r>
            <a:r>
              <a:rPr lang="zh-CN" altLang="en-US" dirty="0"/>
              <a:t>内边距</a:t>
            </a:r>
          </a:p>
        </p:txBody>
      </p:sp>
      <p:pic>
        <p:nvPicPr>
          <p:cNvPr id="5" name="内容占位符 4"/>
          <p:cNvPicPr>
            <a:picLocks noGrp="1" noChangeAspect="1"/>
          </p:cNvPicPr>
          <p:nvPr>
            <p:ph sz="half" idx="1"/>
          </p:nvPr>
        </p:nvPicPr>
        <p:blipFill>
          <a:blip r:embed="rId2"/>
          <a:stretch>
            <a:fillRect/>
          </a:stretch>
        </p:blipFill>
        <p:spPr>
          <a:xfrm>
            <a:off x="1117600" y="3012218"/>
            <a:ext cx="5080000" cy="1900364"/>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3645865"/>
            <a:ext cx="5080000" cy="633069"/>
          </a:xfrm>
          <a:prstGeom prst="rect">
            <a:avLst/>
          </a:prstGeom>
        </p:spPr>
      </p:pic>
    </p:spTree>
    <p:extLst>
      <p:ext uri="{BB962C8B-B14F-4D97-AF65-F5344CB8AC3E}">
        <p14:creationId xmlns:p14="http://schemas.microsoft.com/office/powerpoint/2010/main" val="391005187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填充</a:t>
            </a:r>
            <a:r>
              <a:rPr lang="en-US" altLang="zh-CN" dirty="0"/>
              <a:t>/</a:t>
            </a:r>
            <a:r>
              <a:rPr lang="zh-CN" altLang="en-US" dirty="0"/>
              <a:t>内边距</a:t>
            </a:r>
          </a:p>
        </p:txBody>
      </p:sp>
      <p:pic>
        <p:nvPicPr>
          <p:cNvPr id="6" name="内容占位符 5"/>
          <p:cNvPicPr>
            <a:picLocks noGrp="1" noChangeAspect="1"/>
          </p:cNvPicPr>
          <p:nvPr>
            <p:ph sz="half" idx="1"/>
          </p:nvPr>
        </p:nvPicPr>
        <p:blipFill>
          <a:blip r:embed="rId2"/>
          <a:stretch>
            <a:fillRect/>
          </a:stretch>
        </p:blipFill>
        <p:spPr>
          <a:xfrm>
            <a:off x="1117600" y="3014501"/>
            <a:ext cx="5080000" cy="1895797"/>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508829"/>
            <a:ext cx="5080000" cy="907142"/>
          </a:xfrm>
          <a:prstGeom prst="rect">
            <a:avLst/>
          </a:prstGeom>
        </p:spPr>
      </p:pic>
    </p:spTree>
    <p:extLst>
      <p:ext uri="{BB962C8B-B14F-4D97-AF65-F5344CB8AC3E}">
        <p14:creationId xmlns:p14="http://schemas.microsoft.com/office/powerpoint/2010/main" val="289047032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外边距</a:t>
            </a:r>
            <a:endParaRPr lang="zh-CN" altLang="en-US" dirty="0"/>
          </a:p>
        </p:txBody>
      </p:sp>
      <p:sp>
        <p:nvSpPr>
          <p:cNvPr id="3" name="内容占位符 2"/>
          <p:cNvSpPr>
            <a:spLocks noGrp="1"/>
          </p:cNvSpPr>
          <p:nvPr>
            <p:ph idx="1"/>
          </p:nvPr>
        </p:nvSpPr>
        <p:spPr>
          <a:xfrm>
            <a:off x="1127448" y="1700808"/>
            <a:ext cx="10363200" cy="4114800"/>
          </a:xfrm>
        </p:spPr>
        <p:txBody>
          <a:bodyPr/>
          <a:lstStyle/>
          <a:p>
            <a:r>
              <a:rPr lang="en-US" altLang="zh-CN" dirty="0"/>
              <a:t>margin</a:t>
            </a:r>
          </a:p>
          <a:p>
            <a:pPr lvl="1"/>
            <a:r>
              <a:rPr lang="zh-CN" altLang="en-US" dirty="0" smtClean="0"/>
              <a:t>外边距位于边框之外，一般元素间的默认间距就是由其产生的</a:t>
            </a:r>
            <a:endParaRPr lang="en-US" altLang="zh-CN" dirty="0" smtClean="0"/>
          </a:p>
          <a:p>
            <a:pPr lvl="1"/>
            <a:r>
              <a:rPr lang="en-US" altLang="zh-CN" dirty="0"/>
              <a:t>&lt;length&gt; | &lt;percentage</a:t>
            </a:r>
            <a:r>
              <a:rPr lang="en-US" altLang="zh-CN" dirty="0" smtClean="0"/>
              <a:t>&gt; | auto</a:t>
            </a:r>
            <a:endParaRPr lang="en-US" altLang="zh-CN" dirty="0"/>
          </a:p>
          <a:p>
            <a:pPr lvl="1"/>
            <a:r>
              <a:rPr lang="zh-CN" altLang="en-US" dirty="0" smtClean="0"/>
              <a:t>一般背景色不会延伸到外边距上，而是显示其父元素的背景色</a:t>
            </a:r>
            <a:endParaRPr lang="en-US" altLang="zh-CN" dirty="0" smtClean="0"/>
          </a:p>
          <a:p>
            <a:pPr lvl="1"/>
            <a:r>
              <a:rPr lang="zh-CN" altLang="en-US" dirty="0" smtClean="0"/>
              <a:t>可用</a:t>
            </a:r>
            <a:r>
              <a:rPr lang="en-US" altLang="zh-CN" dirty="0" smtClean="0"/>
              <a:t>margin</a:t>
            </a:r>
            <a:r>
              <a:rPr lang="zh-CN" altLang="en-US" dirty="0" smtClean="0"/>
              <a:t>属性设置边距值</a:t>
            </a:r>
            <a:r>
              <a:rPr lang="zh-CN" altLang="en-US" dirty="0"/>
              <a:t>，也可根据</a:t>
            </a:r>
            <a:r>
              <a:rPr lang="en-US" altLang="zh-CN" dirty="0"/>
              <a:t>4</a:t>
            </a:r>
            <a:r>
              <a:rPr lang="zh-CN" altLang="en-US" dirty="0"/>
              <a:t>个方向细分</a:t>
            </a:r>
            <a:r>
              <a:rPr lang="zh-CN" altLang="en-US" dirty="0" smtClean="0"/>
              <a:t>为</a:t>
            </a:r>
            <a:r>
              <a:rPr lang="en-US" altLang="zh-CN" dirty="0" smtClean="0"/>
              <a:t>margin-top</a:t>
            </a:r>
            <a:r>
              <a:rPr lang="zh-CN" altLang="en-US" dirty="0" smtClean="0"/>
              <a:t>、</a:t>
            </a:r>
            <a:r>
              <a:rPr lang="en-US" altLang="zh-CN" dirty="0" smtClean="0"/>
              <a:t>margin-bottom</a:t>
            </a:r>
            <a:r>
              <a:rPr lang="zh-CN" altLang="en-US" dirty="0" smtClean="0"/>
              <a:t>、</a:t>
            </a:r>
            <a:r>
              <a:rPr lang="en-US" altLang="zh-CN" dirty="0" smtClean="0"/>
              <a:t>margin-right</a:t>
            </a:r>
            <a:r>
              <a:rPr lang="zh-CN" altLang="en-US" dirty="0" smtClean="0"/>
              <a:t>、</a:t>
            </a:r>
            <a:r>
              <a:rPr lang="en-US" altLang="zh-CN" dirty="0" smtClean="0"/>
              <a:t>margin-left</a:t>
            </a:r>
            <a:r>
              <a:rPr lang="zh-CN" altLang="en-US" dirty="0"/>
              <a:t>四个属性</a:t>
            </a:r>
            <a:endParaRPr lang="en-US" altLang="zh-CN" dirty="0"/>
          </a:p>
          <a:p>
            <a:pPr lvl="1"/>
            <a:r>
              <a:rPr lang="zh-CN" altLang="en-US" dirty="0" smtClean="0"/>
              <a:t>对于</a:t>
            </a:r>
            <a:r>
              <a:rPr lang="zh-CN" altLang="en-US" dirty="0"/>
              <a:t>行内非替换元素，</a:t>
            </a:r>
            <a:r>
              <a:rPr lang="zh-CN" altLang="en-US" dirty="0" smtClean="0"/>
              <a:t>上下</a:t>
            </a:r>
            <a:r>
              <a:rPr lang="zh-CN" altLang="en-US" dirty="0"/>
              <a:t>外边距</a:t>
            </a:r>
            <a:r>
              <a:rPr lang="zh-CN" altLang="en-US" dirty="0" smtClean="0"/>
              <a:t>值</a:t>
            </a:r>
            <a:r>
              <a:rPr lang="zh-CN" altLang="en-US" dirty="0"/>
              <a:t>不影响行高，</a:t>
            </a:r>
            <a:r>
              <a:rPr lang="zh-CN" altLang="en-US" dirty="0" smtClean="0"/>
              <a:t>左右</a:t>
            </a:r>
            <a:r>
              <a:rPr lang="zh-CN" altLang="en-US" dirty="0"/>
              <a:t>外边距</a:t>
            </a:r>
            <a:r>
              <a:rPr lang="zh-CN" altLang="en-US" dirty="0" smtClean="0"/>
              <a:t>值</a:t>
            </a:r>
            <a:r>
              <a:rPr lang="zh-CN" altLang="en-US" dirty="0"/>
              <a:t>会影响宽度</a:t>
            </a:r>
            <a:endParaRPr lang="en-US" altLang="zh-CN" dirty="0"/>
          </a:p>
          <a:p>
            <a:pPr lvl="1"/>
            <a:r>
              <a:rPr lang="zh-CN" altLang="en-US" dirty="0"/>
              <a:t>对于替换元素，</a:t>
            </a:r>
            <a:r>
              <a:rPr lang="zh-CN" altLang="en-US" dirty="0" smtClean="0"/>
              <a:t>上下</a:t>
            </a:r>
            <a:r>
              <a:rPr lang="zh-CN" altLang="en-US" dirty="0"/>
              <a:t>外边距</a:t>
            </a:r>
            <a:r>
              <a:rPr lang="zh-CN" altLang="en-US" dirty="0" smtClean="0"/>
              <a:t>值</a:t>
            </a:r>
            <a:r>
              <a:rPr lang="zh-CN" altLang="en-US" dirty="0"/>
              <a:t>影响行</a:t>
            </a:r>
            <a:r>
              <a:rPr lang="zh-CN" altLang="en-US" dirty="0" smtClean="0"/>
              <a:t>高</a:t>
            </a:r>
            <a:endParaRPr lang="en-US" altLang="zh-CN" dirty="0" smtClean="0"/>
          </a:p>
          <a:p>
            <a:pPr lvl="1"/>
            <a:r>
              <a:rPr lang="zh-CN" altLang="en-US" dirty="0"/>
              <a:t>当多个元素的外边距产生重叠时，会合并外边距，取其最大值</a:t>
            </a:r>
          </a:p>
          <a:p>
            <a:pPr lvl="1"/>
            <a:r>
              <a:rPr lang="zh-CN" altLang="en-US" dirty="0" smtClean="0"/>
              <a:t>可以取负值</a:t>
            </a:r>
            <a:r>
              <a:rPr lang="en-US" altLang="zh-CN" dirty="0" smtClean="0"/>
              <a:t>	</a:t>
            </a:r>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41094578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Link</a:t>
            </a:r>
            <a:r>
              <a:rPr lang="zh-CN" altLang="en-US" dirty="0"/>
              <a:t>元素</a:t>
            </a:r>
          </a:p>
        </p:txBody>
      </p:sp>
      <p:sp>
        <p:nvSpPr>
          <p:cNvPr id="3" name="内容占位符 2"/>
          <p:cNvSpPr>
            <a:spLocks noGrp="1"/>
          </p:cNvSpPr>
          <p:nvPr>
            <p:ph idx="1"/>
          </p:nvPr>
        </p:nvSpPr>
        <p:spPr/>
        <p:txBody>
          <a:bodyPr/>
          <a:lstStyle/>
          <a:p>
            <a:r>
              <a:rPr lang="en-US" altLang="zh-CN" dirty="0" smtClean="0"/>
              <a:t>media</a:t>
            </a:r>
            <a:r>
              <a:rPr lang="zh-CN" altLang="en-US" dirty="0" smtClean="0"/>
              <a:t>属性定义了样式表适用的表现媒体，可选</a:t>
            </a:r>
            <a:endParaRPr lang="zh-CN" altLang="en-US" dirty="0"/>
          </a:p>
        </p:txBody>
      </p:sp>
      <p:graphicFrame>
        <p:nvGraphicFramePr>
          <p:cNvPr id="5" name="Group 122"/>
          <p:cNvGraphicFramePr>
            <a:graphicFrameLocks/>
          </p:cNvGraphicFramePr>
          <p:nvPr>
            <p:extLst/>
          </p:nvPr>
        </p:nvGraphicFramePr>
        <p:xfrm>
          <a:off x="2207964" y="2636912"/>
          <a:ext cx="8064500" cy="3689354"/>
        </p:xfrm>
        <a:graphic>
          <a:graphicData uri="http://schemas.openxmlformats.org/drawingml/2006/table">
            <a:tbl>
              <a:tblPr/>
              <a:tblGrid>
                <a:gridCol w="1871663">
                  <a:extLst>
                    <a:ext uri="{9D8B030D-6E8A-4147-A177-3AD203B41FA5}">
                      <a16:colId xmlns:a16="http://schemas.microsoft.com/office/drawing/2014/main" val="20000"/>
                    </a:ext>
                  </a:extLst>
                </a:gridCol>
                <a:gridCol w="6192837">
                  <a:extLst>
                    <a:ext uri="{9D8B030D-6E8A-4147-A177-3AD203B41FA5}">
                      <a16:colId xmlns:a16="http://schemas.microsoft.com/office/drawing/2014/main" val="20001"/>
                    </a:ext>
                  </a:extLst>
                </a:gridCol>
              </a:tblGrid>
              <a:tr h="4587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微软雅黑" pitchFamily="34" charset="-122"/>
                        </a:rPr>
                        <a:t>all</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微软雅黑" pitchFamily="34" charset="-122"/>
                        </a:rPr>
                        <a:t>所有媒体</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0"/>
                  </a:ext>
                </a:extLst>
              </a:tr>
              <a:tr h="4778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微软雅黑" pitchFamily="34" charset="-122"/>
                        </a:rPr>
                        <a:t>screen</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微软雅黑" pitchFamily="34" charset="-122"/>
                        </a:rPr>
                        <a:t>屏幕媒体，如桌面计算机监视器</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1"/>
                  </a:ext>
                </a:extLst>
              </a:tr>
              <a:tr h="4587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微软雅黑" pitchFamily="34" charset="-122"/>
                        </a:rPr>
                        <a:t>print</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微软雅黑" pitchFamily="34" charset="-122"/>
                        </a:rPr>
                        <a:t>打印机</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2"/>
                  </a:ext>
                </a:extLst>
              </a:tr>
              <a:tr h="4587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微软雅黑" pitchFamily="34" charset="-122"/>
                        </a:rPr>
                        <a:t>project</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微软雅黑" pitchFamily="34" charset="-122"/>
                        </a:rPr>
                        <a:t>投影仪</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87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微软雅黑" pitchFamily="34" charset="-122"/>
                        </a:rPr>
                        <a:t>aural</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微软雅黑" pitchFamily="34" charset="-122"/>
                        </a:rPr>
                        <a:t>语言合成器、屏幕阅读器等</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87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微软雅黑" pitchFamily="34" charset="-122"/>
                        </a:rPr>
                        <a:t>handheld</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微软雅黑" pitchFamily="34" charset="-122"/>
                        </a:rPr>
                        <a:t>手持设备，如个人数字助理或支持</a:t>
                      </a:r>
                      <a:r>
                        <a:rPr kumimoji="0" lang="en-US" altLang="zh-CN" sz="2000" b="0" i="0" u="none" strike="noStrike" cap="none" normalizeH="0" baseline="0" smtClean="0">
                          <a:ln>
                            <a:noFill/>
                          </a:ln>
                          <a:solidFill>
                            <a:schemeClr val="tx1"/>
                          </a:solidFill>
                          <a:effectLst/>
                          <a:latin typeface="verdana" pitchFamily="34" charset="0"/>
                          <a:ea typeface="微软雅黑" pitchFamily="34" charset="-122"/>
                        </a:rPr>
                        <a:t>Web</a:t>
                      </a:r>
                      <a:r>
                        <a:rPr kumimoji="0" lang="zh-CN" altLang="en-US" sz="2000" b="0" i="0" u="none" strike="noStrike" cap="none" normalizeH="0" baseline="0" smtClean="0">
                          <a:ln>
                            <a:noFill/>
                          </a:ln>
                          <a:solidFill>
                            <a:schemeClr val="tx1"/>
                          </a:solidFill>
                          <a:effectLst/>
                          <a:latin typeface="verdana" pitchFamily="34" charset="0"/>
                          <a:ea typeface="微软雅黑" pitchFamily="34" charset="-122"/>
                        </a:rPr>
                        <a:t>的手机</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87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微软雅黑" pitchFamily="34" charset="-122"/>
                        </a:rPr>
                        <a:t>tty</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微软雅黑" pitchFamily="34" charset="-122"/>
                        </a:rPr>
                        <a:t>固定间距环境，如电传打字机</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87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微软雅黑" pitchFamily="34" charset="-122"/>
                        </a:rPr>
                        <a:t>tv</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smtClean="0">
                          <a:ln>
                            <a:noFill/>
                          </a:ln>
                          <a:solidFill>
                            <a:schemeClr val="tx1"/>
                          </a:solidFill>
                          <a:effectLst/>
                          <a:latin typeface="verdana" pitchFamily="34" charset="0"/>
                          <a:ea typeface="微软雅黑" pitchFamily="34" charset="-122"/>
                        </a:rPr>
                        <a:t>电视机</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2150433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外边</a:t>
            </a:r>
            <a:r>
              <a:rPr lang="zh-CN" altLang="en-US" dirty="0"/>
              <a:t>距</a:t>
            </a:r>
          </a:p>
        </p:txBody>
      </p:sp>
      <p:pic>
        <p:nvPicPr>
          <p:cNvPr id="10" name="内容占位符 9"/>
          <p:cNvPicPr>
            <a:picLocks noGrp="1" noChangeAspect="1"/>
          </p:cNvPicPr>
          <p:nvPr>
            <p:ph sz="half" idx="1"/>
          </p:nvPr>
        </p:nvPicPr>
        <p:blipFill>
          <a:blip r:embed="rId3"/>
          <a:stretch>
            <a:fillRect/>
          </a:stretch>
        </p:blipFill>
        <p:spPr>
          <a:xfrm>
            <a:off x="1117600" y="2503786"/>
            <a:ext cx="5080000" cy="2917227"/>
          </a:xfrm>
          <a:prstGeom prst="rect">
            <a:avLst/>
          </a:prstGeom>
        </p:spPr>
      </p:pic>
      <p:pic>
        <p:nvPicPr>
          <p:cNvPr id="11" name="Picture 11" descr="MergeMargin"/>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400800" y="2285253"/>
            <a:ext cx="5080000" cy="3354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8035073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边框</a:t>
            </a:r>
            <a:endParaRPr lang="zh-CN" altLang="en-US" dirty="0"/>
          </a:p>
        </p:txBody>
      </p:sp>
      <p:sp>
        <p:nvSpPr>
          <p:cNvPr id="3" name="内容占位符 2"/>
          <p:cNvSpPr>
            <a:spLocks noGrp="1"/>
          </p:cNvSpPr>
          <p:nvPr>
            <p:ph idx="1"/>
          </p:nvPr>
        </p:nvSpPr>
        <p:spPr/>
        <p:txBody>
          <a:bodyPr/>
          <a:lstStyle/>
          <a:p>
            <a:r>
              <a:rPr lang="en-US" altLang="zh-CN" dirty="0"/>
              <a:t>border</a:t>
            </a:r>
          </a:p>
          <a:p>
            <a:pPr lvl="1"/>
            <a:r>
              <a:rPr lang="zh-CN" altLang="en-US" dirty="0" smtClean="0"/>
              <a:t>边框可设置颜色、宽度、样式、</a:t>
            </a:r>
            <a:r>
              <a:rPr lang="zh-CN" altLang="en-US" dirty="0"/>
              <a:t>弧度</a:t>
            </a:r>
            <a:r>
              <a:rPr lang="zh-CN" altLang="en-US" dirty="0" smtClean="0"/>
              <a:t>、图像等属性</a:t>
            </a:r>
            <a:endParaRPr lang="en-US" altLang="zh-CN" dirty="0" smtClean="0"/>
          </a:p>
          <a:p>
            <a:pPr lvl="1"/>
            <a:r>
              <a:rPr lang="zh-CN" altLang="en-US" dirty="0" smtClean="0"/>
              <a:t>可用</a:t>
            </a:r>
            <a:r>
              <a:rPr lang="en-US" altLang="zh-CN" dirty="0" smtClean="0"/>
              <a:t>border</a:t>
            </a:r>
            <a:r>
              <a:rPr lang="zh-CN" altLang="en-US" dirty="0" smtClean="0"/>
              <a:t>统一</a:t>
            </a:r>
            <a:r>
              <a:rPr lang="zh-CN" altLang="en-US" dirty="0"/>
              <a:t>设置所有跟边框相关</a:t>
            </a:r>
            <a:r>
              <a:rPr lang="zh-CN" altLang="en-US" dirty="0" smtClean="0"/>
              <a:t>属性，根据</a:t>
            </a:r>
            <a:r>
              <a:rPr lang="en-US" altLang="zh-CN" dirty="0" smtClean="0"/>
              <a:t>4</a:t>
            </a:r>
            <a:r>
              <a:rPr lang="zh-CN" altLang="en-US" dirty="0" smtClean="0"/>
              <a:t>个方向又可细分用</a:t>
            </a:r>
            <a:r>
              <a:rPr lang="en-US" altLang="zh-CN" dirty="0" smtClean="0"/>
              <a:t>border-top</a:t>
            </a:r>
            <a:r>
              <a:rPr lang="zh-CN" altLang="en-US" dirty="0" smtClean="0"/>
              <a:t>、</a:t>
            </a:r>
            <a:r>
              <a:rPr lang="en-US" altLang="zh-CN" dirty="0" smtClean="0"/>
              <a:t>border-bottom</a:t>
            </a:r>
            <a:r>
              <a:rPr lang="zh-CN" altLang="en-US" dirty="0" smtClean="0"/>
              <a:t>、</a:t>
            </a:r>
            <a:r>
              <a:rPr lang="en-US" altLang="zh-CN" dirty="0" smtClean="0"/>
              <a:t>border-right</a:t>
            </a:r>
            <a:r>
              <a:rPr lang="zh-CN" altLang="en-US" dirty="0" smtClean="0"/>
              <a:t>、</a:t>
            </a:r>
            <a:r>
              <a:rPr lang="en-US" altLang="zh-CN" dirty="0" smtClean="0"/>
              <a:t>border-left</a:t>
            </a:r>
            <a:r>
              <a:rPr lang="zh-CN" altLang="en-US" dirty="0"/>
              <a:t>四</a:t>
            </a:r>
            <a:r>
              <a:rPr lang="zh-CN" altLang="en-US" dirty="0" smtClean="0"/>
              <a:t>个属性统一设置某侧所有相关属性值</a:t>
            </a:r>
            <a:endParaRPr lang="en-US" altLang="zh-CN" dirty="0" smtClean="0"/>
          </a:p>
          <a:p>
            <a:pPr lvl="1"/>
            <a:r>
              <a:rPr lang="zh-CN" altLang="en-US" dirty="0"/>
              <a:t>对于行内非替换元素，</a:t>
            </a:r>
            <a:r>
              <a:rPr lang="zh-CN" altLang="en-US" dirty="0" smtClean="0"/>
              <a:t>上下</a:t>
            </a:r>
            <a:r>
              <a:rPr lang="zh-CN" altLang="en-US" dirty="0"/>
              <a:t>边框</a:t>
            </a:r>
            <a:r>
              <a:rPr lang="zh-CN" altLang="en-US" dirty="0" smtClean="0"/>
              <a:t>值</a:t>
            </a:r>
            <a:r>
              <a:rPr lang="zh-CN" altLang="en-US" dirty="0"/>
              <a:t>不影响行高，</a:t>
            </a:r>
            <a:r>
              <a:rPr lang="zh-CN" altLang="en-US" dirty="0" smtClean="0"/>
              <a:t>左右</a:t>
            </a:r>
            <a:r>
              <a:rPr lang="zh-CN" altLang="en-US" dirty="0"/>
              <a:t>边框</a:t>
            </a:r>
            <a:r>
              <a:rPr lang="zh-CN" altLang="en-US" dirty="0" smtClean="0"/>
              <a:t>值</a:t>
            </a:r>
            <a:r>
              <a:rPr lang="zh-CN" altLang="en-US" dirty="0"/>
              <a:t>会影响宽度</a:t>
            </a:r>
            <a:endParaRPr lang="en-US" altLang="zh-CN" dirty="0"/>
          </a:p>
          <a:p>
            <a:pPr lvl="1"/>
            <a:r>
              <a:rPr lang="zh-CN" altLang="en-US" dirty="0"/>
              <a:t>对于替换元素，</a:t>
            </a:r>
            <a:r>
              <a:rPr lang="zh-CN" altLang="en-US" dirty="0" smtClean="0"/>
              <a:t>上下</a:t>
            </a:r>
            <a:r>
              <a:rPr lang="zh-CN" altLang="en-US" dirty="0"/>
              <a:t>边框</a:t>
            </a:r>
            <a:r>
              <a:rPr lang="zh-CN" altLang="en-US" dirty="0" smtClean="0"/>
              <a:t>值</a:t>
            </a:r>
            <a:r>
              <a:rPr lang="zh-CN" altLang="en-US" dirty="0"/>
              <a:t>影响行</a:t>
            </a:r>
            <a:r>
              <a:rPr lang="zh-CN" altLang="en-US" dirty="0" smtClean="0"/>
              <a:t>高</a:t>
            </a:r>
            <a:endParaRPr lang="en-US" altLang="zh-CN" dirty="0" smtClean="0"/>
          </a:p>
          <a:p>
            <a:pPr lvl="1"/>
            <a:r>
              <a:rPr lang="en-US" altLang="zh-CN" dirty="0" smtClean="0">
                <a:hlinkClick r:id="rId2" action="ppaction://hlinkfile"/>
              </a:rPr>
              <a:t>example1</a:t>
            </a:r>
            <a:endParaRPr lang="en-US" altLang="zh-CN" dirty="0" smtClean="0"/>
          </a:p>
          <a:p>
            <a:pPr lvl="1"/>
            <a:r>
              <a:rPr lang="en-US" altLang="zh-CN" dirty="0" smtClean="0">
                <a:hlinkClick r:id="rId3" action="ppaction://hlinkfile"/>
              </a:rPr>
              <a:t>example2</a:t>
            </a:r>
            <a:endParaRPr lang="en-US" altLang="zh-CN" dirty="0" smtClean="0"/>
          </a:p>
          <a:p>
            <a:pPr lvl="1"/>
            <a:r>
              <a:rPr lang="en-US" altLang="zh-CN" dirty="0" smtClean="0">
                <a:hlinkClick r:id="rId4" action="ppaction://hlinkfile"/>
              </a:rPr>
              <a:t>example3</a:t>
            </a:r>
            <a:endParaRPr lang="en-US" altLang="zh-CN" dirty="0"/>
          </a:p>
          <a:p>
            <a:pPr lvl="1"/>
            <a:endParaRPr lang="en-US" altLang="zh-CN" dirty="0" smtClean="0"/>
          </a:p>
        </p:txBody>
      </p:sp>
    </p:spTree>
    <p:extLst>
      <p:ext uri="{BB962C8B-B14F-4D97-AF65-F5344CB8AC3E}">
        <p14:creationId xmlns:p14="http://schemas.microsoft.com/office/powerpoint/2010/main" val="991653273"/>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a:t>
            </a:r>
          </a:p>
        </p:txBody>
      </p:sp>
      <p:pic>
        <p:nvPicPr>
          <p:cNvPr id="6" name="内容占位符 5"/>
          <p:cNvPicPr>
            <a:picLocks noGrp="1" noChangeAspect="1"/>
          </p:cNvPicPr>
          <p:nvPr>
            <p:ph sz="half" idx="1"/>
          </p:nvPr>
        </p:nvPicPr>
        <p:blipFill>
          <a:blip r:embed="rId2"/>
          <a:stretch>
            <a:fillRect/>
          </a:stretch>
        </p:blipFill>
        <p:spPr>
          <a:xfrm>
            <a:off x="1117600" y="2768324"/>
            <a:ext cx="5080000" cy="2388152"/>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644177"/>
            <a:ext cx="5080000" cy="636446"/>
          </a:xfrm>
          <a:prstGeom prst="rect">
            <a:avLst/>
          </a:prstGeom>
        </p:spPr>
      </p:pic>
    </p:spTree>
    <p:extLst>
      <p:ext uri="{BB962C8B-B14F-4D97-AF65-F5344CB8AC3E}">
        <p14:creationId xmlns:p14="http://schemas.microsoft.com/office/powerpoint/2010/main" val="42775204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a:t>
            </a:r>
          </a:p>
        </p:txBody>
      </p:sp>
      <p:pic>
        <p:nvPicPr>
          <p:cNvPr id="5" name="内容占位符 4"/>
          <p:cNvPicPr>
            <a:picLocks noGrp="1" noChangeAspect="1"/>
          </p:cNvPicPr>
          <p:nvPr>
            <p:ph sz="half" idx="1"/>
          </p:nvPr>
        </p:nvPicPr>
        <p:blipFill>
          <a:blip r:embed="rId2"/>
          <a:stretch>
            <a:fillRect/>
          </a:stretch>
        </p:blipFill>
        <p:spPr>
          <a:xfrm>
            <a:off x="1117600" y="2887962"/>
            <a:ext cx="5080000" cy="2148876"/>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3618696"/>
            <a:ext cx="5080000" cy="687408"/>
          </a:xfrm>
          <a:prstGeom prst="rect">
            <a:avLst/>
          </a:prstGeom>
        </p:spPr>
      </p:pic>
    </p:spTree>
    <p:extLst>
      <p:ext uri="{BB962C8B-B14F-4D97-AF65-F5344CB8AC3E}">
        <p14:creationId xmlns:p14="http://schemas.microsoft.com/office/powerpoint/2010/main" val="229916634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a:t>
            </a:r>
          </a:p>
        </p:txBody>
      </p:sp>
      <p:pic>
        <p:nvPicPr>
          <p:cNvPr id="5" name="内容占位符 4"/>
          <p:cNvPicPr>
            <a:picLocks noGrp="1" noChangeAspect="1"/>
          </p:cNvPicPr>
          <p:nvPr>
            <p:ph sz="half" idx="1"/>
          </p:nvPr>
        </p:nvPicPr>
        <p:blipFill>
          <a:blip r:embed="rId2"/>
          <a:stretch>
            <a:fillRect/>
          </a:stretch>
        </p:blipFill>
        <p:spPr>
          <a:xfrm>
            <a:off x="1117600" y="2844248"/>
            <a:ext cx="5080000" cy="2236304"/>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3462886"/>
            <a:ext cx="5080000" cy="999028"/>
          </a:xfrm>
          <a:prstGeom prst="rect">
            <a:avLst/>
          </a:prstGeom>
        </p:spPr>
      </p:pic>
    </p:spTree>
    <p:extLst>
      <p:ext uri="{BB962C8B-B14F-4D97-AF65-F5344CB8AC3E}">
        <p14:creationId xmlns:p14="http://schemas.microsoft.com/office/powerpoint/2010/main" val="345815522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边框颜色和宽度</a:t>
            </a:r>
            <a:endParaRPr lang="zh-CN" altLang="en-US" dirty="0"/>
          </a:p>
        </p:txBody>
      </p:sp>
      <p:sp>
        <p:nvSpPr>
          <p:cNvPr id="3" name="内容占位符 2"/>
          <p:cNvSpPr>
            <a:spLocks noGrp="1"/>
          </p:cNvSpPr>
          <p:nvPr>
            <p:ph idx="1"/>
          </p:nvPr>
        </p:nvSpPr>
        <p:spPr/>
        <p:txBody>
          <a:bodyPr/>
          <a:lstStyle/>
          <a:p>
            <a:r>
              <a:rPr lang="en-US" altLang="zh-CN" dirty="0"/>
              <a:t>border-color</a:t>
            </a:r>
          </a:p>
          <a:p>
            <a:pPr lvl="1"/>
            <a:r>
              <a:rPr lang="en-US" altLang="zh-CN" dirty="0"/>
              <a:t>&lt;color&gt; | transparent</a:t>
            </a:r>
          </a:p>
          <a:p>
            <a:pPr lvl="1"/>
            <a:r>
              <a:rPr lang="zh-CN" altLang="en-US" dirty="0"/>
              <a:t>可细分为</a:t>
            </a:r>
            <a:r>
              <a:rPr lang="en-US" altLang="zh-CN" dirty="0"/>
              <a:t>border-top-color</a:t>
            </a:r>
            <a:r>
              <a:rPr lang="zh-CN" altLang="en-US" dirty="0"/>
              <a:t>、</a:t>
            </a:r>
            <a:r>
              <a:rPr lang="en-US" altLang="zh-CN" dirty="0"/>
              <a:t>border-bottom-color</a:t>
            </a:r>
            <a:r>
              <a:rPr lang="zh-CN" altLang="en-US" dirty="0"/>
              <a:t>、</a:t>
            </a:r>
            <a:r>
              <a:rPr lang="en-US" altLang="zh-CN" dirty="0"/>
              <a:t>border-right-color</a:t>
            </a:r>
            <a:r>
              <a:rPr lang="zh-CN" altLang="en-US" dirty="0"/>
              <a:t>、</a:t>
            </a:r>
            <a:r>
              <a:rPr lang="en-US" altLang="zh-CN" dirty="0"/>
              <a:t>border-left-color</a:t>
            </a:r>
            <a:r>
              <a:rPr lang="zh-CN" altLang="en-US" dirty="0"/>
              <a:t>，</a:t>
            </a:r>
            <a:r>
              <a:rPr lang="zh-CN" altLang="en-US" dirty="0">
                <a:solidFill>
                  <a:srgbClr val="FF0000"/>
                </a:solidFill>
              </a:rPr>
              <a:t>下同</a:t>
            </a:r>
          </a:p>
          <a:p>
            <a:pPr lvl="1"/>
            <a:r>
              <a:rPr lang="zh-CN" altLang="en-US" dirty="0" smtClean="0"/>
              <a:t>默认颜色跟内容前景颜色（一般是文本）相同</a:t>
            </a:r>
            <a:endParaRPr lang="en-US" altLang="zh-CN" dirty="0" smtClean="0"/>
          </a:p>
          <a:p>
            <a:r>
              <a:rPr lang="en-US" altLang="zh-CN" dirty="0"/>
              <a:t>border-width</a:t>
            </a:r>
          </a:p>
          <a:p>
            <a:pPr lvl="1"/>
            <a:r>
              <a:rPr lang="en-US" altLang="zh-CN" dirty="0"/>
              <a:t>thin | medium | thick | &lt;length&gt;</a:t>
            </a:r>
          </a:p>
          <a:p>
            <a:pPr lvl="1"/>
            <a:r>
              <a:rPr lang="zh-CN" altLang="en-US" dirty="0"/>
              <a:t>默认</a:t>
            </a:r>
            <a:r>
              <a:rPr lang="en-US" altLang="zh-CN" dirty="0"/>
              <a:t>medium </a:t>
            </a:r>
            <a:r>
              <a:rPr lang="zh-CN" altLang="en-US" dirty="0" smtClean="0"/>
              <a:t>，一般是两个像素</a:t>
            </a:r>
            <a:endParaRPr lang="en-US" altLang="zh-CN" dirty="0" smtClean="0"/>
          </a:p>
          <a:p>
            <a:r>
              <a:rPr lang="en-US" altLang="zh-CN" dirty="0">
                <a:hlinkClick r:id="rId2" action="ppaction://hlinkfile"/>
              </a:rPr>
              <a:t>example</a:t>
            </a:r>
            <a:endParaRPr lang="en-US" altLang="zh-CN" dirty="0"/>
          </a:p>
          <a:p>
            <a:endParaRPr lang="zh-CN" altLang="en-US" dirty="0"/>
          </a:p>
        </p:txBody>
      </p:sp>
    </p:spTree>
    <p:extLst>
      <p:ext uri="{BB962C8B-B14F-4D97-AF65-F5344CB8AC3E}">
        <p14:creationId xmlns:p14="http://schemas.microsoft.com/office/powerpoint/2010/main" val="12440629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边框颜色和宽度</a:t>
            </a:r>
          </a:p>
        </p:txBody>
      </p:sp>
      <p:pic>
        <p:nvPicPr>
          <p:cNvPr id="9" name="内容占位符 8"/>
          <p:cNvPicPr>
            <a:picLocks noGrp="1" noChangeAspect="1"/>
          </p:cNvPicPr>
          <p:nvPr>
            <p:ph sz="half" idx="2"/>
          </p:nvPr>
        </p:nvPicPr>
        <p:blipFill>
          <a:blip r:embed="rId2"/>
          <a:stretch>
            <a:fillRect/>
          </a:stretch>
        </p:blipFill>
        <p:spPr>
          <a:xfrm>
            <a:off x="6400800" y="2758938"/>
            <a:ext cx="5080000" cy="2406924"/>
          </a:xfrm>
          <a:prstGeom prst="rect">
            <a:avLst/>
          </a:prstGeom>
        </p:spPr>
      </p:pic>
      <p:pic>
        <p:nvPicPr>
          <p:cNvPr id="8" name="内容占位符 7"/>
          <p:cNvPicPr>
            <a:picLocks noGrp="1" noChangeAspect="1"/>
          </p:cNvPicPr>
          <p:nvPr>
            <p:ph sz="half" idx="1"/>
          </p:nvPr>
        </p:nvPicPr>
        <p:blipFill>
          <a:blip r:embed="rId3"/>
          <a:stretch>
            <a:fillRect/>
          </a:stretch>
        </p:blipFill>
        <p:spPr>
          <a:xfrm>
            <a:off x="1117600" y="2213849"/>
            <a:ext cx="5080000" cy="3497101"/>
          </a:xfrm>
          <a:prstGeom prst="rect">
            <a:avLst/>
          </a:prstGeom>
        </p:spPr>
      </p:pic>
    </p:spTree>
    <p:extLst>
      <p:ext uri="{BB962C8B-B14F-4D97-AF65-F5344CB8AC3E}">
        <p14:creationId xmlns:p14="http://schemas.microsoft.com/office/powerpoint/2010/main" val="429277574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边框样式</a:t>
            </a:r>
            <a:endParaRPr lang="zh-CN" altLang="en-US" dirty="0"/>
          </a:p>
        </p:txBody>
      </p:sp>
      <p:sp>
        <p:nvSpPr>
          <p:cNvPr id="3" name="内容占位符 2"/>
          <p:cNvSpPr>
            <a:spLocks noGrp="1"/>
          </p:cNvSpPr>
          <p:nvPr>
            <p:ph sz="half" idx="1"/>
          </p:nvPr>
        </p:nvSpPr>
        <p:spPr/>
        <p:txBody>
          <a:bodyPr/>
          <a:lstStyle/>
          <a:p>
            <a:r>
              <a:rPr lang="en-US" altLang="zh-CN" dirty="0" smtClean="0"/>
              <a:t>border-style</a:t>
            </a:r>
            <a:endParaRPr lang="en-US" altLang="zh-CN" dirty="0"/>
          </a:p>
          <a:p>
            <a:pPr lvl="1"/>
            <a:r>
              <a:rPr lang="en-US" altLang="zh-CN" dirty="0"/>
              <a:t>none | hidden | dotted | dashed | solid | </a:t>
            </a:r>
            <a:r>
              <a:rPr lang="en-US" altLang="zh-CN" dirty="0" smtClean="0"/>
              <a:t>double </a:t>
            </a:r>
            <a:r>
              <a:rPr lang="en-US" altLang="zh-CN" dirty="0"/>
              <a:t>| groove | ridge | inset | outset </a:t>
            </a:r>
            <a:endParaRPr lang="en-US" altLang="zh-CN" dirty="0" smtClean="0"/>
          </a:p>
          <a:p>
            <a:pPr lvl="1"/>
            <a:r>
              <a:rPr lang="zh-CN" altLang="en-US" dirty="0" smtClean="0"/>
              <a:t>默认是</a:t>
            </a:r>
            <a:r>
              <a:rPr lang="en-US" altLang="zh-CN" dirty="0" smtClean="0"/>
              <a:t>none</a:t>
            </a:r>
            <a:r>
              <a:rPr lang="zh-CN" altLang="en-US" dirty="0" smtClean="0"/>
              <a:t>，这时没有边框，边框宽度也会重置为</a:t>
            </a:r>
            <a:r>
              <a:rPr lang="en-US" altLang="zh-CN" dirty="0" smtClean="0"/>
              <a:t>0</a:t>
            </a:r>
          </a:p>
          <a:p>
            <a:pPr lvl="1"/>
            <a:r>
              <a:rPr lang="en-US" altLang="zh-CN" dirty="0" smtClean="0"/>
              <a:t>hidden</a:t>
            </a:r>
            <a:r>
              <a:rPr lang="zh-CN" altLang="en-US" dirty="0" smtClean="0"/>
              <a:t>时候隐藏边框，但边框宽度会保留</a:t>
            </a:r>
            <a:endParaRPr lang="en-US" altLang="zh-CN" dirty="0" smtClean="0"/>
          </a:p>
          <a:p>
            <a:pPr lvl="1"/>
            <a:r>
              <a:rPr lang="zh-CN" altLang="en-US" dirty="0" smtClean="0"/>
              <a:t>如果不设置边框样式，什么边框都不会出现</a:t>
            </a:r>
            <a:endParaRPr lang="en-US" altLang="zh-CN" dirty="0" smtClean="0"/>
          </a:p>
          <a:p>
            <a:pPr lvl="1"/>
            <a:r>
              <a:rPr lang="en-US" altLang="zh-CN" dirty="0" smtClean="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400229"/>
            <a:ext cx="5080000" cy="3124341"/>
          </a:xfrm>
          <a:prstGeom prst="rect">
            <a:avLst/>
          </a:prstGeom>
        </p:spPr>
      </p:pic>
    </p:spTree>
    <p:extLst>
      <p:ext uri="{BB962C8B-B14F-4D97-AF65-F5344CB8AC3E}">
        <p14:creationId xmlns:p14="http://schemas.microsoft.com/office/powerpoint/2010/main" val="339033825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边框样式</a:t>
            </a:r>
          </a:p>
        </p:txBody>
      </p:sp>
      <p:pic>
        <p:nvPicPr>
          <p:cNvPr id="5" name="内容占位符 4"/>
          <p:cNvPicPr>
            <a:picLocks noGrp="1" noChangeAspect="1"/>
          </p:cNvPicPr>
          <p:nvPr>
            <p:ph sz="half" idx="1"/>
          </p:nvPr>
        </p:nvPicPr>
        <p:blipFill>
          <a:blip r:embed="rId2"/>
          <a:stretch>
            <a:fillRect/>
          </a:stretch>
        </p:blipFill>
        <p:spPr>
          <a:xfrm>
            <a:off x="1117600" y="2206947"/>
            <a:ext cx="5080000" cy="3510905"/>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890084"/>
            <a:ext cx="5080000" cy="2144631"/>
          </a:xfrm>
          <a:prstGeom prst="rect">
            <a:avLst/>
          </a:prstGeom>
        </p:spPr>
      </p:pic>
    </p:spTree>
    <p:extLst>
      <p:ext uri="{BB962C8B-B14F-4D97-AF65-F5344CB8AC3E}">
        <p14:creationId xmlns:p14="http://schemas.microsoft.com/office/powerpoint/2010/main" val="3442248924"/>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边框弧度</a:t>
            </a:r>
            <a:endParaRPr lang="zh-CN" altLang="en-US" dirty="0"/>
          </a:p>
        </p:txBody>
      </p:sp>
      <p:sp>
        <p:nvSpPr>
          <p:cNvPr id="3" name="内容占位符 2"/>
          <p:cNvSpPr>
            <a:spLocks noGrp="1"/>
          </p:cNvSpPr>
          <p:nvPr>
            <p:ph sz="half" idx="1"/>
          </p:nvPr>
        </p:nvSpPr>
        <p:spPr/>
        <p:txBody>
          <a:bodyPr/>
          <a:lstStyle/>
          <a:p>
            <a:r>
              <a:rPr lang="en-US" altLang="zh-CN" dirty="0" smtClean="0"/>
              <a:t>border-radius</a:t>
            </a:r>
          </a:p>
          <a:p>
            <a:pPr lvl="1"/>
            <a:r>
              <a:rPr lang="zh-CN" altLang="en-US" dirty="0" smtClean="0"/>
              <a:t>为块元素设置边角的半径，可以每个角不同，如</a:t>
            </a:r>
            <a:r>
              <a:rPr lang="en-US" altLang="zh-CN" dirty="0" smtClean="0"/>
              <a:t>border-radius: 25px 50px 30px 85px;</a:t>
            </a:r>
          </a:p>
          <a:p>
            <a:pPr lvl="1"/>
            <a:r>
              <a:rPr lang="zh-CN" altLang="en-US" dirty="0"/>
              <a:t>也</a:t>
            </a:r>
            <a:r>
              <a:rPr lang="zh-CN" altLang="en-US" dirty="0" smtClean="0"/>
              <a:t>可以为某个角设置椭圆，如</a:t>
            </a:r>
            <a:r>
              <a:rPr lang="en-US" altLang="zh-CN" dirty="0" smtClean="0"/>
              <a:t>border-top-left-radius: 150px 30px;</a:t>
            </a:r>
          </a:p>
          <a:p>
            <a:pPr lvl="1"/>
            <a:r>
              <a:rPr lang="zh-CN" altLang="en-US" dirty="0" smtClean="0"/>
              <a:t>有圆角边框的元素框仍然是矩形</a:t>
            </a:r>
            <a:endParaRPr lang="en-US" altLang="zh-CN" dirty="0" smtClean="0"/>
          </a:p>
          <a:p>
            <a:pPr lvl="1"/>
            <a:r>
              <a:rPr lang="en-US" altLang="zh-CN" dirty="0" smtClean="0">
                <a:hlinkClick r:id="rId2" action="ppaction://hlinkfile"/>
              </a:rPr>
              <a:t>example</a:t>
            </a:r>
            <a:endParaRPr lang="en-US" altLang="zh-CN" dirty="0" smtClean="0"/>
          </a:p>
          <a:p>
            <a:pPr lvl="1"/>
            <a:endParaRPr lang="zh-CN" altLang="en-US" dirty="0"/>
          </a:p>
        </p:txBody>
      </p:sp>
      <p:pic>
        <p:nvPicPr>
          <p:cNvPr id="5" name="内容占位符 4"/>
          <p:cNvPicPr>
            <a:picLocks noGrp="1" noChangeAspect="1"/>
          </p:cNvPicPr>
          <p:nvPr>
            <p:ph sz="half" idx="2"/>
          </p:nvPr>
        </p:nvPicPr>
        <p:blipFill>
          <a:blip r:embed="rId3"/>
          <a:stretch>
            <a:fillRect/>
          </a:stretch>
        </p:blipFill>
        <p:spPr>
          <a:xfrm>
            <a:off x="6372695" y="4077072"/>
            <a:ext cx="5080000" cy="1616363"/>
          </a:xfrm>
          <a:prstGeom prst="rect">
            <a:avLst/>
          </a:prstGeom>
        </p:spPr>
      </p:pic>
      <p:pic>
        <p:nvPicPr>
          <p:cNvPr id="6" name="图片 5"/>
          <p:cNvPicPr>
            <a:picLocks noChangeAspect="1"/>
          </p:cNvPicPr>
          <p:nvPr/>
        </p:nvPicPr>
        <p:blipFill>
          <a:blip r:embed="rId4"/>
          <a:stretch>
            <a:fillRect/>
          </a:stretch>
        </p:blipFill>
        <p:spPr>
          <a:xfrm>
            <a:off x="6372695" y="1905000"/>
            <a:ext cx="5051897" cy="1596008"/>
          </a:xfrm>
          <a:prstGeom prst="rect">
            <a:avLst/>
          </a:prstGeom>
        </p:spPr>
      </p:pic>
    </p:spTree>
    <p:extLst>
      <p:ext uri="{BB962C8B-B14F-4D97-AF65-F5344CB8AC3E}">
        <p14:creationId xmlns:p14="http://schemas.microsoft.com/office/powerpoint/2010/main" val="22726532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Link</a:t>
            </a:r>
            <a:r>
              <a:rPr lang="zh-CN" altLang="en-US" dirty="0"/>
              <a:t>元素</a:t>
            </a:r>
          </a:p>
        </p:txBody>
      </p:sp>
      <p:pic>
        <p:nvPicPr>
          <p:cNvPr id="6" name="内容占位符 5"/>
          <p:cNvPicPr>
            <a:picLocks noGrp="1" noChangeAspect="1"/>
          </p:cNvPicPr>
          <p:nvPr>
            <p:ph sz="half" idx="1"/>
          </p:nvPr>
        </p:nvPicPr>
        <p:blipFill>
          <a:blip r:embed="rId3"/>
          <a:stretch>
            <a:fillRect/>
          </a:stretch>
        </p:blipFill>
        <p:spPr>
          <a:xfrm>
            <a:off x="1117600" y="2098531"/>
            <a:ext cx="5080000" cy="3727737"/>
          </a:xfrm>
          <a:prstGeom prst="rect">
            <a:avLst/>
          </a:prstGeom>
        </p:spPr>
      </p:pic>
      <p:pic>
        <p:nvPicPr>
          <p:cNvPr id="7" name="内容占位符 6"/>
          <p:cNvPicPr>
            <a:picLocks noGrp="1" noChangeAspect="1"/>
          </p:cNvPicPr>
          <p:nvPr>
            <p:ph sz="half" idx="2"/>
          </p:nvPr>
        </p:nvPicPr>
        <p:blipFill>
          <a:blip r:embed="rId4"/>
          <a:stretch>
            <a:fillRect/>
          </a:stretch>
        </p:blipFill>
        <p:spPr>
          <a:xfrm>
            <a:off x="6400800" y="2037716"/>
            <a:ext cx="5080000" cy="3849368"/>
          </a:xfrm>
          <a:prstGeom prst="rect">
            <a:avLst/>
          </a:prstGeom>
        </p:spPr>
      </p:pic>
      <p:pic>
        <p:nvPicPr>
          <p:cNvPr id="8" name="图片 7"/>
          <p:cNvPicPr>
            <a:picLocks noChangeAspect="1"/>
          </p:cNvPicPr>
          <p:nvPr/>
        </p:nvPicPr>
        <p:blipFill>
          <a:blip r:embed="rId5"/>
          <a:stretch>
            <a:fillRect/>
          </a:stretch>
        </p:blipFill>
        <p:spPr>
          <a:xfrm>
            <a:off x="3359696" y="620688"/>
            <a:ext cx="3384376" cy="939633"/>
          </a:xfrm>
          <a:prstGeom prst="rect">
            <a:avLst/>
          </a:prstGeom>
        </p:spPr>
      </p:pic>
      <p:pic>
        <p:nvPicPr>
          <p:cNvPr id="9" name="图片 8"/>
          <p:cNvPicPr>
            <a:picLocks noChangeAspect="1"/>
          </p:cNvPicPr>
          <p:nvPr/>
        </p:nvPicPr>
        <p:blipFill>
          <a:blip r:embed="rId6"/>
          <a:stretch>
            <a:fillRect/>
          </a:stretch>
        </p:blipFill>
        <p:spPr>
          <a:xfrm>
            <a:off x="7176120" y="591807"/>
            <a:ext cx="3442915" cy="845699"/>
          </a:xfrm>
          <a:prstGeom prst="rect">
            <a:avLst/>
          </a:prstGeom>
        </p:spPr>
      </p:pic>
      <p:cxnSp>
        <p:nvCxnSpPr>
          <p:cNvPr id="11" name="直接箭头连接符 10"/>
          <p:cNvCxnSpPr>
            <a:stCxn id="8" idx="2"/>
          </p:cNvCxnSpPr>
          <p:nvPr/>
        </p:nvCxnSpPr>
        <p:spPr bwMode="auto">
          <a:xfrm flipH="1">
            <a:off x="3719736" y="1560321"/>
            <a:ext cx="1332148" cy="150863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2"/>
          <p:cNvCxnSpPr/>
          <p:nvPr/>
        </p:nvCxnSpPr>
        <p:spPr bwMode="auto">
          <a:xfrm flipH="1">
            <a:off x="4313802" y="1560321"/>
            <a:ext cx="2862318" cy="186867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5088897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边框弧度</a:t>
            </a:r>
          </a:p>
        </p:txBody>
      </p:sp>
      <p:pic>
        <p:nvPicPr>
          <p:cNvPr id="5" name="内容占位符 4"/>
          <p:cNvPicPr>
            <a:picLocks noGrp="1" noChangeAspect="1"/>
          </p:cNvPicPr>
          <p:nvPr>
            <p:ph sz="half" idx="1"/>
          </p:nvPr>
        </p:nvPicPr>
        <p:blipFill>
          <a:blip r:embed="rId2"/>
          <a:stretch>
            <a:fillRect/>
          </a:stretch>
        </p:blipFill>
        <p:spPr>
          <a:xfrm>
            <a:off x="1117600" y="2522146"/>
            <a:ext cx="5080000" cy="2880507"/>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861155"/>
            <a:ext cx="5080000" cy="2202490"/>
          </a:xfrm>
          <a:prstGeom prst="rect">
            <a:avLst/>
          </a:prstGeom>
        </p:spPr>
      </p:pic>
    </p:spTree>
    <p:extLst>
      <p:ext uri="{BB962C8B-B14F-4D97-AF65-F5344CB8AC3E}">
        <p14:creationId xmlns:p14="http://schemas.microsoft.com/office/powerpoint/2010/main" val="91088227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边框图像</a:t>
            </a:r>
            <a:endParaRPr lang="zh-CN" altLang="en-US" dirty="0"/>
          </a:p>
        </p:txBody>
      </p:sp>
      <p:sp>
        <p:nvSpPr>
          <p:cNvPr id="3" name="内容占位符 2"/>
          <p:cNvSpPr>
            <a:spLocks noGrp="1"/>
          </p:cNvSpPr>
          <p:nvPr>
            <p:ph idx="1"/>
          </p:nvPr>
        </p:nvSpPr>
        <p:spPr/>
        <p:txBody>
          <a:bodyPr/>
          <a:lstStyle/>
          <a:p>
            <a:r>
              <a:rPr lang="en-US" altLang="zh-CN" dirty="0" smtClean="0"/>
              <a:t>border-image</a:t>
            </a:r>
          </a:p>
          <a:p>
            <a:pPr lvl="1"/>
            <a:r>
              <a:rPr lang="en-US" altLang="zh-CN" dirty="0"/>
              <a:t>&lt;‘border-image-source’&gt; || &lt;‘border-image-slice’&gt; [ / &lt;‘border-image-width’&gt; | / &lt;‘border-image-width’&gt;? / &lt;‘border-image-outset’&gt; ]? || &lt;‘border-image-repeat’&gt; </a:t>
            </a:r>
            <a:endParaRPr lang="en-US" altLang="zh-CN" dirty="0" smtClean="0"/>
          </a:p>
          <a:p>
            <a:pPr lvl="1"/>
            <a:r>
              <a:rPr lang="en-US" altLang="zh-CN" dirty="0" smtClean="0"/>
              <a:t>border-image-slice</a:t>
            </a:r>
            <a:r>
              <a:rPr lang="zh-CN" altLang="en-US" dirty="0" smtClean="0"/>
              <a:t>：切片方式</a:t>
            </a:r>
            <a:endParaRPr lang="en-US" altLang="zh-CN" dirty="0" smtClean="0"/>
          </a:p>
          <a:p>
            <a:pPr lvl="1"/>
            <a:r>
              <a:rPr lang="en-US" altLang="zh-CN" dirty="0" smtClean="0"/>
              <a:t>border-image-width</a:t>
            </a:r>
            <a:r>
              <a:rPr lang="zh-CN" altLang="en-US" dirty="0" smtClean="0"/>
              <a:t>：图片边框宽度</a:t>
            </a:r>
            <a:endParaRPr lang="en-US" altLang="zh-CN" dirty="0" smtClean="0"/>
          </a:p>
          <a:p>
            <a:pPr lvl="1"/>
            <a:r>
              <a:rPr lang="en-US" altLang="zh-CN" dirty="0"/>
              <a:t>border-image-outset</a:t>
            </a:r>
            <a:r>
              <a:rPr lang="zh-CN" altLang="en-US" dirty="0"/>
              <a:t>：外推边框</a:t>
            </a:r>
            <a:endParaRPr lang="en-US" altLang="zh-CN" dirty="0"/>
          </a:p>
          <a:p>
            <a:pPr lvl="1"/>
            <a:r>
              <a:rPr lang="en-US" altLang="zh-CN" dirty="0" smtClean="0"/>
              <a:t>border-image-repeat</a:t>
            </a:r>
            <a:r>
              <a:rPr lang="zh-CN" altLang="en-US" dirty="0" smtClean="0"/>
              <a:t>：重复方式</a:t>
            </a:r>
            <a:endParaRPr lang="en-US" altLang="zh-CN" dirty="0" smtClean="0"/>
          </a:p>
          <a:p>
            <a:pPr lvl="1"/>
            <a:r>
              <a:rPr lang="zh-CN" altLang="en-US" dirty="0" smtClean="0"/>
              <a:t>如需同时使用图片边框和背景图片，边框图片中间应留白</a:t>
            </a:r>
            <a:endParaRPr lang="en-US" altLang="zh-CN" dirty="0" smtClean="0"/>
          </a:p>
          <a:p>
            <a:pPr lvl="1"/>
            <a:r>
              <a:rPr lang="en-US" altLang="zh-CN" dirty="0" smtClean="0">
                <a:hlinkClick r:id="rId3" action="ppaction://hlinkfile"/>
              </a:rPr>
              <a:t>example</a:t>
            </a:r>
            <a:endParaRPr lang="en-US" altLang="zh-CN" dirty="0" smtClean="0"/>
          </a:p>
        </p:txBody>
      </p:sp>
    </p:spTree>
    <p:extLst>
      <p:ext uri="{BB962C8B-B14F-4D97-AF65-F5344CB8AC3E}">
        <p14:creationId xmlns:p14="http://schemas.microsoft.com/office/powerpoint/2010/main" val="2975493543"/>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边框图像</a:t>
            </a:r>
          </a:p>
        </p:txBody>
      </p:sp>
      <p:pic>
        <p:nvPicPr>
          <p:cNvPr id="7" name="内容占位符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71650" y="2176462"/>
            <a:ext cx="3771900" cy="3571875"/>
          </a:xfrm>
          <a:prstGeom prst="rect">
            <a:avLst/>
          </a:prstGeom>
        </p:spPr>
      </p:pic>
      <p:pic>
        <p:nvPicPr>
          <p:cNvPr id="8" name="内容占位符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209059" y="1905000"/>
            <a:ext cx="3463481" cy="4114800"/>
          </a:xfrm>
          <a:prstGeom prst="rect">
            <a:avLst/>
          </a:prstGeom>
        </p:spPr>
      </p:pic>
    </p:spTree>
    <p:extLst>
      <p:ext uri="{BB962C8B-B14F-4D97-AF65-F5344CB8AC3E}">
        <p14:creationId xmlns:p14="http://schemas.microsoft.com/office/powerpoint/2010/main" val="287035888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边框图像</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801" y="548680"/>
            <a:ext cx="5932499"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549" y="3246148"/>
            <a:ext cx="7728750" cy="3416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5249522"/>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边框图像</a:t>
            </a:r>
          </a:p>
        </p:txBody>
      </p:sp>
      <p:pic>
        <p:nvPicPr>
          <p:cNvPr id="6" name="内容占位符 5"/>
          <p:cNvPicPr>
            <a:picLocks noGrp="1" noChangeAspect="1"/>
          </p:cNvPicPr>
          <p:nvPr>
            <p:ph sz="half" idx="1"/>
          </p:nvPr>
        </p:nvPicPr>
        <p:blipFill>
          <a:blip r:embed="rId2"/>
          <a:stretch>
            <a:fillRect/>
          </a:stretch>
        </p:blipFill>
        <p:spPr>
          <a:xfrm>
            <a:off x="1117600" y="2204646"/>
            <a:ext cx="5080000" cy="3515507"/>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840899"/>
            <a:ext cx="5080000" cy="2243001"/>
          </a:xfrm>
          <a:prstGeom prst="rect">
            <a:avLst/>
          </a:prstGeom>
        </p:spPr>
      </p:pic>
    </p:spTree>
    <p:extLst>
      <p:ext uri="{BB962C8B-B14F-4D97-AF65-F5344CB8AC3E}">
        <p14:creationId xmlns:p14="http://schemas.microsoft.com/office/powerpoint/2010/main" val="138327782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a:t>
            </a:r>
            <a:r>
              <a:rPr lang="zh-CN" altLang="en-US" dirty="0" smtClean="0"/>
              <a:t>图像外推</a:t>
            </a:r>
            <a:endParaRPr lang="zh-CN" altLang="en-US" dirty="0"/>
          </a:p>
        </p:txBody>
      </p:sp>
      <p:sp>
        <p:nvSpPr>
          <p:cNvPr id="3" name="内容占位符 2"/>
          <p:cNvSpPr>
            <a:spLocks noGrp="1"/>
          </p:cNvSpPr>
          <p:nvPr>
            <p:ph sz="half" idx="1"/>
          </p:nvPr>
        </p:nvSpPr>
        <p:spPr/>
        <p:txBody>
          <a:bodyPr/>
          <a:lstStyle/>
          <a:p>
            <a:r>
              <a:rPr lang="en-US" altLang="zh-CN" dirty="0" smtClean="0"/>
              <a:t>border-image-outset</a:t>
            </a:r>
          </a:p>
          <a:p>
            <a:pPr lvl="1"/>
            <a:r>
              <a:rPr lang="zh-CN" altLang="en-US" dirty="0" smtClean="0"/>
              <a:t>兼顾图像边框盖住内容和边框图像失效时空白太大的问题</a:t>
            </a:r>
            <a:endParaRPr lang="en-US" altLang="zh-CN" dirty="0" smtClean="0"/>
          </a:p>
          <a:p>
            <a:pPr lvl="1"/>
            <a:r>
              <a:rPr lang="zh-CN" altLang="en-US" dirty="0" smtClean="0"/>
              <a:t>相当于盖在</a:t>
            </a:r>
            <a:r>
              <a:rPr lang="en-US" altLang="zh-CN" dirty="0" smtClean="0"/>
              <a:t>margin</a:t>
            </a:r>
            <a:r>
              <a:rPr lang="zh-CN" altLang="en-US" dirty="0" smtClean="0"/>
              <a:t>上</a:t>
            </a:r>
            <a:endParaRPr lang="en-US" altLang="zh-CN" dirty="0" smtClean="0"/>
          </a:p>
          <a:p>
            <a:pPr lvl="1"/>
            <a:r>
              <a:rPr lang="en-US" altLang="zh-CN" dirty="0" smtClean="0">
                <a:hlinkClick r:id="rId3" action="ppaction://hlinkfile"/>
              </a:rPr>
              <a:t>example</a:t>
            </a:r>
            <a:endParaRPr lang="en-US" altLang="zh-CN" dirty="0" smtClean="0"/>
          </a:p>
          <a:p>
            <a:pPr lvl="1"/>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4858809"/>
            <a:ext cx="5080000" cy="1090471"/>
          </a:xfrm>
          <a:prstGeom prst="rect">
            <a:avLst/>
          </a:prstGeom>
        </p:spPr>
      </p:pic>
      <p:pic>
        <p:nvPicPr>
          <p:cNvPr id="6" name="图片 5"/>
          <p:cNvPicPr>
            <a:picLocks noChangeAspect="1"/>
          </p:cNvPicPr>
          <p:nvPr/>
        </p:nvPicPr>
        <p:blipFill>
          <a:blip r:embed="rId5"/>
          <a:stretch>
            <a:fillRect/>
          </a:stretch>
        </p:blipFill>
        <p:spPr>
          <a:xfrm>
            <a:off x="6400801" y="1905000"/>
            <a:ext cx="4879776" cy="2604121"/>
          </a:xfrm>
          <a:prstGeom prst="rect">
            <a:avLst/>
          </a:prstGeom>
        </p:spPr>
      </p:pic>
    </p:spTree>
    <p:extLst>
      <p:ext uri="{BB962C8B-B14F-4D97-AF65-F5344CB8AC3E}">
        <p14:creationId xmlns:p14="http://schemas.microsoft.com/office/powerpoint/2010/main" val="306871587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a:t>
            </a:r>
            <a:r>
              <a:rPr lang="zh-CN" altLang="en-US" dirty="0" smtClean="0"/>
              <a:t>图像重复</a:t>
            </a:r>
            <a:endParaRPr lang="zh-CN" altLang="en-US" dirty="0"/>
          </a:p>
        </p:txBody>
      </p:sp>
      <p:sp>
        <p:nvSpPr>
          <p:cNvPr id="3" name="内容占位符 2"/>
          <p:cNvSpPr>
            <a:spLocks noGrp="1"/>
          </p:cNvSpPr>
          <p:nvPr>
            <p:ph idx="1"/>
          </p:nvPr>
        </p:nvSpPr>
        <p:spPr/>
        <p:txBody>
          <a:bodyPr/>
          <a:lstStyle/>
          <a:p>
            <a:r>
              <a:rPr lang="en-US" altLang="zh-CN" dirty="0" smtClean="0"/>
              <a:t>border-image-repeat</a:t>
            </a:r>
          </a:p>
          <a:p>
            <a:pPr lvl="1"/>
            <a:r>
              <a:rPr lang="zh-CN" altLang="en-US" dirty="0" smtClean="0"/>
              <a:t>调整各边图像重复方式</a:t>
            </a:r>
            <a:endParaRPr lang="en-US" altLang="zh-CN" dirty="0" smtClean="0"/>
          </a:p>
          <a:p>
            <a:pPr lvl="1"/>
            <a:r>
              <a:rPr lang="en-US" altLang="zh-CN" dirty="0" smtClean="0"/>
              <a:t>[ </a:t>
            </a:r>
            <a:r>
              <a:rPr lang="en-US" altLang="zh-CN" dirty="0"/>
              <a:t>stretch | repeat | round | space </a:t>
            </a:r>
            <a:r>
              <a:rPr lang="en-US" altLang="zh-CN" dirty="0" smtClean="0"/>
              <a:t>]{1,2}</a:t>
            </a:r>
          </a:p>
          <a:p>
            <a:pPr lvl="1"/>
            <a:r>
              <a:rPr lang="en-US" altLang="zh-CN" dirty="0" smtClean="0"/>
              <a:t>stretch</a:t>
            </a:r>
            <a:r>
              <a:rPr lang="zh-CN" altLang="en-US" dirty="0" smtClean="0"/>
              <a:t>：默认，拉升</a:t>
            </a:r>
            <a:endParaRPr lang="en-US" altLang="zh-CN" dirty="0" smtClean="0"/>
          </a:p>
          <a:p>
            <a:pPr lvl="1"/>
            <a:r>
              <a:rPr lang="en-US" altLang="zh-CN" dirty="0" smtClean="0"/>
              <a:t>repeat</a:t>
            </a:r>
            <a:r>
              <a:rPr lang="zh-CN" altLang="en-US" dirty="0" smtClean="0"/>
              <a:t>：平铺，直到边界，允许截断</a:t>
            </a:r>
            <a:endParaRPr lang="en-US" altLang="zh-CN" dirty="0" smtClean="0"/>
          </a:p>
          <a:p>
            <a:pPr lvl="1"/>
            <a:r>
              <a:rPr lang="en-US" altLang="zh-CN" dirty="0" smtClean="0"/>
              <a:t>round</a:t>
            </a:r>
            <a:r>
              <a:rPr lang="zh-CN" altLang="en-US" dirty="0" smtClean="0"/>
              <a:t>：</a:t>
            </a:r>
            <a:r>
              <a:rPr lang="zh-CN" altLang="en-US" dirty="0"/>
              <a:t>平铺，直到边界</a:t>
            </a:r>
            <a:r>
              <a:rPr lang="zh-CN" altLang="en-US" dirty="0" smtClean="0"/>
              <a:t>，刚好取整</a:t>
            </a:r>
            <a:endParaRPr lang="en-US" altLang="zh-CN" dirty="0" smtClean="0"/>
          </a:p>
          <a:p>
            <a:pPr lvl="1"/>
            <a:r>
              <a:rPr lang="en-US" altLang="zh-CN" dirty="0" smtClean="0"/>
              <a:t>space</a:t>
            </a:r>
            <a:r>
              <a:rPr lang="zh-CN" altLang="en-US" dirty="0" smtClean="0"/>
              <a:t>：</a:t>
            </a:r>
            <a:r>
              <a:rPr lang="zh-CN" altLang="en-US" dirty="0"/>
              <a:t>平铺，直到边界</a:t>
            </a:r>
            <a:r>
              <a:rPr lang="zh-CN" altLang="en-US" dirty="0" smtClean="0"/>
              <a:t>，向下取整</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231409968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边框图像重复</a:t>
            </a:r>
          </a:p>
        </p:txBody>
      </p:sp>
      <p:pic>
        <p:nvPicPr>
          <p:cNvPr id="6" name="内容占位符 5"/>
          <p:cNvPicPr>
            <a:picLocks noGrp="1" noChangeAspect="1"/>
          </p:cNvPicPr>
          <p:nvPr>
            <p:ph sz="half" idx="1"/>
          </p:nvPr>
        </p:nvPicPr>
        <p:blipFill>
          <a:blip r:embed="rId2"/>
          <a:stretch>
            <a:fillRect/>
          </a:stretch>
        </p:blipFill>
        <p:spPr>
          <a:xfrm>
            <a:off x="1117600" y="2104934"/>
            <a:ext cx="5080000" cy="3714932"/>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782400"/>
            <a:ext cx="5080000" cy="2360000"/>
          </a:xfrm>
          <a:prstGeom prst="rect">
            <a:avLst/>
          </a:prstGeom>
        </p:spPr>
      </p:pic>
    </p:spTree>
    <p:extLst>
      <p:ext uri="{BB962C8B-B14F-4D97-AF65-F5344CB8AC3E}">
        <p14:creationId xmlns:p14="http://schemas.microsoft.com/office/powerpoint/2010/main" val="1218047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轮廓</a:t>
            </a:r>
          </a:p>
        </p:txBody>
      </p:sp>
      <p:sp>
        <p:nvSpPr>
          <p:cNvPr id="3" name="内容占位符 2"/>
          <p:cNvSpPr>
            <a:spLocks noGrp="1"/>
          </p:cNvSpPr>
          <p:nvPr>
            <p:ph idx="1"/>
          </p:nvPr>
        </p:nvSpPr>
        <p:spPr/>
        <p:txBody>
          <a:bodyPr/>
          <a:lstStyle/>
          <a:p>
            <a:r>
              <a:rPr lang="en-US" altLang="zh-CN" dirty="0" smtClean="0"/>
              <a:t>outline</a:t>
            </a:r>
            <a:endParaRPr lang="en-US" altLang="zh-CN" dirty="0"/>
          </a:p>
          <a:p>
            <a:pPr lvl="1"/>
            <a:r>
              <a:rPr lang="zh-CN" altLang="en-US" dirty="0" smtClean="0"/>
              <a:t>轮廓是</a:t>
            </a:r>
            <a:r>
              <a:rPr lang="en-US" altLang="zh-CN" dirty="0" smtClean="0"/>
              <a:t>CSS3</a:t>
            </a:r>
            <a:r>
              <a:rPr lang="zh-CN" altLang="en-US" dirty="0" smtClean="0"/>
              <a:t>中新定义的特殊装饰方式，直接绘制在边框外侧</a:t>
            </a:r>
            <a:endParaRPr lang="en-US" altLang="zh-CN" dirty="0" smtClean="0"/>
          </a:p>
          <a:p>
            <a:pPr lvl="1"/>
            <a:r>
              <a:rPr lang="zh-CN" altLang="en-US" dirty="0" smtClean="0"/>
              <a:t>与边框相比有以下不同</a:t>
            </a:r>
            <a:endParaRPr lang="en-US" altLang="zh-CN" dirty="0" smtClean="0"/>
          </a:p>
          <a:p>
            <a:pPr lvl="2"/>
            <a:r>
              <a:rPr lang="zh-CN" altLang="en-US" dirty="0" smtClean="0"/>
              <a:t>轮廓不占空间</a:t>
            </a:r>
            <a:endParaRPr lang="en-US" altLang="zh-CN" dirty="0" smtClean="0"/>
          </a:p>
          <a:p>
            <a:pPr lvl="2"/>
            <a:r>
              <a:rPr lang="zh-CN" altLang="en-US" dirty="0" smtClean="0"/>
              <a:t>轮廓可以不是矩形</a:t>
            </a:r>
            <a:endParaRPr lang="en-US" altLang="zh-CN" dirty="0" smtClean="0"/>
          </a:p>
          <a:p>
            <a:pPr lvl="2"/>
            <a:r>
              <a:rPr lang="zh-CN" altLang="en-US" dirty="0" smtClean="0"/>
              <a:t>用户代理通常在元素处于</a:t>
            </a:r>
            <a:r>
              <a:rPr lang="en-US" altLang="zh-CN" dirty="0" smtClean="0"/>
              <a:t>:focus</a:t>
            </a:r>
            <a:r>
              <a:rPr lang="zh-CN" altLang="en-US" dirty="0" smtClean="0"/>
              <a:t>状态时渲染轮廓</a:t>
            </a:r>
            <a:endParaRPr lang="en-US" altLang="zh-CN" dirty="0" smtClean="0"/>
          </a:p>
          <a:p>
            <a:pPr lvl="2"/>
            <a:r>
              <a:rPr lang="zh-CN" altLang="en-US" dirty="0" smtClean="0"/>
              <a:t>无法单独为某侧设置独特的轮廓</a:t>
            </a:r>
            <a:endParaRPr lang="en-US" altLang="zh-CN" dirty="0"/>
          </a:p>
          <a:p>
            <a:pPr lvl="1"/>
            <a:r>
              <a:rPr lang="zh-CN" altLang="en-US" dirty="0" smtClean="0"/>
              <a:t>轮廓可以设置</a:t>
            </a:r>
            <a:r>
              <a:rPr lang="zh-CN" altLang="en-US" dirty="0"/>
              <a:t>颜色、宽度、</a:t>
            </a:r>
            <a:r>
              <a:rPr lang="zh-CN" altLang="en-US" dirty="0" smtClean="0"/>
              <a:t>样式等属性</a:t>
            </a:r>
            <a:endParaRPr lang="en-US" altLang="zh-CN" dirty="0" smtClean="0"/>
          </a:p>
          <a:p>
            <a:pPr lvl="1"/>
            <a:r>
              <a:rPr lang="zh-CN" altLang="en-US" dirty="0"/>
              <a:t>可用</a:t>
            </a:r>
            <a:r>
              <a:rPr lang="en-US" altLang="zh-CN" dirty="0"/>
              <a:t>outline</a:t>
            </a:r>
            <a:r>
              <a:rPr lang="zh-CN" altLang="en-US" dirty="0"/>
              <a:t>统一设置所有跟轮廓相关</a:t>
            </a:r>
            <a:r>
              <a:rPr lang="zh-CN" altLang="en-US" dirty="0" smtClean="0"/>
              <a:t>属性</a:t>
            </a:r>
            <a:endParaRPr lang="en-US" altLang="zh-CN" dirty="0" smtClean="0"/>
          </a:p>
          <a:p>
            <a:pPr lvl="1"/>
            <a:r>
              <a:rPr lang="en-US" altLang="zh-CN" dirty="0" smtClean="0">
                <a:hlinkClick r:id="rId3" action="ppaction://hlinkfile"/>
              </a:rPr>
              <a:t>example1</a:t>
            </a:r>
            <a:endParaRPr lang="en-US" altLang="zh-CN" dirty="0" smtClean="0"/>
          </a:p>
          <a:p>
            <a:pPr lvl="1"/>
            <a:r>
              <a:rPr lang="en-US" altLang="zh-CN" dirty="0" smtClean="0">
                <a:hlinkClick r:id="rId4" action="ppaction://hlinkfile"/>
              </a:rPr>
              <a:t>example2</a:t>
            </a:r>
            <a:endParaRPr lang="zh-CN" altLang="en-US" dirty="0"/>
          </a:p>
        </p:txBody>
      </p:sp>
    </p:spTree>
    <p:extLst>
      <p:ext uri="{BB962C8B-B14F-4D97-AF65-F5344CB8AC3E}">
        <p14:creationId xmlns:p14="http://schemas.microsoft.com/office/powerpoint/2010/main" val="62196855"/>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轮廓</a:t>
            </a:r>
          </a:p>
        </p:txBody>
      </p:sp>
      <p:pic>
        <p:nvPicPr>
          <p:cNvPr id="6" name="内容占位符 5"/>
          <p:cNvPicPr>
            <a:picLocks noGrp="1" noChangeAspect="1"/>
          </p:cNvPicPr>
          <p:nvPr>
            <p:ph sz="half" idx="1"/>
          </p:nvPr>
        </p:nvPicPr>
        <p:blipFill>
          <a:blip r:embed="rId2"/>
          <a:stretch>
            <a:fillRect/>
          </a:stretch>
        </p:blipFill>
        <p:spPr>
          <a:xfrm>
            <a:off x="1117600" y="2017225"/>
            <a:ext cx="5080000" cy="3890349"/>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346642"/>
            <a:ext cx="5080000" cy="1231515"/>
          </a:xfrm>
          <a:prstGeom prst="rect">
            <a:avLst/>
          </a:prstGeom>
        </p:spPr>
      </p:pic>
    </p:spTree>
    <p:extLst>
      <p:ext uri="{BB962C8B-B14F-4D97-AF65-F5344CB8AC3E}">
        <p14:creationId xmlns:p14="http://schemas.microsoft.com/office/powerpoint/2010/main" val="35507190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@import</a:t>
            </a:r>
            <a:endParaRPr lang="zh-CN" altLang="en-US" dirty="0"/>
          </a:p>
        </p:txBody>
      </p:sp>
      <p:sp>
        <p:nvSpPr>
          <p:cNvPr id="3" name="内容占位符 2"/>
          <p:cNvSpPr>
            <a:spLocks noGrp="1"/>
          </p:cNvSpPr>
          <p:nvPr>
            <p:ph idx="1"/>
          </p:nvPr>
        </p:nvSpPr>
        <p:spPr/>
        <p:txBody>
          <a:bodyPr/>
          <a:lstStyle/>
          <a:p>
            <a:r>
              <a:rPr lang="zh-CN" altLang="en-US" dirty="0" smtClean="0"/>
              <a:t>应出现在</a:t>
            </a:r>
            <a:r>
              <a:rPr lang="en-US" altLang="zh-CN" dirty="0" smtClean="0"/>
              <a:t>style</a:t>
            </a:r>
            <a:r>
              <a:rPr lang="zh-CN" altLang="en-US" dirty="0" smtClean="0"/>
              <a:t>元素中</a:t>
            </a:r>
            <a:endParaRPr lang="en-US" altLang="zh-CN" dirty="0" smtClean="0"/>
          </a:p>
          <a:p>
            <a:r>
              <a:rPr lang="zh-CN" altLang="en-US" dirty="0" smtClean="0"/>
              <a:t>一般应放在其他</a:t>
            </a:r>
            <a:r>
              <a:rPr lang="en-US" altLang="zh-CN" dirty="0" smtClean="0"/>
              <a:t>CSS</a:t>
            </a:r>
            <a:r>
              <a:rPr lang="zh-CN" altLang="en-US" dirty="0" smtClean="0"/>
              <a:t>规则前</a:t>
            </a:r>
            <a:endParaRPr lang="en-US" altLang="zh-CN" dirty="0" smtClean="0"/>
          </a:p>
          <a:p>
            <a:r>
              <a:rPr lang="en-US" altLang="zh-CN" dirty="0" err="1" smtClean="0"/>
              <a:t>url</a:t>
            </a:r>
            <a:r>
              <a:rPr lang="zh-CN" altLang="en-US" dirty="0" smtClean="0"/>
              <a:t>可以是绝对路径或相对路径</a:t>
            </a:r>
            <a:endParaRPr lang="en-US" altLang="zh-CN" dirty="0" smtClean="0"/>
          </a:p>
          <a:p>
            <a:r>
              <a:rPr lang="zh-CN" altLang="en-US" dirty="0" smtClean="0"/>
              <a:t>无法指定候选样式表，可以指定媒体</a:t>
            </a:r>
            <a:endParaRPr lang="en-US" altLang="zh-CN" dirty="0" smtClean="0"/>
          </a:p>
          <a:p>
            <a:r>
              <a:rPr lang="zh-CN" altLang="en-US" dirty="0" smtClean="0"/>
              <a:t>较老浏览器的问题</a:t>
            </a:r>
            <a:endParaRPr lang="en-US" altLang="zh-CN" dirty="0" smtClean="0"/>
          </a:p>
          <a:p>
            <a:pPr lvl="1"/>
            <a:r>
              <a:rPr lang="zh-CN" altLang="en-US" dirty="0" smtClean="0"/>
              <a:t>无法处理</a:t>
            </a:r>
            <a:endParaRPr lang="en-US" altLang="zh-CN" dirty="0" smtClean="0"/>
          </a:p>
          <a:p>
            <a:pPr lvl="1"/>
            <a:r>
              <a:rPr lang="zh-CN" altLang="en-US" dirty="0" smtClean="0"/>
              <a:t>不忽略任何样式表</a:t>
            </a:r>
            <a:endParaRPr lang="en-US" altLang="zh-CN" dirty="0" smtClean="0"/>
          </a:p>
          <a:p>
            <a:r>
              <a:rPr lang="zh-CN" altLang="en-US" dirty="0"/>
              <a:t>不</a:t>
            </a:r>
            <a:r>
              <a:rPr lang="zh-CN" altLang="en-US" dirty="0" smtClean="0"/>
              <a:t>建议使用</a:t>
            </a:r>
            <a:endParaRPr lang="en-US" altLang="zh-CN" dirty="0" smtClean="0"/>
          </a:p>
          <a:p>
            <a:r>
              <a:rPr lang="en-US" altLang="zh-CN" dirty="0" smtClean="0">
                <a:hlinkClick r:id="rId2" action="ppaction://hlinkfile"/>
              </a:rPr>
              <a:t>example</a:t>
            </a:r>
            <a:endParaRPr lang="zh-CN" altLang="en-US" dirty="0"/>
          </a:p>
        </p:txBody>
      </p:sp>
      <p:sp>
        <p:nvSpPr>
          <p:cNvPr id="5" name="Text Box 3"/>
          <p:cNvSpPr txBox="1">
            <a:spLocks noChangeArrowheads="1"/>
          </p:cNvSpPr>
          <p:nvPr/>
        </p:nvSpPr>
        <p:spPr bwMode="auto">
          <a:xfrm>
            <a:off x="3431704" y="403225"/>
            <a:ext cx="8135937" cy="10445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2000" dirty="0">
              <a:latin typeface="Arial" pitchFamily="34" charset="0"/>
            </a:endParaRPr>
          </a:p>
          <a:p>
            <a:r>
              <a:rPr lang="en-US" altLang="zh-CN" sz="2000" dirty="0">
                <a:latin typeface="Arial" pitchFamily="34" charset="0"/>
              </a:rPr>
              <a:t>@import url(“sheet1.css ”) all</a:t>
            </a:r>
          </a:p>
          <a:p>
            <a:endParaRPr lang="en-US" altLang="zh-CN" sz="2000" dirty="0">
              <a:latin typeface="Arial" pitchFamily="34" charset="0"/>
            </a:endParaRPr>
          </a:p>
        </p:txBody>
      </p:sp>
    </p:spTree>
    <p:extLst>
      <p:ext uri="{BB962C8B-B14F-4D97-AF65-F5344CB8AC3E}">
        <p14:creationId xmlns:p14="http://schemas.microsoft.com/office/powerpoint/2010/main" val="388419098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轮廓</a:t>
            </a:r>
          </a:p>
        </p:txBody>
      </p:sp>
      <p:pic>
        <p:nvPicPr>
          <p:cNvPr id="5" name="内容占位符 4"/>
          <p:cNvPicPr>
            <a:picLocks noGrp="1" noChangeAspect="1"/>
          </p:cNvPicPr>
          <p:nvPr>
            <p:ph sz="half" idx="1"/>
          </p:nvPr>
        </p:nvPicPr>
        <p:blipFill>
          <a:blip r:embed="rId2"/>
          <a:stretch>
            <a:fillRect/>
          </a:stretch>
        </p:blipFill>
        <p:spPr>
          <a:xfrm>
            <a:off x="1117600" y="2807855"/>
            <a:ext cx="5080000" cy="2309090"/>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3263645"/>
            <a:ext cx="5080000" cy="1397510"/>
          </a:xfrm>
          <a:prstGeom prst="rect">
            <a:avLst/>
          </a:prstGeom>
        </p:spPr>
      </p:pic>
    </p:spTree>
    <p:extLst>
      <p:ext uri="{BB962C8B-B14F-4D97-AF65-F5344CB8AC3E}">
        <p14:creationId xmlns:p14="http://schemas.microsoft.com/office/powerpoint/2010/main" val="364830838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值复制</a:t>
            </a:r>
            <a:endParaRPr lang="zh-CN" altLang="en-US" dirty="0"/>
          </a:p>
        </p:txBody>
      </p:sp>
      <p:sp>
        <p:nvSpPr>
          <p:cNvPr id="3" name="内容占位符 2"/>
          <p:cNvSpPr>
            <a:spLocks noGrp="1"/>
          </p:cNvSpPr>
          <p:nvPr>
            <p:ph idx="1"/>
          </p:nvPr>
        </p:nvSpPr>
        <p:spPr/>
        <p:txBody>
          <a:bodyPr/>
          <a:lstStyle/>
          <a:p>
            <a:r>
              <a:rPr lang="en-US" altLang="zh-CN" dirty="0" smtClean="0"/>
              <a:t>margin</a:t>
            </a:r>
            <a:r>
              <a:rPr lang="zh-CN" altLang="en-US" dirty="0" smtClean="0"/>
              <a:t>、</a:t>
            </a:r>
            <a:r>
              <a:rPr lang="en-US" altLang="zh-CN" dirty="0" smtClean="0"/>
              <a:t>border</a:t>
            </a:r>
            <a:r>
              <a:rPr lang="zh-CN" altLang="en-US" dirty="0" smtClean="0"/>
              <a:t>、</a:t>
            </a:r>
            <a:r>
              <a:rPr lang="en-US" altLang="zh-CN" dirty="0" smtClean="0"/>
              <a:t>padding</a:t>
            </a:r>
            <a:r>
              <a:rPr lang="zh-CN" altLang="en-US" dirty="0" smtClean="0"/>
              <a:t>在设定四个方向值时应遵循</a:t>
            </a:r>
            <a:r>
              <a:rPr lang="en-US" altLang="zh-CN" dirty="0" smtClean="0"/>
              <a:t>top</a:t>
            </a:r>
            <a:r>
              <a:rPr lang="zh-CN" altLang="en-US" dirty="0" smtClean="0"/>
              <a:t>、</a:t>
            </a:r>
            <a:r>
              <a:rPr lang="en-US" altLang="zh-CN" dirty="0" smtClean="0"/>
              <a:t>right</a:t>
            </a:r>
            <a:r>
              <a:rPr lang="zh-CN" altLang="en-US" dirty="0" smtClean="0"/>
              <a:t>、</a:t>
            </a:r>
            <a:r>
              <a:rPr lang="en-US" altLang="zh-CN" dirty="0" smtClean="0"/>
              <a:t>bottom</a:t>
            </a:r>
            <a:r>
              <a:rPr lang="zh-CN" altLang="en-US" dirty="0" smtClean="0"/>
              <a:t>、</a:t>
            </a:r>
            <a:r>
              <a:rPr lang="en-US" altLang="zh-CN" dirty="0" smtClean="0"/>
              <a:t>left</a:t>
            </a:r>
            <a:r>
              <a:rPr lang="zh-CN" altLang="en-US" dirty="0" smtClean="0"/>
              <a:t>顺序</a:t>
            </a:r>
            <a:endParaRPr lang="en-US" altLang="zh-CN" dirty="0" smtClean="0"/>
          </a:p>
          <a:p>
            <a:r>
              <a:rPr lang="zh-CN" altLang="en-US" dirty="0" smtClean="0"/>
              <a:t>如果四方都一样，可以用单一值代替，如果部分一样，应遵循如下值复制原则</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不同方向值设置时可以使用不同类型</a:t>
            </a:r>
            <a:endParaRPr lang="zh-CN" altLang="en-US" dirty="0"/>
          </a:p>
        </p:txBody>
      </p:sp>
      <p:pic>
        <p:nvPicPr>
          <p:cNvPr id="5" name="Picture 7" descr="MarginCopy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593" y="3861050"/>
            <a:ext cx="7200800" cy="1944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36949431"/>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负值</a:t>
            </a:r>
            <a:endParaRPr lang="zh-CN" altLang="en-US" dirty="0"/>
          </a:p>
        </p:txBody>
      </p:sp>
      <p:sp>
        <p:nvSpPr>
          <p:cNvPr id="3" name="内容占位符 2"/>
          <p:cNvSpPr>
            <a:spLocks noGrp="1"/>
          </p:cNvSpPr>
          <p:nvPr>
            <p:ph idx="1"/>
          </p:nvPr>
        </p:nvSpPr>
        <p:spPr/>
        <p:txBody>
          <a:bodyPr/>
          <a:lstStyle/>
          <a:p>
            <a:r>
              <a:rPr lang="en-US" altLang="zh-CN" dirty="0"/>
              <a:t>m</a:t>
            </a:r>
            <a:r>
              <a:rPr lang="en-US" altLang="zh-CN" dirty="0" smtClean="0"/>
              <a:t>argin</a:t>
            </a:r>
            <a:r>
              <a:rPr lang="zh-CN" altLang="en-US" dirty="0" smtClean="0"/>
              <a:t>可以取负值</a:t>
            </a:r>
            <a:endParaRPr lang="en-US" altLang="zh-CN" dirty="0" smtClean="0"/>
          </a:p>
          <a:p>
            <a:pPr lvl="1"/>
            <a:r>
              <a:rPr lang="zh-CN" altLang="en-US" dirty="0" smtClean="0"/>
              <a:t>取负值时可以产生覆盖等特殊效果</a:t>
            </a:r>
            <a:endParaRPr lang="en-US" altLang="zh-CN" dirty="0" smtClean="0"/>
          </a:p>
          <a:p>
            <a:pPr lvl="1"/>
            <a:r>
              <a:rPr lang="zh-CN" altLang="en-US" dirty="0" smtClean="0"/>
              <a:t>可以取负值在理论上对保证被包含元素不超出包含块很重要</a:t>
            </a:r>
            <a:endParaRPr lang="en-US" altLang="zh-CN" dirty="0" smtClean="0"/>
          </a:p>
          <a:p>
            <a:pPr lvl="1"/>
            <a:r>
              <a:rPr lang="en-US" altLang="zh-CN" dirty="0" smtClean="0">
                <a:hlinkClick r:id="rId2" action="ppaction://hlinkfile"/>
              </a:rPr>
              <a:t>example1</a:t>
            </a:r>
            <a:endParaRPr lang="en-US" altLang="zh-CN" dirty="0" smtClean="0"/>
          </a:p>
          <a:p>
            <a:pPr lvl="1"/>
            <a:r>
              <a:rPr lang="en-US" altLang="zh-CN" dirty="0" smtClean="0">
                <a:hlinkClick r:id="rId3" action="ppaction://hlinkfile"/>
              </a:rPr>
              <a:t>example2</a:t>
            </a:r>
            <a:endParaRPr lang="en-US" altLang="zh-CN" dirty="0" smtClean="0"/>
          </a:p>
        </p:txBody>
      </p:sp>
    </p:spTree>
    <p:extLst>
      <p:ext uri="{BB962C8B-B14F-4D97-AF65-F5344CB8AC3E}">
        <p14:creationId xmlns:p14="http://schemas.microsoft.com/office/powerpoint/2010/main" val="366009101"/>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负值</a:t>
            </a:r>
          </a:p>
        </p:txBody>
      </p:sp>
      <p:pic>
        <p:nvPicPr>
          <p:cNvPr id="6" name="内容占位符 5"/>
          <p:cNvPicPr>
            <a:picLocks noGrp="1" noChangeAspect="1"/>
          </p:cNvPicPr>
          <p:nvPr>
            <p:ph sz="half" idx="1"/>
          </p:nvPr>
        </p:nvPicPr>
        <p:blipFill>
          <a:blip r:embed="rId2"/>
          <a:stretch>
            <a:fillRect/>
          </a:stretch>
        </p:blipFill>
        <p:spPr>
          <a:xfrm>
            <a:off x="1117600" y="2200317"/>
            <a:ext cx="5080000" cy="3524165"/>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722865"/>
            <a:ext cx="5080000" cy="2479070"/>
          </a:xfrm>
          <a:prstGeom prst="rect">
            <a:avLst/>
          </a:prstGeom>
        </p:spPr>
      </p:pic>
    </p:spTree>
    <p:extLst>
      <p:ext uri="{BB962C8B-B14F-4D97-AF65-F5344CB8AC3E}">
        <p14:creationId xmlns:p14="http://schemas.microsoft.com/office/powerpoint/2010/main" val="2758456696"/>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负值</a:t>
            </a:r>
          </a:p>
        </p:txBody>
      </p:sp>
      <p:pic>
        <p:nvPicPr>
          <p:cNvPr id="6" name="内容占位符 5"/>
          <p:cNvPicPr>
            <a:picLocks noGrp="1" noChangeAspect="1"/>
          </p:cNvPicPr>
          <p:nvPr>
            <p:ph sz="half" idx="1"/>
          </p:nvPr>
        </p:nvPicPr>
        <p:blipFill>
          <a:blip r:embed="rId2"/>
          <a:stretch>
            <a:fillRect/>
          </a:stretch>
        </p:blipFill>
        <p:spPr>
          <a:xfrm>
            <a:off x="1117600" y="2167580"/>
            <a:ext cx="5080000" cy="3589639"/>
          </a:xfrm>
          <a:prstGeom prst="rect">
            <a:avLst/>
          </a:prstGeom>
        </p:spPr>
      </p:pic>
      <p:pic>
        <p:nvPicPr>
          <p:cNvPr id="5" name="内容占位符 4"/>
          <p:cNvPicPr>
            <a:picLocks noGrp="1" noChangeAspect="1"/>
          </p:cNvPicPr>
          <p:nvPr>
            <p:ph sz="half" idx="2"/>
          </p:nvPr>
        </p:nvPicPr>
        <p:blipFill>
          <a:blip r:embed="rId3"/>
          <a:stretch>
            <a:fillRect/>
          </a:stretch>
        </p:blipFill>
        <p:spPr>
          <a:xfrm>
            <a:off x="7203192" y="1905000"/>
            <a:ext cx="3475216" cy="4114800"/>
          </a:xfrm>
          <a:prstGeom prst="rect">
            <a:avLst/>
          </a:prstGeom>
        </p:spPr>
      </p:pic>
    </p:spTree>
    <p:extLst>
      <p:ext uri="{BB962C8B-B14F-4D97-AF65-F5344CB8AC3E}">
        <p14:creationId xmlns:p14="http://schemas.microsoft.com/office/powerpoint/2010/main" val="2832839716"/>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auto</a:t>
            </a:r>
            <a:r>
              <a:rPr lang="zh-CN" altLang="en-US" dirty="0"/>
              <a:t>值</a:t>
            </a:r>
          </a:p>
        </p:txBody>
      </p:sp>
      <p:sp>
        <p:nvSpPr>
          <p:cNvPr id="3" name="内容占位符 2"/>
          <p:cNvSpPr>
            <a:spLocks noGrp="1"/>
          </p:cNvSpPr>
          <p:nvPr>
            <p:ph idx="1"/>
          </p:nvPr>
        </p:nvSpPr>
        <p:spPr>
          <a:xfrm>
            <a:off x="1127448" y="1628800"/>
            <a:ext cx="10363200" cy="4114800"/>
          </a:xfrm>
        </p:spPr>
        <p:txBody>
          <a:bodyPr/>
          <a:lstStyle/>
          <a:p>
            <a:r>
              <a:rPr lang="en-US" altLang="zh-CN" dirty="0" smtClean="0"/>
              <a:t>margin</a:t>
            </a:r>
            <a:r>
              <a:rPr lang="zh-CN" altLang="en-US" dirty="0"/>
              <a:t>、</a:t>
            </a:r>
            <a:r>
              <a:rPr lang="en-US" altLang="zh-CN" dirty="0"/>
              <a:t>width</a:t>
            </a:r>
            <a:r>
              <a:rPr lang="zh-CN" altLang="en-US" dirty="0"/>
              <a:t>和</a:t>
            </a:r>
            <a:r>
              <a:rPr lang="en-US" altLang="zh-CN" dirty="0"/>
              <a:t>height</a:t>
            </a:r>
            <a:r>
              <a:rPr lang="zh-CN" altLang="en-US" dirty="0"/>
              <a:t>可以取</a:t>
            </a:r>
            <a:r>
              <a:rPr lang="en-US" altLang="zh-CN" dirty="0"/>
              <a:t>auto</a:t>
            </a:r>
            <a:r>
              <a:rPr lang="zh-CN" altLang="en-US" dirty="0"/>
              <a:t>值</a:t>
            </a:r>
            <a:endParaRPr lang="en-US" altLang="zh-CN" dirty="0"/>
          </a:p>
          <a:p>
            <a:pPr lvl="1"/>
            <a:r>
              <a:rPr lang="zh-CN" altLang="en-US" dirty="0"/>
              <a:t>在水平方向上取</a:t>
            </a:r>
            <a:r>
              <a:rPr lang="en-US" altLang="zh-CN" dirty="0"/>
              <a:t>auto</a:t>
            </a:r>
            <a:r>
              <a:rPr lang="zh-CN" altLang="en-US" dirty="0"/>
              <a:t>值各类组合情况效果见下页表，垂直方向是类似的</a:t>
            </a:r>
            <a:endParaRPr lang="en-US" altLang="zh-CN" dirty="0"/>
          </a:p>
          <a:p>
            <a:pPr lvl="1"/>
            <a:r>
              <a:rPr lang="zh-CN" altLang="en-US" dirty="0"/>
              <a:t>若</a:t>
            </a:r>
            <a:r>
              <a:rPr lang="en-US" altLang="zh-CN" dirty="0"/>
              <a:t>7</a:t>
            </a:r>
            <a:r>
              <a:rPr lang="zh-CN" altLang="en-US" dirty="0"/>
              <a:t>个属性过分受限，即加和大于或小于父元素的</a:t>
            </a:r>
            <a:r>
              <a:rPr lang="en-US" altLang="zh-CN" dirty="0" smtClean="0"/>
              <a:t>width/height</a:t>
            </a:r>
            <a:r>
              <a:rPr lang="zh-CN" altLang="en-US" dirty="0" smtClean="0"/>
              <a:t>，</a:t>
            </a:r>
            <a:r>
              <a:rPr lang="zh-CN" altLang="en-US" dirty="0"/>
              <a:t>则</a:t>
            </a:r>
            <a:r>
              <a:rPr lang="en-US" altLang="zh-CN" dirty="0" smtClean="0"/>
              <a:t>margin-right/bottom</a:t>
            </a:r>
            <a:r>
              <a:rPr lang="zh-CN" altLang="en-US" dirty="0" smtClean="0"/>
              <a:t>强制</a:t>
            </a:r>
            <a:r>
              <a:rPr lang="zh-CN" altLang="en-US" dirty="0"/>
              <a:t>转为</a:t>
            </a:r>
            <a:r>
              <a:rPr lang="en-US" altLang="zh-CN" dirty="0"/>
              <a:t>auto (</a:t>
            </a:r>
            <a:r>
              <a:rPr lang="zh-CN" altLang="en-US" dirty="0"/>
              <a:t>对于从左向右读的语言</a:t>
            </a:r>
            <a:r>
              <a:rPr lang="en-US" altLang="zh-CN" dirty="0"/>
              <a:t>)</a:t>
            </a:r>
            <a:endParaRPr lang="zh-CN" altLang="en-US" dirty="0"/>
          </a:p>
          <a:p>
            <a:pPr lvl="1"/>
            <a:r>
              <a:rPr lang="zh-CN" altLang="en-US" dirty="0" smtClean="0"/>
              <a:t>将左右</a:t>
            </a:r>
            <a:r>
              <a:rPr lang="en-US" altLang="zh-CN" dirty="0" smtClean="0"/>
              <a:t>margin</a:t>
            </a:r>
            <a:r>
              <a:rPr lang="zh-CN" altLang="en-US" dirty="0" smtClean="0"/>
              <a:t>都设为</a:t>
            </a:r>
            <a:r>
              <a:rPr lang="en-US" altLang="zh-CN" dirty="0" smtClean="0"/>
              <a:t>auto</a:t>
            </a:r>
            <a:r>
              <a:rPr lang="zh-CN" altLang="en-US" dirty="0" smtClean="0"/>
              <a:t>是使元素居中的常用方法</a:t>
            </a:r>
            <a:endParaRPr lang="en-US" altLang="zh-CN" dirty="0" smtClean="0"/>
          </a:p>
          <a:p>
            <a:pPr lvl="1"/>
            <a:r>
              <a:rPr lang="zh-CN" altLang="en-US" dirty="0" smtClean="0"/>
              <a:t>将某个</a:t>
            </a:r>
            <a:r>
              <a:rPr lang="en-US" altLang="zh-CN" dirty="0" smtClean="0"/>
              <a:t>margin</a:t>
            </a:r>
            <a:r>
              <a:rPr lang="zh-CN" altLang="en-US" dirty="0" smtClean="0"/>
              <a:t>和</a:t>
            </a:r>
            <a:r>
              <a:rPr lang="en-US" altLang="zh-CN" dirty="0" smtClean="0"/>
              <a:t>width</a:t>
            </a:r>
            <a:r>
              <a:rPr lang="zh-CN" altLang="en-US" dirty="0" smtClean="0"/>
              <a:t>设为</a:t>
            </a:r>
            <a:r>
              <a:rPr lang="en-US" altLang="zh-CN" dirty="0" smtClean="0"/>
              <a:t>auto</a:t>
            </a:r>
            <a:r>
              <a:rPr lang="zh-CN" altLang="en-US" dirty="0" smtClean="0"/>
              <a:t>，指定另外一侧</a:t>
            </a:r>
            <a:r>
              <a:rPr lang="en-US" altLang="zh-CN" dirty="0" smtClean="0"/>
              <a:t>margin</a:t>
            </a:r>
            <a:r>
              <a:rPr lang="zh-CN" altLang="en-US" dirty="0" smtClean="0"/>
              <a:t>值是设定元素宽度的常用方法</a:t>
            </a:r>
            <a:endParaRPr lang="en-US" altLang="zh-CN" dirty="0" smtClean="0"/>
          </a:p>
          <a:p>
            <a:pPr lvl="1"/>
            <a:r>
              <a:rPr lang="zh-CN" altLang="en-US" dirty="0"/>
              <a:t>以上对非替换元素而言，替换元素如图像，如</a:t>
            </a:r>
            <a:r>
              <a:rPr lang="en-US" altLang="zh-CN" dirty="0"/>
              <a:t>width</a:t>
            </a:r>
            <a:r>
              <a:rPr lang="zh-CN" altLang="en-US" dirty="0"/>
              <a:t>设为</a:t>
            </a:r>
            <a:r>
              <a:rPr lang="en-US" altLang="zh-CN" dirty="0"/>
              <a:t>auto</a:t>
            </a:r>
            <a:r>
              <a:rPr lang="zh-CN" altLang="en-US" dirty="0"/>
              <a:t>，不设定</a:t>
            </a:r>
            <a:r>
              <a:rPr lang="en-US" altLang="zh-CN" dirty="0"/>
              <a:t>height</a:t>
            </a:r>
            <a:r>
              <a:rPr lang="zh-CN" altLang="en-US" dirty="0"/>
              <a:t>，则为固有宽度；如</a:t>
            </a:r>
            <a:r>
              <a:rPr lang="en-US" altLang="zh-CN" dirty="0"/>
              <a:t>width</a:t>
            </a:r>
            <a:r>
              <a:rPr lang="zh-CN" altLang="en-US" dirty="0"/>
              <a:t>设定不为固有宽度，不设定</a:t>
            </a:r>
            <a:r>
              <a:rPr lang="en-US" altLang="zh-CN" dirty="0"/>
              <a:t>height</a:t>
            </a:r>
            <a:r>
              <a:rPr lang="zh-CN" altLang="en-US" dirty="0"/>
              <a:t>，则</a:t>
            </a:r>
            <a:r>
              <a:rPr lang="en-US" altLang="zh-CN" dirty="0"/>
              <a:t>height</a:t>
            </a:r>
            <a:r>
              <a:rPr lang="zh-CN" altLang="en-US" dirty="0"/>
              <a:t>会按比例缩放；否则均按设定值</a:t>
            </a:r>
          </a:p>
          <a:p>
            <a:pPr lvl="1"/>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334825407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auto</a:t>
            </a:r>
            <a:r>
              <a:rPr lang="zh-CN" altLang="en-US" dirty="0"/>
              <a:t>值</a:t>
            </a:r>
          </a:p>
        </p:txBody>
      </p:sp>
      <p:graphicFrame>
        <p:nvGraphicFramePr>
          <p:cNvPr id="5" name="Group 121"/>
          <p:cNvGraphicFramePr>
            <a:graphicFrameLocks noGrp="1"/>
          </p:cNvGraphicFramePr>
          <p:nvPr>
            <p:ph idx="1"/>
            <p:extLst/>
          </p:nvPr>
        </p:nvGraphicFramePr>
        <p:xfrm>
          <a:off x="2207569" y="1844825"/>
          <a:ext cx="8220075" cy="4335463"/>
        </p:xfrm>
        <a:graphic>
          <a:graphicData uri="http://schemas.openxmlformats.org/drawingml/2006/table">
            <a:tbl>
              <a:tblPr/>
              <a:tblGrid>
                <a:gridCol w="946150">
                  <a:extLst>
                    <a:ext uri="{9D8B030D-6E8A-4147-A177-3AD203B41FA5}">
                      <a16:colId xmlns:a16="http://schemas.microsoft.com/office/drawing/2014/main" val="20000"/>
                    </a:ext>
                  </a:extLst>
                </a:gridCol>
                <a:gridCol w="1584325">
                  <a:extLst>
                    <a:ext uri="{9D8B030D-6E8A-4147-A177-3AD203B41FA5}">
                      <a16:colId xmlns:a16="http://schemas.microsoft.com/office/drawing/2014/main" val="20001"/>
                    </a:ext>
                  </a:extLst>
                </a:gridCol>
                <a:gridCol w="1871663">
                  <a:extLst>
                    <a:ext uri="{9D8B030D-6E8A-4147-A177-3AD203B41FA5}">
                      <a16:colId xmlns:a16="http://schemas.microsoft.com/office/drawing/2014/main" val="20002"/>
                    </a:ext>
                  </a:extLst>
                </a:gridCol>
                <a:gridCol w="3817937">
                  <a:extLst>
                    <a:ext uri="{9D8B030D-6E8A-4147-A177-3AD203B41FA5}">
                      <a16:colId xmlns:a16="http://schemas.microsoft.com/office/drawing/2014/main" val="20003"/>
                    </a:ext>
                  </a:extLst>
                </a:gridCol>
              </a:tblGrid>
              <a:tr h="112236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width</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margin-left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margin-right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0" i="0" u="none" strike="noStrike" cap="none" normalizeH="0" baseline="0" smtClean="0">
                          <a:ln>
                            <a:noFill/>
                          </a:ln>
                          <a:solidFill>
                            <a:schemeClr val="tx1"/>
                          </a:solidFill>
                          <a:effectLst/>
                          <a:latin typeface="微软雅黑" pitchFamily="34" charset="-122"/>
                          <a:ea typeface="微软雅黑" pitchFamily="34" charset="-122"/>
                        </a:rPr>
                        <a:t>效果</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032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auto</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auto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auto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两个外边距都为</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0</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width</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会尽可能的宽</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32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auto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auto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内容在父元素内居中显示</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032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auto</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若其余</a:t>
                      </a: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6</a:t>
                      </a:r>
                      <a:r>
                        <a:rPr kumimoji="0" lang="zh-CN" altLang="en-US" sz="2000" b="0" i="0" u="none" strike="noStrike" cap="none" normalizeH="0" baseline="0" smtClean="0">
                          <a:ln>
                            <a:noFill/>
                          </a:ln>
                          <a:solidFill>
                            <a:schemeClr val="tx1"/>
                          </a:solidFill>
                          <a:effectLst/>
                          <a:latin typeface="微软雅黑" pitchFamily="34" charset="-122"/>
                          <a:ea typeface="微软雅黑" pitchFamily="34" charset="-122"/>
                        </a:rPr>
                        <a:t>个属性值设置得更宽，块级元素会变得更高</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0327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auto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若其余</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6</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个属性值之和大于父元素</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width</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en-US" altLang="zh-CN" sz="2000" b="0" i="0" u="none" strike="noStrike" cap="none" normalizeH="0" baseline="0" dirty="0" smtClean="0">
                          <a:ln>
                            <a:noFill/>
                          </a:ln>
                          <a:solidFill>
                            <a:schemeClr val="tx1"/>
                          </a:solidFill>
                          <a:effectLst/>
                          <a:latin typeface="微软雅黑" pitchFamily="34" charset="-122"/>
                          <a:ea typeface="微软雅黑" pitchFamily="34" charset="-122"/>
                        </a:rPr>
                        <a:t>margin-right</a:t>
                      </a:r>
                      <a:r>
                        <a:rPr kumimoji="0" lang="zh-CN" altLang="en-US" sz="2000" b="0" i="0" u="none" strike="noStrike" cap="none" normalizeH="0" baseline="0" dirty="0" smtClean="0">
                          <a:ln>
                            <a:noFill/>
                          </a:ln>
                          <a:solidFill>
                            <a:schemeClr val="tx1"/>
                          </a:solidFill>
                          <a:effectLst/>
                          <a:latin typeface="微软雅黑" pitchFamily="34" charset="-122"/>
                          <a:ea typeface="微软雅黑" pitchFamily="34" charset="-122"/>
                        </a:rPr>
                        <a:t>为负数</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7171988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auto</a:t>
            </a:r>
            <a:r>
              <a:rPr lang="zh-CN" altLang="en-US" dirty="0"/>
              <a:t>值</a:t>
            </a:r>
          </a:p>
        </p:txBody>
      </p:sp>
      <p:pic>
        <p:nvPicPr>
          <p:cNvPr id="6" name="内容占位符 5"/>
          <p:cNvPicPr>
            <a:picLocks noGrp="1" noChangeAspect="1"/>
          </p:cNvPicPr>
          <p:nvPr>
            <p:ph sz="half" idx="1"/>
          </p:nvPr>
        </p:nvPicPr>
        <p:blipFill>
          <a:blip r:embed="rId2"/>
          <a:stretch>
            <a:fillRect/>
          </a:stretch>
        </p:blipFill>
        <p:spPr>
          <a:xfrm>
            <a:off x="1117600" y="2514621"/>
            <a:ext cx="5080000" cy="2895557"/>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503899"/>
            <a:ext cx="5080000" cy="2917001"/>
          </a:xfrm>
          <a:prstGeom prst="rect">
            <a:avLst/>
          </a:prstGeom>
        </p:spPr>
      </p:pic>
    </p:spTree>
    <p:extLst>
      <p:ext uri="{BB962C8B-B14F-4D97-AF65-F5344CB8AC3E}">
        <p14:creationId xmlns:p14="http://schemas.microsoft.com/office/powerpoint/2010/main" val="40948395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取值小结</a:t>
            </a:r>
            <a:endParaRPr lang="zh-CN" altLang="en-US" dirty="0"/>
          </a:p>
        </p:txBody>
      </p:sp>
      <p:sp>
        <p:nvSpPr>
          <p:cNvPr id="3" name="内容占位符 2"/>
          <p:cNvSpPr>
            <a:spLocks noGrp="1"/>
          </p:cNvSpPr>
          <p:nvPr>
            <p:ph idx="1"/>
          </p:nvPr>
        </p:nvSpPr>
        <p:spPr/>
        <p:txBody>
          <a:bodyPr/>
          <a:lstStyle/>
          <a:p>
            <a:r>
              <a:rPr lang="en-US" altLang="zh-CN" dirty="0" smtClean="0"/>
              <a:t>width</a:t>
            </a:r>
            <a:r>
              <a:rPr lang="zh-CN" altLang="en-US" dirty="0" smtClean="0"/>
              <a:t>、</a:t>
            </a:r>
            <a:r>
              <a:rPr lang="en-US" altLang="zh-CN" dirty="0" smtClean="0"/>
              <a:t>height</a:t>
            </a:r>
            <a:r>
              <a:rPr lang="zh-CN" altLang="en-US" dirty="0" smtClean="0"/>
              <a:t>、</a:t>
            </a:r>
            <a:r>
              <a:rPr lang="en-US" altLang="zh-CN" dirty="0" smtClean="0"/>
              <a:t>margin</a:t>
            </a:r>
            <a:r>
              <a:rPr lang="zh-CN" altLang="en-US" dirty="0" smtClean="0"/>
              <a:t>、</a:t>
            </a:r>
            <a:r>
              <a:rPr lang="en-US" altLang="zh-CN" dirty="0" smtClean="0"/>
              <a:t>outline</a:t>
            </a:r>
            <a:r>
              <a:rPr lang="zh-CN" altLang="en-US" dirty="0" smtClean="0"/>
              <a:t>、</a:t>
            </a:r>
            <a:r>
              <a:rPr lang="en-US" altLang="zh-CN" dirty="0" smtClean="0"/>
              <a:t>border</a:t>
            </a:r>
            <a:r>
              <a:rPr lang="zh-CN" altLang="en-US" dirty="0" smtClean="0"/>
              <a:t>、</a:t>
            </a:r>
            <a:r>
              <a:rPr lang="en-US" altLang="zh-CN" dirty="0" smtClean="0"/>
              <a:t>padding</a:t>
            </a:r>
            <a:r>
              <a:rPr lang="zh-CN" altLang="en-US" dirty="0" smtClean="0"/>
              <a:t>都可以取绝对值</a:t>
            </a:r>
            <a:endParaRPr lang="en-US" altLang="zh-CN" dirty="0" smtClean="0"/>
          </a:p>
          <a:p>
            <a:r>
              <a:rPr lang="en-US" altLang="zh-CN" dirty="0"/>
              <a:t>width</a:t>
            </a:r>
            <a:r>
              <a:rPr lang="zh-CN" altLang="en-US" dirty="0"/>
              <a:t>、</a:t>
            </a:r>
            <a:r>
              <a:rPr lang="en-US" altLang="zh-CN" dirty="0"/>
              <a:t>height</a:t>
            </a:r>
            <a:r>
              <a:rPr lang="zh-CN" altLang="en-US" dirty="0"/>
              <a:t>、</a:t>
            </a:r>
            <a:r>
              <a:rPr lang="en-US" altLang="zh-CN" dirty="0"/>
              <a:t>margin</a:t>
            </a:r>
            <a:r>
              <a:rPr lang="zh-CN" altLang="en-US" dirty="0" smtClean="0"/>
              <a:t>、</a:t>
            </a:r>
            <a:r>
              <a:rPr lang="en-US" altLang="zh-CN" dirty="0" smtClean="0"/>
              <a:t>padding</a:t>
            </a:r>
            <a:r>
              <a:rPr lang="zh-CN" altLang="en-US" dirty="0" smtClean="0"/>
              <a:t>可以取百分比</a:t>
            </a:r>
            <a:endParaRPr lang="en-US" altLang="zh-CN" dirty="0" smtClean="0"/>
          </a:p>
          <a:p>
            <a:r>
              <a:rPr lang="en-US" altLang="zh-CN" dirty="0"/>
              <a:t>width</a:t>
            </a:r>
            <a:r>
              <a:rPr lang="zh-CN" altLang="en-US" dirty="0"/>
              <a:t>、</a:t>
            </a:r>
            <a:r>
              <a:rPr lang="en-US" altLang="zh-CN" dirty="0"/>
              <a:t>height</a:t>
            </a:r>
            <a:r>
              <a:rPr lang="zh-CN" altLang="en-US" dirty="0"/>
              <a:t>、</a:t>
            </a:r>
            <a:r>
              <a:rPr lang="en-US" altLang="zh-CN" dirty="0" smtClean="0"/>
              <a:t>margin</a:t>
            </a:r>
            <a:r>
              <a:rPr lang="zh-CN" altLang="en-US" dirty="0" smtClean="0"/>
              <a:t>可以取</a:t>
            </a:r>
            <a:r>
              <a:rPr lang="en-US" altLang="zh-CN" dirty="0" smtClean="0"/>
              <a:t>auto</a:t>
            </a:r>
            <a:r>
              <a:rPr lang="zh-CN" altLang="en-US" dirty="0" smtClean="0"/>
              <a:t>，</a:t>
            </a:r>
            <a:r>
              <a:rPr lang="en-US" altLang="zh-CN" dirty="0" smtClean="0"/>
              <a:t>outline</a:t>
            </a:r>
            <a:r>
              <a:rPr lang="zh-CN" altLang="en-US" dirty="0" smtClean="0"/>
              <a:t>、</a:t>
            </a:r>
            <a:r>
              <a:rPr lang="en-US" altLang="zh-CN" dirty="0" smtClean="0"/>
              <a:t>border</a:t>
            </a:r>
            <a:r>
              <a:rPr lang="zh-CN" altLang="en-US" dirty="0"/>
              <a:t>、</a:t>
            </a:r>
            <a:r>
              <a:rPr lang="en-US" altLang="zh-CN" dirty="0" smtClean="0"/>
              <a:t>padding</a:t>
            </a:r>
            <a:r>
              <a:rPr lang="zh-CN" altLang="en-US" dirty="0" smtClean="0"/>
              <a:t>只能取</a:t>
            </a:r>
            <a:r>
              <a:rPr lang="en-US" altLang="zh-CN" dirty="0" smtClean="0"/>
              <a:t>0</a:t>
            </a:r>
            <a:r>
              <a:rPr lang="zh-CN" altLang="en-US" dirty="0" smtClean="0"/>
              <a:t>或者特定值</a:t>
            </a:r>
            <a:endParaRPr lang="en-US" altLang="zh-CN" dirty="0" smtClean="0"/>
          </a:p>
          <a:p>
            <a:r>
              <a:rPr lang="en-US" altLang="zh-CN" dirty="0"/>
              <a:t>m</a:t>
            </a:r>
            <a:r>
              <a:rPr lang="en-US" altLang="zh-CN" dirty="0" smtClean="0"/>
              <a:t>argin</a:t>
            </a:r>
            <a:r>
              <a:rPr lang="zh-CN" altLang="en-US" dirty="0" smtClean="0"/>
              <a:t>可以为负值，其余必须为</a:t>
            </a:r>
            <a:r>
              <a:rPr lang="en-US" altLang="zh-CN" dirty="0" smtClean="0"/>
              <a:t>0</a:t>
            </a:r>
            <a:r>
              <a:rPr lang="zh-CN" altLang="en-US" dirty="0" smtClean="0"/>
              <a:t>或者正值</a:t>
            </a:r>
            <a:endParaRPr lang="zh-CN" altLang="en-US" dirty="0"/>
          </a:p>
        </p:txBody>
      </p:sp>
    </p:spTree>
    <p:extLst>
      <p:ext uri="{BB962C8B-B14F-4D97-AF65-F5344CB8AC3E}">
        <p14:creationId xmlns:p14="http://schemas.microsoft.com/office/powerpoint/2010/main" val="648916243"/>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浮动和定位</a:t>
            </a:r>
            <a:endParaRPr lang="en-US" altLang="zh-CN" dirty="0"/>
          </a:p>
        </p:txBody>
      </p:sp>
    </p:spTree>
    <p:extLst>
      <p:ext uri="{BB962C8B-B14F-4D97-AF65-F5344CB8AC3E}">
        <p14:creationId xmlns:p14="http://schemas.microsoft.com/office/powerpoint/2010/main" val="20858887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选择器</a:t>
            </a:r>
            <a:endParaRPr lang="en-US" altLang="zh-CN" dirty="0"/>
          </a:p>
        </p:txBody>
      </p:sp>
    </p:spTree>
    <p:extLst>
      <p:ext uri="{BB962C8B-B14F-4D97-AF65-F5344CB8AC3E}">
        <p14:creationId xmlns:p14="http://schemas.microsoft.com/office/powerpoint/2010/main" val="149695899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浮动</a:t>
            </a:r>
            <a:endParaRPr lang="zh-CN" altLang="en-US" dirty="0"/>
          </a:p>
        </p:txBody>
      </p:sp>
      <p:sp>
        <p:nvSpPr>
          <p:cNvPr id="3" name="内容占位符 2"/>
          <p:cNvSpPr>
            <a:spLocks noGrp="1"/>
          </p:cNvSpPr>
          <p:nvPr>
            <p:ph idx="1"/>
          </p:nvPr>
        </p:nvSpPr>
        <p:spPr/>
        <p:txBody>
          <a:bodyPr/>
          <a:lstStyle/>
          <a:p>
            <a:r>
              <a:rPr lang="en-US" altLang="zh-CN" dirty="0" smtClean="0"/>
              <a:t>float</a:t>
            </a:r>
          </a:p>
          <a:p>
            <a:pPr lvl="1"/>
            <a:r>
              <a:rPr lang="zh-CN" altLang="en-US" dirty="0" smtClean="0"/>
              <a:t>使元素成为块元素，脱离正常文档流</a:t>
            </a:r>
            <a:endParaRPr lang="en-US" altLang="zh-CN" dirty="0" smtClean="0"/>
          </a:p>
          <a:p>
            <a:pPr lvl="1"/>
            <a:r>
              <a:rPr lang="en-US" altLang="zh-CN" dirty="0"/>
              <a:t>left | right | none </a:t>
            </a:r>
            <a:r>
              <a:rPr lang="zh-CN" altLang="en-US" dirty="0" smtClean="0"/>
              <a:t>默认为</a:t>
            </a:r>
            <a:r>
              <a:rPr lang="en-US" altLang="zh-CN" dirty="0" smtClean="0"/>
              <a:t>none</a:t>
            </a:r>
          </a:p>
          <a:p>
            <a:pPr lvl="1"/>
            <a:r>
              <a:rPr lang="zh-CN" altLang="en-US" dirty="0" smtClean="0"/>
              <a:t>浮动元素外边距不合并</a:t>
            </a:r>
            <a:endParaRPr lang="en-US" altLang="zh-CN" dirty="0" smtClean="0"/>
          </a:p>
          <a:p>
            <a:pPr lvl="1"/>
            <a:r>
              <a:rPr lang="zh-CN" altLang="en-US" dirty="0" smtClean="0"/>
              <a:t>浮动元素以最近祖先块元素为</a:t>
            </a:r>
            <a:r>
              <a:rPr lang="zh-CN" altLang="en-US" dirty="0"/>
              <a:t>容纳块</a:t>
            </a:r>
            <a:r>
              <a:rPr lang="zh-CN" altLang="en-US" dirty="0" smtClean="0"/>
              <a:t>，尽可能不超出容纳块外边界（负外边距可突破此规则）</a:t>
            </a:r>
            <a:r>
              <a:rPr lang="en-US" altLang="zh-CN" dirty="0" smtClean="0"/>
              <a:t>*</a:t>
            </a:r>
          </a:p>
          <a:p>
            <a:pPr lvl="1"/>
            <a:r>
              <a:rPr lang="zh-CN" altLang="en-US" dirty="0" smtClean="0"/>
              <a:t>如果浮动的是非置换元素，应为其设定宽度，否则宽度趋于</a:t>
            </a:r>
            <a:r>
              <a:rPr lang="en-US" altLang="zh-CN" dirty="0" smtClean="0"/>
              <a:t>0</a:t>
            </a:r>
          </a:p>
          <a:p>
            <a:pPr lvl="1"/>
            <a:r>
              <a:rPr lang="en-US" altLang="zh-CN" dirty="0" smtClean="0">
                <a:hlinkClick r:id="rId3" action="ppaction://hlinkfile"/>
              </a:rPr>
              <a:t>example1 </a:t>
            </a:r>
            <a:r>
              <a:rPr lang="en-US" altLang="zh-CN" dirty="0" smtClean="0"/>
              <a:t>**</a:t>
            </a:r>
          </a:p>
          <a:p>
            <a:pPr lvl="1"/>
            <a:r>
              <a:rPr lang="en-US" altLang="zh-CN" dirty="0" smtClean="0">
                <a:hlinkClick r:id="rId4" action="ppaction://hlinkfile"/>
              </a:rPr>
              <a:t>example2</a:t>
            </a:r>
            <a:endParaRPr lang="en-US" altLang="zh-CN" dirty="0" smtClean="0"/>
          </a:p>
          <a:p>
            <a:endParaRPr lang="zh-CN" altLang="en-US" dirty="0"/>
          </a:p>
        </p:txBody>
      </p:sp>
    </p:spTree>
    <p:extLst>
      <p:ext uri="{BB962C8B-B14F-4D97-AF65-F5344CB8AC3E}">
        <p14:creationId xmlns:p14="http://schemas.microsoft.com/office/powerpoint/2010/main" val="350863129"/>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a:t>
            </a:r>
          </a:p>
        </p:txBody>
      </p:sp>
      <p:pic>
        <p:nvPicPr>
          <p:cNvPr id="6" name="内容占位符 5"/>
          <p:cNvPicPr>
            <a:picLocks noGrp="1" noChangeAspect="1"/>
          </p:cNvPicPr>
          <p:nvPr>
            <p:ph sz="half" idx="1"/>
          </p:nvPr>
        </p:nvPicPr>
        <p:blipFill>
          <a:blip r:embed="rId2"/>
          <a:stretch>
            <a:fillRect/>
          </a:stretch>
        </p:blipFill>
        <p:spPr>
          <a:xfrm>
            <a:off x="1117600" y="2088804"/>
            <a:ext cx="5080000" cy="3747191"/>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587228"/>
            <a:ext cx="5080000" cy="2750343"/>
          </a:xfrm>
          <a:prstGeom prst="rect">
            <a:avLst/>
          </a:prstGeom>
        </p:spPr>
      </p:pic>
    </p:spTree>
    <p:extLst>
      <p:ext uri="{BB962C8B-B14F-4D97-AF65-F5344CB8AC3E}">
        <p14:creationId xmlns:p14="http://schemas.microsoft.com/office/powerpoint/2010/main" val="60851916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a:t>
            </a:r>
          </a:p>
        </p:txBody>
      </p:sp>
      <p:pic>
        <p:nvPicPr>
          <p:cNvPr id="8" name="内容占位符 7"/>
          <p:cNvPicPr>
            <a:picLocks noGrp="1" noChangeAspect="1"/>
          </p:cNvPicPr>
          <p:nvPr>
            <p:ph sz="half" idx="1"/>
          </p:nvPr>
        </p:nvPicPr>
        <p:blipFill>
          <a:blip r:embed="rId2"/>
          <a:stretch>
            <a:fillRect/>
          </a:stretch>
        </p:blipFill>
        <p:spPr>
          <a:xfrm>
            <a:off x="1117600" y="2278293"/>
            <a:ext cx="5080000" cy="3368214"/>
          </a:xfrm>
          <a:prstGeom prst="rect">
            <a:avLst/>
          </a:prstGeom>
        </p:spPr>
      </p:pic>
      <p:pic>
        <p:nvPicPr>
          <p:cNvPr id="9" name="内容占位符 8"/>
          <p:cNvPicPr>
            <a:picLocks noGrp="1" noChangeAspect="1"/>
          </p:cNvPicPr>
          <p:nvPr>
            <p:ph sz="half" idx="2"/>
          </p:nvPr>
        </p:nvPicPr>
        <p:blipFill>
          <a:blip r:embed="rId3"/>
          <a:stretch>
            <a:fillRect/>
          </a:stretch>
        </p:blipFill>
        <p:spPr>
          <a:xfrm>
            <a:off x="6864350" y="1905000"/>
            <a:ext cx="4152900" cy="4114800"/>
          </a:xfrm>
          <a:prstGeom prst="rect">
            <a:avLst/>
          </a:prstGeom>
        </p:spPr>
      </p:pic>
    </p:spTree>
    <p:extLst>
      <p:ext uri="{BB962C8B-B14F-4D97-AF65-F5344CB8AC3E}">
        <p14:creationId xmlns:p14="http://schemas.microsoft.com/office/powerpoint/2010/main" val="4075972689"/>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a:t>
            </a:r>
          </a:p>
        </p:txBody>
      </p:sp>
      <p:sp>
        <p:nvSpPr>
          <p:cNvPr id="3" name="内容占位符 2"/>
          <p:cNvSpPr>
            <a:spLocks noGrp="1"/>
          </p:cNvSpPr>
          <p:nvPr>
            <p:ph idx="1"/>
          </p:nvPr>
        </p:nvSpPr>
        <p:spPr/>
        <p:txBody>
          <a:bodyPr/>
          <a:lstStyle/>
          <a:p>
            <a:r>
              <a:rPr lang="zh-CN" altLang="en-US" dirty="0"/>
              <a:t>浮动元素的</a:t>
            </a:r>
            <a:r>
              <a:rPr lang="en-US" altLang="zh-CN" dirty="0"/>
              <a:t>margin</a:t>
            </a:r>
            <a:r>
              <a:rPr lang="zh-CN" altLang="en-US" dirty="0"/>
              <a:t>值设置成负值时，会产生重叠的</a:t>
            </a:r>
            <a:r>
              <a:rPr lang="zh-CN" altLang="en-US" dirty="0" smtClean="0"/>
              <a:t>现象</a:t>
            </a:r>
            <a:endParaRPr lang="zh-CN" altLang="en-US" dirty="0"/>
          </a:p>
          <a:p>
            <a:pPr lvl="1"/>
            <a:r>
              <a:rPr lang="zh-CN" altLang="en-US" dirty="0"/>
              <a:t>行内框与一个浮动元素重叠时，其边框、背景和内容都在浮动元素之上</a:t>
            </a:r>
            <a:r>
              <a:rPr lang="zh-CN" altLang="en-US" dirty="0" smtClean="0"/>
              <a:t>显示</a:t>
            </a:r>
            <a:endParaRPr lang="zh-CN" altLang="en-US" dirty="0"/>
          </a:p>
          <a:p>
            <a:pPr lvl="1"/>
            <a:r>
              <a:rPr lang="zh-CN" altLang="en-US" dirty="0"/>
              <a:t>块框与一个浮动元素重叠时，其边框和背景在浮动元素之下显示，而内容在浮动元素之上</a:t>
            </a:r>
            <a:r>
              <a:rPr lang="zh-CN" altLang="en-US" dirty="0" smtClean="0"/>
              <a:t>显示</a:t>
            </a:r>
            <a:endParaRPr lang="zh-CN" altLang="en-US" dirty="0"/>
          </a:p>
          <a:p>
            <a:pPr lvl="1"/>
            <a:r>
              <a:rPr lang="zh-CN" altLang="en-US" dirty="0"/>
              <a:t>重叠行为与元素在文档中的顺序无关，元素在浮动元素之前还是之后并不</a:t>
            </a:r>
            <a:r>
              <a:rPr lang="zh-CN" altLang="en-US" dirty="0" smtClean="0"/>
              <a:t>重要</a:t>
            </a:r>
            <a:endParaRPr lang="en-US" altLang="zh-CN" dirty="0" smtClean="0"/>
          </a:p>
          <a:p>
            <a:pPr lvl="1"/>
            <a:r>
              <a:rPr lang="en-US" altLang="zh-CN" dirty="0" smtClean="0">
                <a:hlinkClick r:id="rId3" action="ppaction://hlinkfile"/>
              </a:rPr>
              <a:t>example</a:t>
            </a:r>
            <a:endParaRPr lang="zh-CN" altLang="en-US" dirty="0"/>
          </a:p>
          <a:p>
            <a:endParaRPr lang="zh-CN" altLang="en-US" dirty="0"/>
          </a:p>
        </p:txBody>
      </p:sp>
    </p:spTree>
    <p:extLst>
      <p:ext uri="{BB962C8B-B14F-4D97-AF65-F5344CB8AC3E}">
        <p14:creationId xmlns:p14="http://schemas.microsoft.com/office/powerpoint/2010/main" val="2442485815"/>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a:t>
            </a:r>
          </a:p>
        </p:txBody>
      </p:sp>
      <p:pic>
        <p:nvPicPr>
          <p:cNvPr id="6" name="内容占位符 5"/>
          <p:cNvPicPr>
            <a:picLocks noGrp="1" noChangeAspect="1"/>
          </p:cNvPicPr>
          <p:nvPr>
            <p:ph sz="half" idx="1"/>
          </p:nvPr>
        </p:nvPicPr>
        <p:blipFill>
          <a:blip r:embed="rId2"/>
          <a:stretch>
            <a:fillRect/>
          </a:stretch>
        </p:blipFill>
        <p:spPr>
          <a:xfrm>
            <a:off x="1117600" y="1998703"/>
            <a:ext cx="5080000" cy="3927394"/>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913326"/>
            <a:ext cx="5080000" cy="2098148"/>
          </a:xfrm>
          <a:prstGeom prst="rect">
            <a:avLst/>
          </a:prstGeom>
        </p:spPr>
      </p:pic>
    </p:spTree>
    <p:extLst>
      <p:ext uri="{BB962C8B-B14F-4D97-AF65-F5344CB8AC3E}">
        <p14:creationId xmlns:p14="http://schemas.microsoft.com/office/powerpoint/2010/main" val="370950193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清除</a:t>
            </a:r>
            <a:endParaRPr lang="zh-CN" altLang="en-US" dirty="0"/>
          </a:p>
        </p:txBody>
      </p:sp>
      <p:sp>
        <p:nvSpPr>
          <p:cNvPr id="3" name="内容占位符 2"/>
          <p:cNvSpPr>
            <a:spLocks noGrp="1"/>
          </p:cNvSpPr>
          <p:nvPr>
            <p:ph idx="1"/>
          </p:nvPr>
        </p:nvSpPr>
        <p:spPr/>
        <p:txBody>
          <a:bodyPr/>
          <a:lstStyle/>
          <a:p>
            <a:r>
              <a:rPr lang="en-US" altLang="zh-CN" dirty="0" smtClean="0"/>
              <a:t>clear</a:t>
            </a:r>
          </a:p>
          <a:p>
            <a:pPr lvl="1"/>
            <a:r>
              <a:rPr lang="en-US" altLang="zh-CN" dirty="0" smtClean="0"/>
              <a:t>left </a:t>
            </a:r>
            <a:r>
              <a:rPr lang="en-US" altLang="zh-CN" dirty="0"/>
              <a:t>| right | both | none </a:t>
            </a:r>
            <a:r>
              <a:rPr lang="zh-CN" altLang="en-US" dirty="0" smtClean="0"/>
              <a:t>默认</a:t>
            </a:r>
            <a:r>
              <a:rPr lang="en-US" altLang="zh-CN" dirty="0" smtClean="0"/>
              <a:t>none</a:t>
            </a:r>
          </a:p>
          <a:p>
            <a:pPr lvl="1"/>
            <a:r>
              <a:rPr lang="zh-CN" altLang="en-US" dirty="0" smtClean="0"/>
              <a:t>元素</a:t>
            </a:r>
            <a:r>
              <a:rPr lang="en-US" altLang="zh-CN" dirty="0" smtClean="0"/>
              <a:t>A</a:t>
            </a:r>
            <a:r>
              <a:rPr lang="zh-CN" altLang="en-US" dirty="0" smtClean="0"/>
              <a:t>的</a:t>
            </a:r>
            <a:r>
              <a:rPr lang="en-US" altLang="zh-CN" dirty="0" smtClean="0"/>
              <a:t>clear</a:t>
            </a:r>
            <a:r>
              <a:rPr lang="zh-CN" altLang="en-US" dirty="0" smtClean="0"/>
              <a:t>属性设置为</a:t>
            </a:r>
            <a:r>
              <a:rPr lang="en-US" altLang="zh-CN" dirty="0" smtClean="0"/>
              <a:t>left</a:t>
            </a:r>
            <a:r>
              <a:rPr lang="zh-CN" altLang="en-US" dirty="0" smtClean="0"/>
              <a:t>时意为“</a:t>
            </a:r>
            <a:r>
              <a:rPr lang="en-US" altLang="zh-CN" dirty="0" smtClean="0"/>
              <a:t>A</a:t>
            </a:r>
            <a:r>
              <a:rPr lang="zh-CN" altLang="en-US" dirty="0" smtClean="0"/>
              <a:t>的左侧没有浮动元素”</a:t>
            </a:r>
            <a:endParaRPr lang="en-US" altLang="zh-CN" dirty="0" smtClean="0"/>
          </a:p>
          <a:p>
            <a:pPr lvl="1"/>
            <a:r>
              <a:rPr lang="en-US" altLang="zh-CN" dirty="0" smtClean="0">
                <a:hlinkClick r:id="rId2" action="ppaction://hlinkfile"/>
              </a:rPr>
              <a:t>example</a:t>
            </a:r>
            <a:r>
              <a:rPr lang="en-US" altLang="zh-CN" dirty="0" smtClean="0"/>
              <a:t> </a:t>
            </a:r>
            <a:r>
              <a:rPr lang="en-US" altLang="zh-CN" dirty="0" smtClean="0">
                <a:hlinkClick r:id="rId3" action="ppaction://hlinkfile"/>
              </a:rPr>
              <a:t>example</a:t>
            </a:r>
            <a:r>
              <a:rPr lang="en-US" altLang="zh-CN" dirty="0" smtClean="0"/>
              <a:t> </a:t>
            </a:r>
            <a:r>
              <a:rPr lang="en-US" altLang="zh-CN" dirty="0" smtClean="0">
                <a:hlinkClick r:id="rId4" action="ppaction://hlinkfile"/>
              </a:rPr>
              <a:t>example</a:t>
            </a:r>
            <a:r>
              <a:rPr lang="en-US" altLang="zh-CN" dirty="0" smtClean="0"/>
              <a:t> </a:t>
            </a:r>
            <a:r>
              <a:rPr lang="en-US" altLang="zh-CN" dirty="0" smtClean="0">
                <a:hlinkClick r:id="rId5" action="ppaction://hlinkfile"/>
              </a:rPr>
              <a:t>example</a:t>
            </a:r>
            <a:r>
              <a:rPr lang="en-US" altLang="zh-CN" dirty="0" smtClean="0"/>
              <a:t> </a:t>
            </a:r>
            <a:r>
              <a:rPr lang="en-US" altLang="zh-CN" dirty="0" smtClean="0">
                <a:hlinkClick r:id="rId6" action="ppaction://hlinkfile"/>
              </a:rPr>
              <a:t>example</a:t>
            </a:r>
            <a:endParaRPr lang="zh-CN" altLang="en-US" dirty="0"/>
          </a:p>
        </p:txBody>
      </p:sp>
    </p:spTree>
    <p:extLst>
      <p:ext uri="{BB962C8B-B14F-4D97-AF65-F5344CB8AC3E}">
        <p14:creationId xmlns:p14="http://schemas.microsoft.com/office/powerpoint/2010/main" val="2924873147"/>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清除</a:t>
            </a:r>
          </a:p>
        </p:txBody>
      </p:sp>
      <p:pic>
        <p:nvPicPr>
          <p:cNvPr id="6" name="内容占位符 5"/>
          <p:cNvPicPr>
            <a:picLocks noGrp="1" noChangeAspect="1"/>
          </p:cNvPicPr>
          <p:nvPr>
            <p:ph sz="half" idx="1"/>
          </p:nvPr>
        </p:nvPicPr>
        <p:blipFill>
          <a:blip r:embed="rId2"/>
          <a:stretch>
            <a:fillRect/>
          </a:stretch>
        </p:blipFill>
        <p:spPr>
          <a:xfrm>
            <a:off x="1117600" y="2766828"/>
            <a:ext cx="5080000" cy="2391144"/>
          </a:xfrm>
          <a:prstGeom prst="rect">
            <a:avLst/>
          </a:prstGeom>
        </p:spPr>
      </p:pic>
      <p:pic>
        <p:nvPicPr>
          <p:cNvPr id="7" name="内容占位符 6"/>
          <p:cNvPicPr>
            <a:picLocks noGrp="1" noChangeAspect="1"/>
          </p:cNvPicPr>
          <p:nvPr>
            <p:ph sz="half" idx="2"/>
          </p:nvPr>
        </p:nvPicPr>
        <p:blipFill>
          <a:blip r:embed="rId3"/>
          <a:stretch>
            <a:fillRect/>
          </a:stretch>
        </p:blipFill>
        <p:spPr>
          <a:xfrm>
            <a:off x="6312024" y="318273"/>
            <a:ext cx="5080000" cy="2695222"/>
          </a:xfrm>
          <a:prstGeom prst="rect">
            <a:avLst/>
          </a:prstGeom>
        </p:spPr>
      </p:pic>
      <p:pic>
        <p:nvPicPr>
          <p:cNvPr id="8" name="图片 7"/>
          <p:cNvPicPr>
            <a:picLocks noChangeAspect="1"/>
          </p:cNvPicPr>
          <p:nvPr/>
        </p:nvPicPr>
        <p:blipFill>
          <a:blip r:embed="rId4"/>
          <a:stretch>
            <a:fillRect/>
          </a:stretch>
        </p:blipFill>
        <p:spPr>
          <a:xfrm>
            <a:off x="6312024" y="3140968"/>
            <a:ext cx="5080000" cy="2952328"/>
          </a:xfrm>
          <a:prstGeom prst="rect">
            <a:avLst/>
          </a:prstGeom>
        </p:spPr>
      </p:pic>
    </p:spTree>
    <p:extLst>
      <p:ext uri="{BB962C8B-B14F-4D97-AF65-F5344CB8AC3E}">
        <p14:creationId xmlns:p14="http://schemas.microsoft.com/office/powerpoint/2010/main" val="1601349731"/>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浮动形状</a:t>
            </a:r>
            <a:endParaRPr lang="zh-CN" altLang="en-US" dirty="0"/>
          </a:p>
        </p:txBody>
      </p:sp>
      <p:sp>
        <p:nvSpPr>
          <p:cNvPr id="5" name="内容占位符 4"/>
          <p:cNvSpPr>
            <a:spLocks noGrp="1"/>
          </p:cNvSpPr>
          <p:nvPr>
            <p:ph idx="1"/>
          </p:nvPr>
        </p:nvSpPr>
        <p:spPr/>
        <p:txBody>
          <a:bodyPr/>
          <a:lstStyle/>
          <a:p>
            <a:r>
              <a:rPr lang="en-US" altLang="zh-CN" dirty="0" smtClean="0"/>
              <a:t>shape-outside</a:t>
            </a:r>
          </a:p>
          <a:p>
            <a:pPr lvl="1"/>
            <a:r>
              <a:rPr lang="zh-CN" altLang="en-US" dirty="0" smtClean="0"/>
              <a:t>用于控制浮动元素的形状</a:t>
            </a:r>
            <a:endParaRPr lang="en-US" altLang="zh-CN" dirty="0" smtClean="0"/>
          </a:p>
          <a:p>
            <a:pPr lvl="1"/>
            <a:r>
              <a:rPr lang="en-US" altLang="zh-CN" dirty="0"/>
              <a:t>none | [ &lt;basic-shape&gt; ‖ &lt;shape-box&gt; ] | &lt;image</a:t>
            </a:r>
            <a:r>
              <a:rPr lang="en-US" altLang="zh-CN" dirty="0" smtClean="0"/>
              <a:t>&gt;</a:t>
            </a:r>
          </a:p>
          <a:p>
            <a:pPr lvl="1"/>
            <a:r>
              <a:rPr lang="en-US" altLang="zh-CN" dirty="0" smtClean="0"/>
              <a:t>image</a:t>
            </a:r>
            <a:r>
              <a:rPr lang="zh-CN" altLang="en-US" dirty="0" smtClean="0"/>
              <a:t>：将流入直接接触的图片透明部分</a:t>
            </a:r>
            <a:endParaRPr lang="en-US" altLang="zh-CN" dirty="0" smtClean="0"/>
          </a:p>
          <a:p>
            <a:pPr lvl="1"/>
            <a:r>
              <a:rPr lang="en-US" altLang="zh-CN" dirty="0" smtClean="0"/>
              <a:t>basic-shape</a:t>
            </a:r>
            <a:r>
              <a:rPr lang="zh-CN" altLang="en-US" dirty="0" smtClean="0"/>
              <a:t>包括：</a:t>
            </a:r>
            <a:r>
              <a:rPr lang="en-US" altLang="zh-CN" dirty="0" smtClean="0"/>
              <a:t>inset</a:t>
            </a:r>
            <a:r>
              <a:rPr lang="zh-CN" altLang="en-US" dirty="0" smtClean="0"/>
              <a:t>、</a:t>
            </a:r>
            <a:r>
              <a:rPr lang="en-US" altLang="zh-CN" dirty="0" smtClean="0"/>
              <a:t>circle</a:t>
            </a:r>
            <a:r>
              <a:rPr lang="zh-CN" altLang="en-US" dirty="0" smtClean="0"/>
              <a:t>、</a:t>
            </a:r>
            <a:r>
              <a:rPr lang="en-US" altLang="zh-CN" dirty="0" smtClean="0"/>
              <a:t>ellipse</a:t>
            </a:r>
            <a:r>
              <a:rPr lang="zh-CN" altLang="en-US" dirty="0" smtClean="0"/>
              <a:t>、</a:t>
            </a:r>
            <a:r>
              <a:rPr lang="en-US" altLang="zh-CN" dirty="0" smtClean="0"/>
              <a:t>polygon</a:t>
            </a:r>
          </a:p>
          <a:p>
            <a:pPr lvl="1"/>
            <a:r>
              <a:rPr lang="en-US" altLang="zh-CN" dirty="0" smtClean="0"/>
              <a:t>shape-box</a:t>
            </a:r>
            <a:r>
              <a:rPr lang="zh-CN" altLang="en-US" dirty="0" smtClean="0"/>
              <a:t>包括：</a:t>
            </a:r>
            <a:r>
              <a:rPr lang="en-US" altLang="zh-CN" dirty="0" smtClean="0"/>
              <a:t>margin-box</a:t>
            </a:r>
            <a:r>
              <a:rPr lang="zh-CN" altLang="en-US" dirty="0" smtClean="0"/>
              <a:t>、</a:t>
            </a:r>
            <a:r>
              <a:rPr lang="en-US" altLang="zh-CN" dirty="0" smtClean="0"/>
              <a:t>border-box</a:t>
            </a:r>
            <a:r>
              <a:rPr lang="zh-CN" altLang="en-US" dirty="0" smtClean="0"/>
              <a:t>、</a:t>
            </a:r>
            <a:r>
              <a:rPr lang="en-US" altLang="zh-CN" dirty="0" smtClean="0"/>
              <a:t>padding-box</a:t>
            </a:r>
            <a:r>
              <a:rPr lang="zh-CN" altLang="en-US" dirty="0" smtClean="0"/>
              <a:t>、</a:t>
            </a:r>
            <a:r>
              <a:rPr lang="en-US" altLang="zh-CN" dirty="0" smtClean="0"/>
              <a:t>content-box</a:t>
            </a:r>
          </a:p>
          <a:p>
            <a:pPr lvl="1"/>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3966095248"/>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浮动形状</a:t>
            </a:r>
          </a:p>
        </p:txBody>
      </p:sp>
      <p:pic>
        <p:nvPicPr>
          <p:cNvPr id="6" name="内容占位符 5"/>
          <p:cNvPicPr>
            <a:picLocks noGrp="1" noChangeAspect="1"/>
          </p:cNvPicPr>
          <p:nvPr>
            <p:ph sz="half" idx="1"/>
          </p:nvPr>
        </p:nvPicPr>
        <p:blipFill>
          <a:blip r:embed="rId2"/>
          <a:stretch>
            <a:fillRect/>
          </a:stretch>
        </p:blipFill>
        <p:spPr>
          <a:xfrm>
            <a:off x="1117600" y="1990165"/>
            <a:ext cx="5080000" cy="394447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203913"/>
            <a:ext cx="5080000" cy="1516973"/>
          </a:xfrm>
          <a:prstGeom prst="rect">
            <a:avLst/>
          </a:prstGeom>
        </p:spPr>
      </p:pic>
    </p:spTree>
    <p:extLst>
      <p:ext uri="{BB962C8B-B14F-4D97-AF65-F5344CB8AC3E}">
        <p14:creationId xmlns:p14="http://schemas.microsoft.com/office/powerpoint/2010/main" val="118931473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透明图片形状</a:t>
            </a:r>
            <a:endParaRPr lang="zh-CN" altLang="en-US" dirty="0"/>
          </a:p>
        </p:txBody>
      </p:sp>
      <p:sp>
        <p:nvSpPr>
          <p:cNvPr id="3" name="内容占位符 2"/>
          <p:cNvSpPr>
            <a:spLocks noGrp="1"/>
          </p:cNvSpPr>
          <p:nvPr>
            <p:ph sz="half" idx="1"/>
          </p:nvPr>
        </p:nvSpPr>
        <p:spPr/>
        <p:txBody>
          <a:bodyPr/>
          <a:lstStyle/>
          <a:p>
            <a:r>
              <a:rPr lang="en-US" altLang="zh-CN" dirty="0" smtClean="0"/>
              <a:t>shape-image-threshold</a:t>
            </a:r>
          </a:p>
          <a:p>
            <a:pPr lvl="1"/>
            <a:r>
              <a:rPr lang="zh-CN" altLang="en-US" dirty="0" smtClean="0"/>
              <a:t>设定允许流入的图片透明度</a:t>
            </a:r>
            <a:endParaRPr lang="en-US" altLang="zh-CN" dirty="0" smtClean="0"/>
          </a:p>
          <a:p>
            <a:pPr lvl="1"/>
            <a:r>
              <a:rPr lang="zh-CN" altLang="en-US" dirty="0" smtClean="0"/>
              <a:t>值在</a:t>
            </a:r>
            <a:r>
              <a:rPr lang="en-US" altLang="zh-CN" dirty="0" smtClean="0"/>
              <a:t>0.0 – 1.0</a:t>
            </a:r>
            <a:r>
              <a:rPr lang="zh-CN" altLang="en-US" dirty="0" smtClean="0"/>
              <a:t>间</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4941168"/>
            <a:ext cx="5080000" cy="1107325"/>
          </a:xfrm>
          <a:prstGeom prst="rect">
            <a:avLst/>
          </a:prstGeom>
        </p:spPr>
      </p:pic>
      <p:pic>
        <p:nvPicPr>
          <p:cNvPr id="6" name="图片 5"/>
          <p:cNvPicPr>
            <a:picLocks noChangeAspect="1"/>
          </p:cNvPicPr>
          <p:nvPr/>
        </p:nvPicPr>
        <p:blipFill>
          <a:blip r:embed="rId4"/>
          <a:stretch>
            <a:fillRect/>
          </a:stretch>
        </p:blipFill>
        <p:spPr>
          <a:xfrm>
            <a:off x="6400800" y="1447800"/>
            <a:ext cx="5080000" cy="3244369"/>
          </a:xfrm>
          <a:prstGeom prst="rect">
            <a:avLst/>
          </a:prstGeom>
        </p:spPr>
      </p:pic>
    </p:spTree>
    <p:extLst>
      <p:ext uri="{BB962C8B-B14F-4D97-AF65-F5344CB8AC3E}">
        <p14:creationId xmlns:p14="http://schemas.microsoft.com/office/powerpoint/2010/main" val="28736460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zh-CN" altLang="en-US"/>
              <a:t>文档的树型结构</a:t>
            </a:r>
          </a:p>
        </p:txBody>
      </p:sp>
      <p:pic>
        <p:nvPicPr>
          <p:cNvPr id="3" name="内容占位符 2"/>
          <p:cNvPicPr>
            <a:picLocks noGrp="1" noChangeAspect="1"/>
          </p:cNvPicPr>
          <p:nvPr>
            <p:ph idx="1"/>
          </p:nvPr>
        </p:nvPicPr>
        <p:blipFill>
          <a:blip r:embed="rId3"/>
          <a:stretch>
            <a:fillRect/>
          </a:stretch>
        </p:blipFill>
        <p:spPr>
          <a:xfrm>
            <a:off x="3105727" y="1905000"/>
            <a:ext cx="6386945" cy="4114800"/>
          </a:xfrm>
          <a:prstGeom prst="rect">
            <a:avLst/>
          </a:prstGeom>
        </p:spPr>
      </p:pic>
    </p:spTree>
    <p:extLst>
      <p:ext uri="{BB962C8B-B14F-4D97-AF65-F5344CB8AC3E}">
        <p14:creationId xmlns:p14="http://schemas.microsoft.com/office/powerpoint/2010/main" val="3278217348"/>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浮动形状外边距</a:t>
            </a:r>
            <a:endParaRPr lang="zh-CN" altLang="en-US" dirty="0"/>
          </a:p>
        </p:txBody>
      </p:sp>
      <p:sp>
        <p:nvSpPr>
          <p:cNvPr id="3" name="内容占位符 2"/>
          <p:cNvSpPr>
            <a:spLocks noGrp="1"/>
          </p:cNvSpPr>
          <p:nvPr>
            <p:ph sz="half" idx="1"/>
          </p:nvPr>
        </p:nvSpPr>
        <p:spPr/>
        <p:txBody>
          <a:bodyPr/>
          <a:lstStyle/>
          <a:p>
            <a:r>
              <a:rPr lang="en-US" altLang="zh-CN" dirty="0" smtClean="0"/>
              <a:t>shape-margin</a:t>
            </a:r>
          </a:p>
          <a:p>
            <a:pPr lvl="1"/>
            <a:r>
              <a:rPr lang="zh-CN" altLang="en-US" dirty="0" smtClean="0"/>
              <a:t>为浮动形状添加外边距</a:t>
            </a:r>
            <a:endParaRPr lang="en-US" altLang="zh-CN" dirty="0" smtClean="0"/>
          </a:p>
          <a:p>
            <a:pPr lvl="1"/>
            <a:r>
              <a:rPr lang="zh-CN" altLang="en-US" dirty="0" smtClean="0"/>
              <a:t>类似</a:t>
            </a:r>
            <a:r>
              <a:rPr lang="en-US" altLang="zh-CN" dirty="0" smtClean="0"/>
              <a:t>margin</a:t>
            </a:r>
            <a:r>
              <a:rPr lang="zh-CN" altLang="en-US" dirty="0" smtClean="0"/>
              <a:t>，可以为各个方向设</a:t>
            </a:r>
            <a:endParaRPr lang="en-US" altLang="zh-CN" dirty="0" smtClean="0"/>
          </a:p>
          <a:p>
            <a:pPr lvl="1"/>
            <a:r>
              <a:rPr lang="en-US" altLang="zh-CN" dirty="0" smtClean="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8619" y="3501008"/>
            <a:ext cx="5080000" cy="2848370"/>
          </a:xfrm>
          <a:prstGeom prst="rect">
            <a:avLst/>
          </a:prstGeom>
        </p:spPr>
      </p:pic>
      <p:pic>
        <p:nvPicPr>
          <p:cNvPr id="6" name="图片 5"/>
          <p:cNvPicPr>
            <a:picLocks noChangeAspect="1"/>
          </p:cNvPicPr>
          <p:nvPr/>
        </p:nvPicPr>
        <p:blipFill>
          <a:blip r:embed="rId4"/>
          <a:stretch>
            <a:fillRect/>
          </a:stretch>
        </p:blipFill>
        <p:spPr>
          <a:xfrm>
            <a:off x="6420057" y="440658"/>
            <a:ext cx="4591744" cy="2928684"/>
          </a:xfrm>
          <a:prstGeom prst="rect">
            <a:avLst/>
          </a:prstGeom>
        </p:spPr>
      </p:pic>
    </p:spTree>
    <p:extLst>
      <p:ext uri="{BB962C8B-B14F-4D97-AF65-F5344CB8AC3E}">
        <p14:creationId xmlns:p14="http://schemas.microsoft.com/office/powerpoint/2010/main" val="1792270886"/>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定位</a:t>
            </a:r>
            <a:endParaRPr lang="zh-CN" altLang="en-US" dirty="0"/>
          </a:p>
        </p:txBody>
      </p:sp>
      <p:sp>
        <p:nvSpPr>
          <p:cNvPr id="3" name="内容占位符 2"/>
          <p:cNvSpPr>
            <a:spLocks noGrp="1"/>
          </p:cNvSpPr>
          <p:nvPr>
            <p:ph idx="1"/>
          </p:nvPr>
        </p:nvSpPr>
        <p:spPr/>
        <p:txBody>
          <a:bodyPr/>
          <a:lstStyle/>
          <a:p>
            <a:r>
              <a:rPr lang="zh-CN" altLang="en-US" dirty="0" smtClean="0"/>
              <a:t>定位的相关概念</a:t>
            </a:r>
            <a:endParaRPr lang="en-US" altLang="zh-CN" dirty="0" smtClean="0"/>
          </a:p>
          <a:p>
            <a:pPr lvl="1"/>
            <a:r>
              <a:rPr lang="zh-CN" altLang="en-US" dirty="0" smtClean="0"/>
              <a:t>定位方式：绝对、相对</a:t>
            </a:r>
            <a:endParaRPr lang="en-US" altLang="zh-CN" dirty="0" smtClean="0"/>
          </a:p>
          <a:p>
            <a:pPr lvl="1"/>
            <a:r>
              <a:rPr lang="zh-CN" altLang="en-US" dirty="0" smtClean="0"/>
              <a:t>定位环境：包含块</a:t>
            </a:r>
            <a:endParaRPr lang="en-US" altLang="zh-CN" dirty="0" smtClean="0"/>
          </a:p>
          <a:p>
            <a:pPr lvl="1"/>
            <a:r>
              <a:rPr lang="zh-CN" altLang="en-US" dirty="0" smtClean="0"/>
              <a:t>偏移量</a:t>
            </a:r>
            <a:endParaRPr lang="en-US" altLang="zh-CN" dirty="0" smtClean="0"/>
          </a:p>
          <a:p>
            <a:pPr lvl="1"/>
            <a:r>
              <a:rPr lang="zh-CN" altLang="en-US" dirty="0" smtClean="0"/>
              <a:t>（被定位元素的大小）</a:t>
            </a:r>
            <a:endParaRPr lang="zh-CN" altLang="en-US" dirty="0"/>
          </a:p>
        </p:txBody>
      </p:sp>
    </p:spTree>
    <p:extLst>
      <p:ext uri="{BB962C8B-B14F-4D97-AF65-F5344CB8AC3E}">
        <p14:creationId xmlns:p14="http://schemas.microsoft.com/office/powerpoint/2010/main" val="3552257685"/>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定位</a:t>
            </a:r>
            <a:endParaRPr lang="zh-CN" altLang="en-US" dirty="0"/>
          </a:p>
        </p:txBody>
      </p:sp>
      <p:sp>
        <p:nvSpPr>
          <p:cNvPr id="3" name="内容占位符 2"/>
          <p:cNvSpPr>
            <a:spLocks noGrp="1"/>
          </p:cNvSpPr>
          <p:nvPr>
            <p:ph idx="1"/>
          </p:nvPr>
        </p:nvSpPr>
        <p:spPr/>
        <p:txBody>
          <a:bodyPr/>
          <a:lstStyle/>
          <a:p>
            <a:r>
              <a:rPr lang="en-US" altLang="zh-CN" dirty="0" smtClean="0"/>
              <a:t>position</a:t>
            </a:r>
          </a:p>
          <a:p>
            <a:pPr lvl="1"/>
            <a:r>
              <a:rPr lang="zh-CN" altLang="en-US" dirty="0" smtClean="0"/>
              <a:t>决定了定位方式</a:t>
            </a:r>
            <a:endParaRPr lang="en-US" altLang="zh-CN" dirty="0" smtClean="0"/>
          </a:p>
          <a:p>
            <a:pPr lvl="1"/>
            <a:r>
              <a:rPr lang="en-US" altLang="zh-CN" dirty="0"/>
              <a:t>static | relative | absolute | fixed </a:t>
            </a:r>
            <a:r>
              <a:rPr lang="en-US" altLang="zh-CN" dirty="0" smtClean="0"/>
              <a:t>| sticky </a:t>
            </a:r>
            <a:r>
              <a:rPr lang="zh-CN" altLang="en-US" dirty="0" smtClean="0"/>
              <a:t>默认</a:t>
            </a:r>
            <a:r>
              <a:rPr lang="en-US" altLang="zh-CN" dirty="0" smtClean="0"/>
              <a:t>static</a:t>
            </a:r>
          </a:p>
          <a:p>
            <a:pPr lvl="1"/>
            <a:r>
              <a:rPr lang="en-US" altLang="zh-CN" dirty="0" smtClean="0"/>
              <a:t>absolute</a:t>
            </a:r>
            <a:r>
              <a:rPr lang="zh-CN" altLang="en-US" dirty="0" smtClean="0"/>
              <a:t>：元素脱离正常文档流，相对定位环境定位</a:t>
            </a:r>
            <a:endParaRPr lang="en-US" altLang="zh-CN" dirty="0" smtClean="0"/>
          </a:p>
          <a:p>
            <a:pPr lvl="1"/>
            <a:r>
              <a:rPr lang="en-US" altLang="zh-CN" dirty="0" smtClean="0"/>
              <a:t>relative</a:t>
            </a:r>
            <a:r>
              <a:rPr lang="zh-CN" altLang="en-US" dirty="0" smtClean="0"/>
              <a:t>：保留元素在正常文档流空间，相对其原来位置定位</a:t>
            </a:r>
            <a:endParaRPr lang="en-US" altLang="zh-CN" dirty="0" smtClean="0"/>
          </a:p>
          <a:p>
            <a:pPr lvl="1"/>
            <a:r>
              <a:rPr lang="en-US" altLang="zh-CN" dirty="0" smtClean="0"/>
              <a:t>fixed</a:t>
            </a:r>
            <a:r>
              <a:rPr lang="zh-CN" altLang="en-US" dirty="0"/>
              <a:t>：元素脱离正常文档流</a:t>
            </a:r>
            <a:r>
              <a:rPr lang="zh-CN" altLang="en-US" dirty="0" smtClean="0"/>
              <a:t>，相对视窗定位</a:t>
            </a:r>
            <a:endParaRPr lang="en-US" altLang="zh-CN" dirty="0" smtClean="0"/>
          </a:p>
          <a:p>
            <a:pPr lvl="1"/>
            <a:r>
              <a:rPr lang="en-US" altLang="zh-CN" dirty="0" smtClean="0"/>
              <a:t>sticky</a:t>
            </a:r>
            <a:r>
              <a:rPr lang="zh-CN" altLang="en-US" dirty="0" smtClean="0"/>
              <a:t>：相对最近滚动祖先或包含块定位</a:t>
            </a:r>
            <a:endParaRPr lang="zh-CN" altLang="en-US" dirty="0"/>
          </a:p>
        </p:txBody>
      </p:sp>
    </p:spTree>
    <p:extLst>
      <p:ext uri="{BB962C8B-B14F-4D97-AF65-F5344CB8AC3E}">
        <p14:creationId xmlns:p14="http://schemas.microsoft.com/office/powerpoint/2010/main" val="104852286"/>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定位</a:t>
            </a:r>
            <a:endParaRPr lang="zh-CN" altLang="en-US" dirty="0"/>
          </a:p>
        </p:txBody>
      </p:sp>
      <p:sp>
        <p:nvSpPr>
          <p:cNvPr id="3" name="内容占位符 2"/>
          <p:cNvSpPr>
            <a:spLocks noGrp="1"/>
          </p:cNvSpPr>
          <p:nvPr>
            <p:ph idx="1"/>
          </p:nvPr>
        </p:nvSpPr>
        <p:spPr/>
        <p:txBody>
          <a:bodyPr/>
          <a:lstStyle/>
          <a:p>
            <a:r>
              <a:rPr lang="zh-CN" altLang="en-US" dirty="0" smtClean="0"/>
              <a:t>定位环境</a:t>
            </a:r>
            <a:r>
              <a:rPr lang="en-US" altLang="zh-CN" dirty="0" smtClean="0"/>
              <a:t>/</a:t>
            </a:r>
            <a:r>
              <a:rPr lang="zh-CN" altLang="en-US" dirty="0" smtClean="0"/>
              <a:t>包含块</a:t>
            </a:r>
            <a:endParaRPr lang="en-US" altLang="zh-CN" dirty="0" smtClean="0"/>
          </a:p>
          <a:p>
            <a:pPr lvl="1"/>
            <a:r>
              <a:rPr lang="zh-CN" altLang="en-US" dirty="0" smtClean="0"/>
              <a:t>根元素包含块为视窗</a:t>
            </a:r>
            <a:endParaRPr lang="en-US" altLang="zh-CN" dirty="0" smtClean="0"/>
          </a:p>
          <a:p>
            <a:pPr lvl="1"/>
            <a:r>
              <a:rPr lang="zh-CN" altLang="en-US" dirty="0" smtClean="0"/>
              <a:t>非根元素，值为</a:t>
            </a:r>
            <a:r>
              <a:rPr lang="en-US" altLang="zh-CN" dirty="0" smtClean="0"/>
              <a:t>static</a:t>
            </a:r>
            <a:r>
              <a:rPr lang="zh-CN" altLang="en-US" dirty="0" smtClean="0"/>
              <a:t>或</a:t>
            </a:r>
            <a:r>
              <a:rPr lang="en-US" altLang="zh-CN" dirty="0" smtClean="0"/>
              <a:t>relative</a:t>
            </a:r>
            <a:r>
              <a:rPr lang="zh-CN" altLang="en-US" dirty="0" smtClean="0"/>
              <a:t>时，包含块为最近的块级框、表单元格或行内块祖先框</a:t>
            </a:r>
            <a:endParaRPr lang="en-US" altLang="zh-CN" dirty="0" smtClean="0"/>
          </a:p>
          <a:p>
            <a:pPr lvl="1"/>
            <a:r>
              <a:rPr lang="zh-CN" altLang="en-US" dirty="0" smtClean="0"/>
              <a:t>非根元素，值为</a:t>
            </a:r>
            <a:r>
              <a:rPr lang="en-US" altLang="zh-CN" dirty="0" smtClean="0"/>
              <a:t>absolute</a:t>
            </a:r>
            <a:r>
              <a:rPr lang="zh-CN" altLang="en-US" dirty="0" smtClean="0"/>
              <a:t>，包含块为最近</a:t>
            </a:r>
            <a:r>
              <a:rPr lang="en-US" altLang="zh-CN" dirty="0" smtClean="0"/>
              <a:t>position</a:t>
            </a:r>
            <a:r>
              <a:rPr lang="zh-CN" altLang="en-US" dirty="0" smtClean="0"/>
              <a:t>为非</a:t>
            </a:r>
            <a:r>
              <a:rPr lang="en-US" altLang="zh-CN" dirty="0" smtClean="0"/>
              <a:t>static</a:t>
            </a:r>
            <a:r>
              <a:rPr lang="zh-CN" altLang="en-US" dirty="0" smtClean="0"/>
              <a:t>的祖先元素框</a:t>
            </a:r>
            <a:endParaRPr lang="en-US" altLang="zh-CN" dirty="0" smtClean="0"/>
          </a:p>
          <a:p>
            <a:pPr lvl="1"/>
            <a:r>
              <a:rPr lang="zh-CN" altLang="en-US" dirty="0" smtClean="0"/>
              <a:t>非根元素，值为</a:t>
            </a:r>
            <a:r>
              <a:rPr lang="en-US" altLang="zh-CN" dirty="0" smtClean="0"/>
              <a:t>fixed</a:t>
            </a:r>
            <a:r>
              <a:rPr lang="zh-CN" altLang="en-US" dirty="0" smtClean="0"/>
              <a:t>，包含块为视窗</a:t>
            </a:r>
            <a:endParaRPr lang="zh-CN" altLang="en-US" dirty="0"/>
          </a:p>
        </p:txBody>
      </p:sp>
    </p:spTree>
    <p:extLst>
      <p:ext uri="{BB962C8B-B14F-4D97-AF65-F5344CB8AC3E}">
        <p14:creationId xmlns:p14="http://schemas.microsoft.com/office/powerpoint/2010/main" val="535781905"/>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定位</a:t>
            </a:r>
          </a:p>
        </p:txBody>
      </p:sp>
      <p:sp>
        <p:nvSpPr>
          <p:cNvPr id="3" name="内容占位符 2"/>
          <p:cNvSpPr>
            <a:spLocks noGrp="1"/>
          </p:cNvSpPr>
          <p:nvPr>
            <p:ph idx="1"/>
          </p:nvPr>
        </p:nvSpPr>
        <p:spPr/>
        <p:txBody>
          <a:bodyPr/>
          <a:lstStyle/>
          <a:p>
            <a:r>
              <a:rPr lang="en-US" altLang="zh-CN" dirty="0"/>
              <a:t>top</a:t>
            </a:r>
            <a:r>
              <a:rPr lang="zh-CN" altLang="en-US" dirty="0"/>
              <a:t>、</a:t>
            </a:r>
            <a:r>
              <a:rPr lang="en-US" altLang="zh-CN" dirty="0"/>
              <a:t>right</a:t>
            </a:r>
            <a:r>
              <a:rPr lang="zh-CN" altLang="en-US" dirty="0"/>
              <a:t>、</a:t>
            </a:r>
            <a:r>
              <a:rPr lang="en-US" altLang="zh-CN" dirty="0"/>
              <a:t>bottom</a:t>
            </a:r>
            <a:r>
              <a:rPr lang="zh-CN" altLang="en-US" dirty="0"/>
              <a:t>、</a:t>
            </a:r>
            <a:r>
              <a:rPr lang="en-US" altLang="zh-CN" dirty="0" smtClean="0"/>
              <a:t>left</a:t>
            </a:r>
          </a:p>
          <a:p>
            <a:pPr lvl="1"/>
            <a:r>
              <a:rPr lang="zh-CN" altLang="en-US" dirty="0" smtClean="0"/>
              <a:t>定义相对定位环境的偏移量</a:t>
            </a:r>
            <a:endParaRPr lang="en-US" altLang="zh-CN" dirty="0" smtClean="0"/>
          </a:p>
          <a:p>
            <a:pPr lvl="1"/>
            <a:r>
              <a:rPr lang="en-US" altLang="zh-CN" dirty="0"/>
              <a:t>&lt;length&gt; | &lt;percentage&gt; | auto </a:t>
            </a:r>
            <a:endParaRPr lang="en-US" altLang="zh-CN" dirty="0" smtClean="0"/>
          </a:p>
          <a:p>
            <a:pPr lvl="1"/>
            <a:r>
              <a:rPr lang="zh-CN" altLang="en-US" dirty="0" smtClean="0"/>
              <a:t>使用外边距边界进行偏移</a:t>
            </a:r>
            <a:endParaRPr lang="en-US" altLang="zh-CN" dirty="0" smtClean="0"/>
          </a:p>
          <a:p>
            <a:pPr lvl="1"/>
            <a:r>
              <a:rPr lang="zh-CN" altLang="en-US" dirty="0" smtClean="0"/>
              <a:t>一般使用</a:t>
            </a:r>
            <a:r>
              <a:rPr lang="en-US" altLang="zh-CN" dirty="0" smtClean="0"/>
              <a:t>top</a:t>
            </a:r>
            <a:r>
              <a:rPr lang="zh-CN" altLang="en-US" dirty="0" smtClean="0"/>
              <a:t>、</a:t>
            </a:r>
            <a:r>
              <a:rPr lang="en-US" altLang="zh-CN" dirty="0" smtClean="0"/>
              <a:t>left</a:t>
            </a:r>
            <a:r>
              <a:rPr lang="zh-CN" altLang="en-US" dirty="0" smtClean="0"/>
              <a:t>便可进行定位</a:t>
            </a:r>
            <a:endParaRPr lang="en-US" altLang="zh-CN" dirty="0" smtClean="0"/>
          </a:p>
          <a:p>
            <a:pPr lvl="1"/>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169086567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定位</a:t>
            </a:r>
          </a:p>
        </p:txBody>
      </p:sp>
      <p:pic>
        <p:nvPicPr>
          <p:cNvPr id="6" name="内容占位符 5"/>
          <p:cNvPicPr>
            <a:picLocks noGrp="1" noChangeAspect="1"/>
          </p:cNvPicPr>
          <p:nvPr>
            <p:ph sz="half" idx="1"/>
          </p:nvPr>
        </p:nvPicPr>
        <p:blipFill>
          <a:blip r:embed="rId2"/>
          <a:stretch>
            <a:fillRect/>
          </a:stretch>
        </p:blipFill>
        <p:spPr>
          <a:xfrm>
            <a:off x="1117600" y="1947476"/>
            <a:ext cx="5080000" cy="4029848"/>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244619"/>
            <a:ext cx="5080000" cy="3435562"/>
          </a:xfrm>
          <a:prstGeom prst="rect">
            <a:avLst/>
          </a:prstGeom>
        </p:spPr>
      </p:pic>
    </p:spTree>
    <p:extLst>
      <p:ext uri="{BB962C8B-B14F-4D97-AF65-F5344CB8AC3E}">
        <p14:creationId xmlns:p14="http://schemas.microsoft.com/office/powerpoint/2010/main" val="2182809532"/>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定位</a:t>
            </a:r>
            <a:endParaRPr lang="zh-CN" altLang="en-US" dirty="0"/>
          </a:p>
        </p:txBody>
      </p:sp>
      <p:sp>
        <p:nvSpPr>
          <p:cNvPr id="3" name="内容占位符 2"/>
          <p:cNvSpPr>
            <a:spLocks noGrp="1"/>
          </p:cNvSpPr>
          <p:nvPr>
            <p:ph idx="1"/>
          </p:nvPr>
        </p:nvSpPr>
        <p:spPr/>
        <p:txBody>
          <a:bodyPr/>
          <a:lstStyle/>
          <a:p>
            <a:r>
              <a:rPr lang="zh-CN" altLang="en-US" dirty="0" smtClean="0"/>
              <a:t>确定被</a:t>
            </a:r>
            <a:r>
              <a:rPr lang="zh-CN" altLang="en-US" dirty="0"/>
              <a:t>定位块的</a:t>
            </a:r>
            <a:r>
              <a:rPr lang="zh-CN" altLang="en-US" dirty="0" smtClean="0"/>
              <a:t>大小</a:t>
            </a:r>
            <a:endParaRPr lang="en-US" altLang="zh-CN" dirty="0" smtClean="0"/>
          </a:p>
          <a:p>
            <a:pPr lvl="1"/>
            <a:r>
              <a:rPr lang="zh-CN" altLang="en-US" dirty="0" smtClean="0"/>
              <a:t>如果用</a:t>
            </a:r>
            <a:r>
              <a:rPr lang="en-US" altLang="zh-CN" dirty="0" smtClean="0"/>
              <a:t>width</a:t>
            </a:r>
            <a:r>
              <a:rPr lang="zh-CN" altLang="en-US" dirty="0" smtClean="0"/>
              <a:t>和</a:t>
            </a:r>
            <a:r>
              <a:rPr lang="en-US" altLang="zh-CN" dirty="0" smtClean="0"/>
              <a:t>height</a:t>
            </a:r>
            <a:r>
              <a:rPr lang="zh-CN" altLang="en-US" dirty="0" smtClean="0"/>
              <a:t>定义，则需注意是定义了内容块大小</a:t>
            </a:r>
            <a:endParaRPr lang="en-US" altLang="zh-CN" dirty="0" smtClean="0"/>
          </a:p>
          <a:p>
            <a:pPr lvl="2"/>
            <a:r>
              <a:rPr lang="zh-CN" altLang="en-US" dirty="0" smtClean="0"/>
              <a:t>也就是说，如果进一步定义</a:t>
            </a:r>
            <a:r>
              <a:rPr lang="en-US" altLang="zh-CN" dirty="0" smtClean="0"/>
              <a:t>padding</a:t>
            </a:r>
            <a:r>
              <a:rPr lang="zh-CN" altLang="en-US" dirty="0" smtClean="0"/>
              <a:t>等，会增加大小</a:t>
            </a:r>
            <a:endParaRPr lang="en-US" altLang="zh-CN" dirty="0" smtClean="0"/>
          </a:p>
          <a:p>
            <a:pPr lvl="1"/>
            <a:r>
              <a:rPr lang="zh-CN" altLang="en-US" dirty="0" smtClean="0"/>
              <a:t>全部使用</a:t>
            </a:r>
            <a:r>
              <a:rPr lang="en-US" altLang="zh-CN" dirty="0" smtClean="0"/>
              <a:t>left</a:t>
            </a:r>
            <a:r>
              <a:rPr lang="zh-CN" altLang="en-US" dirty="0" smtClean="0"/>
              <a:t>等四个属性也可间接定义大小</a:t>
            </a:r>
            <a:endParaRPr lang="en-US" altLang="zh-CN" dirty="0" smtClean="0"/>
          </a:p>
          <a:p>
            <a:pPr lvl="2"/>
            <a:r>
              <a:rPr lang="zh-CN" altLang="en-US" dirty="0" smtClean="0"/>
              <a:t>此时所定义的大小包含了</a:t>
            </a:r>
            <a:r>
              <a:rPr lang="en-US" altLang="zh-CN" dirty="0" smtClean="0"/>
              <a:t>padding</a:t>
            </a:r>
            <a:r>
              <a:rPr lang="zh-CN" altLang="en-US" dirty="0"/>
              <a:t>等</a:t>
            </a:r>
            <a:r>
              <a:rPr lang="zh-CN" altLang="en-US" dirty="0" smtClean="0"/>
              <a:t>大小</a:t>
            </a:r>
            <a:endParaRPr lang="en-US" altLang="zh-CN" dirty="0" smtClean="0"/>
          </a:p>
          <a:p>
            <a:pPr lvl="1"/>
            <a:r>
              <a:rPr lang="zh-CN" altLang="en-US" dirty="0" smtClean="0"/>
              <a:t>当同时使用两者，或使用后者发生冲突时，会有相应规则来处理</a:t>
            </a:r>
            <a:endParaRPr lang="en-US" altLang="zh-CN" dirty="0" smtClean="0"/>
          </a:p>
          <a:p>
            <a:pPr lvl="1"/>
            <a:r>
              <a:rPr lang="zh-CN" altLang="en-US" dirty="0" smtClean="0"/>
              <a:t>一般会使用</a:t>
            </a:r>
            <a:r>
              <a:rPr lang="en-US" altLang="zh-CN" dirty="0" smtClean="0"/>
              <a:t>top/left</a:t>
            </a:r>
            <a:r>
              <a:rPr lang="zh-CN" altLang="en-US" dirty="0" smtClean="0"/>
              <a:t>定义偏移，</a:t>
            </a:r>
            <a:r>
              <a:rPr lang="en-US" altLang="zh-CN" dirty="0" smtClean="0"/>
              <a:t>width/height</a:t>
            </a:r>
            <a:r>
              <a:rPr lang="zh-CN" altLang="en-US" dirty="0" smtClean="0"/>
              <a:t>定义大小</a:t>
            </a:r>
            <a:endParaRPr lang="zh-CN" altLang="en-US" dirty="0"/>
          </a:p>
        </p:txBody>
      </p:sp>
    </p:spTree>
    <p:extLst>
      <p:ext uri="{BB962C8B-B14F-4D97-AF65-F5344CB8AC3E}">
        <p14:creationId xmlns:p14="http://schemas.microsoft.com/office/powerpoint/2010/main" val="409820920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尺寸最值</a:t>
            </a:r>
            <a:endParaRPr lang="zh-CN" altLang="en-US" dirty="0"/>
          </a:p>
        </p:txBody>
      </p:sp>
      <p:sp>
        <p:nvSpPr>
          <p:cNvPr id="3" name="内容占位符 2"/>
          <p:cNvSpPr>
            <a:spLocks noGrp="1"/>
          </p:cNvSpPr>
          <p:nvPr>
            <p:ph idx="1"/>
          </p:nvPr>
        </p:nvSpPr>
        <p:spPr/>
        <p:txBody>
          <a:bodyPr/>
          <a:lstStyle/>
          <a:p>
            <a:r>
              <a:rPr lang="en-US" altLang="zh-CN" dirty="0"/>
              <a:t>min-width</a:t>
            </a:r>
            <a:r>
              <a:rPr lang="zh-CN" altLang="en-US" dirty="0"/>
              <a:t>、</a:t>
            </a:r>
            <a:r>
              <a:rPr lang="en-US" altLang="zh-CN" dirty="0"/>
              <a:t>min-height</a:t>
            </a:r>
            <a:r>
              <a:rPr lang="zh-CN" altLang="en-US" dirty="0" smtClean="0"/>
              <a:t>、</a:t>
            </a:r>
            <a:r>
              <a:rPr lang="en-US" altLang="zh-CN" dirty="0" smtClean="0"/>
              <a:t>max-width</a:t>
            </a:r>
            <a:r>
              <a:rPr lang="zh-CN" altLang="en-US" dirty="0"/>
              <a:t>、</a:t>
            </a:r>
            <a:r>
              <a:rPr lang="en-US" altLang="zh-CN" dirty="0" smtClean="0"/>
              <a:t>max-height</a:t>
            </a:r>
          </a:p>
          <a:p>
            <a:pPr lvl="1"/>
            <a:r>
              <a:rPr lang="zh-CN" altLang="en-US" dirty="0" smtClean="0"/>
              <a:t>可用于设定元素的最小</a:t>
            </a:r>
            <a:r>
              <a:rPr lang="en-US" altLang="zh-CN" dirty="0" smtClean="0"/>
              <a:t>/</a:t>
            </a:r>
            <a:r>
              <a:rPr lang="zh-CN" altLang="en-US" dirty="0" smtClean="0"/>
              <a:t>大的大小</a:t>
            </a:r>
            <a:endParaRPr lang="en-US" altLang="zh-CN" dirty="0" smtClean="0"/>
          </a:p>
          <a:p>
            <a:pPr lvl="1"/>
            <a:r>
              <a:rPr lang="en-US" altLang="zh-CN" dirty="0"/>
              <a:t>&lt;length&gt; | &lt;percentage&gt; | none </a:t>
            </a:r>
            <a:r>
              <a:rPr lang="zh-CN" altLang="en-US" dirty="0" smtClean="0"/>
              <a:t>默认</a:t>
            </a:r>
            <a:r>
              <a:rPr lang="en-US" altLang="zh-CN" dirty="0" smtClean="0"/>
              <a:t>none</a:t>
            </a:r>
          </a:p>
          <a:p>
            <a:pPr lvl="1"/>
            <a:r>
              <a:rPr lang="zh-CN" altLang="en-US" dirty="0" smtClean="0"/>
              <a:t>应用于除了</a:t>
            </a:r>
            <a:r>
              <a:rPr lang="zh-CN" altLang="en-US" dirty="0"/>
              <a:t>非替换元素和表元素以外的所有元素</a:t>
            </a:r>
          </a:p>
          <a:p>
            <a:endParaRPr lang="zh-CN" altLang="en-US" dirty="0"/>
          </a:p>
        </p:txBody>
      </p:sp>
    </p:spTree>
    <p:extLst>
      <p:ext uri="{BB962C8B-B14F-4D97-AF65-F5344CB8AC3E}">
        <p14:creationId xmlns:p14="http://schemas.microsoft.com/office/powerpoint/2010/main" val="3969560527"/>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溢出处理</a:t>
            </a:r>
            <a:endParaRPr lang="zh-CN" altLang="en-US" dirty="0"/>
          </a:p>
        </p:txBody>
      </p:sp>
      <p:sp>
        <p:nvSpPr>
          <p:cNvPr id="3" name="内容占位符 2"/>
          <p:cNvSpPr>
            <a:spLocks noGrp="1"/>
          </p:cNvSpPr>
          <p:nvPr>
            <p:ph idx="1"/>
          </p:nvPr>
        </p:nvSpPr>
        <p:spPr/>
        <p:txBody>
          <a:bodyPr/>
          <a:lstStyle/>
          <a:p>
            <a:r>
              <a:rPr lang="en-US" altLang="zh-CN" dirty="0" smtClean="0"/>
              <a:t>overflow</a:t>
            </a:r>
          </a:p>
          <a:p>
            <a:pPr lvl="1"/>
            <a:r>
              <a:rPr lang="zh-CN" altLang="en-US" dirty="0" smtClean="0"/>
              <a:t>定义了元素内容超出元素大小时该如何处理</a:t>
            </a:r>
            <a:endParaRPr lang="en-US" altLang="zh-CN" dirty="0" smtClean="0"/>
          </a:p>
          <a:p>
            <a:pPr lvl="1"/>
            <a:r>
              <a:rPr lang="en-US" altLang="zh-CN" dirty="0"/>
              <a:t>visible | hidden | scroll | </a:t>
            </a:r>
            <a:r>
              <a:rPr lang="en-US" altLang="zh-CN" dirty="0" smtClean="0"/>
              <a:t>auto </a:t>
            </a:r>
            <a:r>
              <a:rPr lang="zh-CN" altLang="en-US" dirty="0" smtClean="0"/>
              <a:t>默认</a:t>
            </a:r>
            <a:r>
              <a:rPr lang="en-US" altLang="zh-CN" dirty="0" smtClean="0"/>
              <a:t>visible</a:t>
            </a:r>
          </a:p>
          <a:p>
            <a:pPr lvl="1"/>
            <a:r>
              <a:rPr lang="en-US" altLang="zh-CN" dirty="0" smtClean="0"/>
              <a:t>hidden</a:t>
            </a:r>
            <a:r>
              <a:rPr lang="zh-CN" altLang="en-US" dirty="0" smtClean="0"/>
              <a:t>会隐藏多余内容，但老式浏览器不支持</a:t>
            </a:r>
            <a:endParaRPr lang="en-US" altLang="zh-CN" dirty="0" smtClean="0"/>
          </a:p>
          <a:p>
            <a:pPr lvl="1"/>
            <a:r>
              <a:rPr lang="en-US" altLang="zh-CN" dirty="0" smtClean="0"/>
              <a:t>scroll</a:t>
            </a:r>
            <a:r>
              <a:rPr lang="zh-CN" altLang="en-US" dirty="0" smtClean="0"/>
              <a:t>会始终显示滚动条</a:t>
            </a:r>
            <a:endParaRPr lang="en-US" altLang="zh-CN" dirty="0" smtClean="0"/>
          </a:p>
          <a:p>
            <a:pPr lvl="1"/>
            <a:r>
              <a:rPr lang="en-US" altLang="zh-CN" dirty="0" smtClean="0"/>
              <a:t>auto</a:t>
            </a:r>
            <a:r>
              <a:rPr lang="zh-CN" altLang="en-US" dirty="0" smtClean="0"/>
              <a:t>的话则根据情况提供滚动条；还能解决浮动包含块缩小和覆盖等问题</a:t>
            </a:r>
            <a:endParaRPr lang="en-US" altLang="zh-CN" dirty="0" smtClean="0"/>
          </a:p>
          <a:p>
            <a:pPr lvl="1"/>
            <a:r>
              <a:rPr lang="en-US" altLang="zh-CN" dirty="0" smtClean="0">
                <a:hlinkClick r:id="rId3" action="ppaction://hlinkfile"/>
              </a:rPr>
              <a:t>example1</a:t>
            </a:r>
            <a:r>
              <a:rPr lang="en-US" altLang="zh-CN" dirty="0" smtClean="0"/>
              <a:t>  </a:t>
            </a:r>
          </a:p>
          <a:p>
            <a:pPr lvl="1"/>
            <a:r>
              <a:rPr lang="en-US" altLang="zh-CN" dirty="0" smtClean="0">
                <a:hlinkClick r:id="rId4" action="ppaction://hlinkfile"/>
              </a:rPr>
              <a:t>example2</a:t>
            </a:r>
            <a:endParaRPr lang="zh-CN" altLang="en-US" dirty="0"/>
          </a:p>
        </p:txBody>
      </p:sp>
    </p:spTree>
    <p:extLst>
      <p:ext uri="{BB962C8B-B14F-4D97-AF65-F5344CB8AC3E}">
        <p14:creationId xmlns:p14="http://schemas.microsoft.com/office/powerpoint/2010/main" val="1930251130"/>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溢出处理</a:t>
            </a:r>
          </a:p>
        </p:txBody>
      </p:sp>
      <p:pic>
        <p:nvPicPr>
          <p:cNvPr id="6" name="内容占位符 5"/>
          <p:cNvPicPr>
            <a:picLocks noGrp="1" noChangeAspect="1"/>
          </p:cNvPicPr>
          <p:nvPr>
            <p:ph sz="half" idx="1"/>
          </p:nvPr>
        </p:nvPicPr>
        <p:blipFill>
          <a:blip r:embed="rId2"/>
          <a:stretch>
            <a:fillRect/>
          </a:stretch>
        </p:blipFill>
        <p:spPr>
          <a:xfrm>
            <a:off x="1117600" y="2058467"/>
            <a:ext cx="5080000" cy="3807865"/>
          </a:xfrm>
          <a:prstGeom prst="rect">
            <a:avLst/>
          </a:prstGeom>
        </p:spPr>
      </p:pic>
      <p:pic>
        <p:nvPicPr>
          <p:cNvPr id="7" name="内容占位符 6"/>
          <p:cNvPicPr>
            <a:picLocks noGrp="1" noChangeAspect="1"/>
          </p:cNvPicPr>
          <p:nvPr>
            <p:ph sz="half" idx="2"/>
          </p:nvPr>
        </p:nvPicPr>
        <p:blipFill>
          <a:blip r:embed="rId3"/>
          <a:stretch>
            <a:fillRect/>
          </a:stretch>
        </p:blipFill>
        <p:spPr>
          <a:xfrm>
            <a:off x="8508211" y="1905000"/>
            <a:ext cx="865178" cy="4114800"/>
          </a:xfrm>
          <a:prstGeom prst="rect">
            <a:avLst/>
          </a:prstGeom>
        </p:spPr>
      </p:pic>
    </p:spTree>
    <p:extLst>
      <p:ext uri="{BB962C8B-B14F-4D97-AF65-F5344CB8AC3E}">
        <p14:creationId xmlns:p14="http://schemas.microsoft.com/office/powerpoint/2010/main" val="32063437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知识脉络</a:t>
            </a:r>
            <a:endParaRPr lang="zh-CN" altLang="en-US" dirty="0"/>
          </a:p>
        </p:txBody>
      </p:sp>
      <p:sp>
        <p:nvSpPr>
          <p:cNvPr id="5" name="文本框 4"/>
          <p:cNvSpPr txBox="1"/>
          <p:nvPr/>
        </p:nvSpPr>
        <p:spPr>
          <a:xfrm>
            <a:off x="1415480" y="2603200"/>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2 </a:t>
            </a:r>
            <a:r>
              <a:rPr lang="zh-CN" altLang="en-US" sz="2800" dirty="0"/>
              <a:t>基本语法</a:t>
            </a:r>
          </a:p>
        </p:txBody>
      </p:sp>
      <p:sp>
        <p:nvSpPr>
          <p:cNvPr id="6" name="文本框 5"/>
          <p:cNvSpPr txBox="1"/>
          <p:nvPr/>
        </p:nvSpPr>
        <p:spPr>
          <a:xfrm>
            <a:off x="1415480" y="3511774"/>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3 </a:t>
            </a:r>
            <a:r>
              <a:rPr lang="zh-CN" altLang="en-US" sz="2800" dirty="0" smtClean="0"/>
              <a:t>选择器</a:t>
            </a:r>
            <a:endParaRPr lang="zh-CN" altLang="en-US" sz="2800" dirty="0"/>
          </a:p>
        </p:txBody>
      </p:sp>
      <p:sp>
        <p:nvSpPr>
          <p:cNvPr id="7" name="文本框 6"/>
          <p:cNvSpPr txBox="1"/>
          <p:nvPr/>
        </p:nvSpPr>
        <p:spPr>
          <a:xfrm>
            <a:off x="4564562" y="1340768"/>
            <a:ext cx="324036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 CSS</a:t>
            </a:r>
            <a:r>
              <a:rPr lang="zh-CN" altLang="en-US" sz="2800" dirty="0"/>
              <a:t>概述</a:t>
            </a:r>
          </a:p>
        </p:txBody>
      </p:sp>
      <p:sp>
        <p:nvSpPr>
          <p:cNvPr id="8" name="文本框 7"/>
          <p:cNvSpPr txBox="1"/>
          <p:nvPr/>
        </p:nvSpPr>
        <p:spPr>
          <a:xfrm>
            <a:off x="4007768" y="2585821"/>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6 </a:t>
            </a:r>
            <a:r>
              <a:rPr lang="zh-CN" altLang="en-US" sz="2800" dirty="0"/>
              <a:t>字体</a:t>
            </a:r>
          </a:p>
        </p:txBody>
      </p:sp>
      <p:cxnSp>
        <p:nvCxnSpPr>
          <p:cNvPr id="11" name="直接箭头连接符 10"/>
          <p:cNvCxnSpPr>
            <a:stCxn id="7" idx="2"/>
            <a:endCxn id="5" idx="0"/>
          </p:cNvCxnSpPr>
          <p:nvPr/>
        </p:nvCxnSpPr>
        <p:spPr bwMode="auto">
          <a:xfrm flipH="1">
            <a:off x="2603612" y="1863988"/>
            <a:ext cx="3581130" cy="739212"/>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a:stCxn id="5" idx="2"/>
            <a:endCxn id="6" idx="0"/>
          </p:cNvCxnSpPr>
          <p:nvPr/>
        </p:nvCxnSpPr>
        <p:spPr bwMode="auto">
          <a:xfrm>
            <a:off x="2603612" y="3126420"/>
            <a:ext cx="0" cy="385354"/>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7" idx="2"/>
            <a:endCxn id="8" idx="0"/>
          </p:cNvCxnSpPr>
          <p:nvPr/>
        </p:nvCxnSpPr>
        <p:spPr bwMode="auto">
          <a:xfrm flipH="1">
            <a:off x="4907868" y="1863988"/>
            <a:ext cx="1276874" cy="721833"/>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a:stCxn id="6" idx="2"/>
            <a:endCxn id="23" idx="0"/>
          </p:cNvCxnSpPr>
          <p:nvPr/>
        </p:nvCxnSpPr>
        <p:spPr bwMode="auto">
          <a:xfrm>
            <a:off x="2603613" y="4034995"/>
            <a:ext cx="3423" cy="387827"/>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1418903" y="4422821"/>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4 </a:t>
            </a:r>
            <a:r>
              <a:rPr lang="zh-CN" altLang="en-US" sz="2800" dirty="0" smtClean="0"/>
              <a:t>层叠规则</a:t>
            </a:r>
            <a:endParaRPr lang="zh-CN" altLang="en-US" sz="2800" dirty="0"/>
          </a:p>
        </p:txBody>
      </p:sp>
      <p:cxnSp>
        <p:nvCxnSpPr>
          <p:cNvPr id="29" name="直接箭头连接符 28"/>
          <p:cNvCxnSpPr>
            <a:stCxn id="8" idx="2"/>
            <a:endCxn id="32" idx="0"/>
          </p:cNvCxnSpPr>
          <p:nvPr/>
        </p:nvCxnSpPr>
        <p:spPr bwMode="auto">
          <a:xfrm>
            <a:off x="4907868" y="3109042"/>
            <a:ext cx="0" cy="402733"/>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p:cNvSpPr txBox="1"/>
          <p:nvPr/>
        </p:nvSpPr>
        <p:spPr>
          <a:xfrm>
            <a:off x="4007768" y="3511774"/>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7 </a:t>
            </a:r>
            <a:r>
              <a:rPr lang="zh-CN" altLang="en-US" sz="2800" dirty="0"/>
              <a:t>文本</a:t>
            </a:r>
          </a:p>
        </p:txBody>
      </p:sp>
      <p:sp>
        <p:nvSpPr>
          <p:cNvPr id="33" name="文本框 32"/>
          <p:cNvSpPr txBox="1"/>
          <p:nvPr/>
        </p:nvSpPr>
        <p:spPr>
          <a:xfrm>
            <a:off x="4001941" y="4421403"/>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8 </a:t>
            </a:r>
            <a:r>
              <a:rPr lang="zh-CN" altLang="en-US" sz="2800" dirty="0"/>
              <a:t>背景</a:t>
            </a:r>
          </a:p>
        </p:txBody>
      </p:sp>
      <p:sp>
        <p:nvSpPr>
          <p:cNvPr id="34" name="文本框 33"/>
          <p:cNvSpPr txBox="1"/>
          <p:nvPr/>
        </p:nvSpPr>
        <p:spPr>
          <a:xfrm>
            <a:off x="4001941" y="5320835"/>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9 </a:t>
            </a:r>
            <a:r>
              <a:rPr lang="zh-CN" altLang="en-US" sz="2800" dirty="0"/>
              <a:t>列表</a:t>
            </a:r>
          </a:p>
        </p:txBody>
      </p:sp>
      <p:sp>
        <p:nvSpPr>
          <p:cNvPr id="35" name="文本框 34"/>
          <p:cNvSpPr txBox="1"/>
          <p:nvPr/>
        </p:nvSpPr>
        <p:spPr>
          <a:xfrm>
            <a:off x="6043262" y="2581243"/>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11 </a:t>
            </a:r>
            <a:r>
              <a:rPr lang="zh-CN" altLang="en-US" sz="2800" dirty="0"/>
              <a:t>显示原理</a:t>
            </a:r>
          </a:p>
        </p:txBody>
      </p:sp>
      <p:cxnSp>
        <p:nvCxnSpPr>
          <p:cNvPr id="41" name="直接箭头连接符 40"/>
          <p:cNvCxnSpPr>
            <a:stCxn id="32" idx="2"/>
            <a:endCxn id="33" idx="0"/>
          </p:cNvCxnSpPr>
          <p:nvPr/>
        </p:nvCxnSpPr>
        <p:spPr bwMode="auto">
          <a:xfrm flipH="1">
            <a:off x="4902042" y="4034995"/>
            <a:ext cx="5827" cy="386409"/>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43"/>
          <p:cNvCxnSpPr>
            <a:stCxn id="33" idx="2"/>
            <a:endCxn id="34" idx="0"/>
          </p:cNvCxnSpPr>
          <p:nvPr/>
        </p:nvCxnSpPr>
        <p:spPr bwMode="auto">
          <a:xfrm>
            <a:off x="4902041" y="4944623"/>
            <a:ext cx="0" cy="3762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p:cNvCxnSpPr>
            <a:stCxn id="7" idx="2"/>
            <a:endCxn id="35" idx="0"/>
          </p:cNvCxnSpPr>
          <p:nvPr/>
        </p:nvCxnSpPr>
        <p:spPr bwMode="auto">
          <a:xfrm>
            <a:off x="6184742" y="1863988"/>
            <a:ext cx="1046652" cy="717255"/>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p:cNvSpPr txBox="1"/>
          <p:nvPr/>
        </p:nvSpPr>
        <p:spPr>
          <a:xfrm>
            <a:off x="1415480" y="5331395"/>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5 </a:t>
            </a:r>
            <a:r>
              <a:rPr lang="zh-CN" altLang="en-US" sz="2800" dirty="0"/>
              <a:t>值和单位</a:t>
            </a:r>
          </a:p>
        </p:txBody>
      </p:sp>
      <p:sp>
        <p:nvSpPr>
          <p:cNvPr id="37" name="文本框 36"/>
          <p:cNvSpPr txBox="1"/>
          <p:nvPr/>
        </p:nvSpPr>
        <p:spPr>
          <a:xfrm>
            <a:off x="4001941" y="6220267"/>
            <a:ext cx="18002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10 </a:t>
            </a:r>
            <a:r>
              <a:rPr lang="zh-CN" altLang="en-US" sz="2800" dirty="0"/>
              <a:t>表格</a:t>
            </a:r>
          </a:p>
        </p:txBody>
      </p:sp>
      <p:cxnSp>
        <p:nvCxnSpPr>
          <p:cNvPr id="42" name="直接箭头连接符 41"/>
          <p:cNvCxnSpPr>
            <a:stCxn id="23" idx="2"/>
            <a:endCxn id="30" idx="0"/>
          </p:cNvCxnSpPr>
          <p:nvPr/>
        </p:nvCxnSpPr>
        <p:spPr bwMode="auto">
          <a:xfrm flipH="1">
            <a:off x="2603613" y="4946041"/>
            <a:ext cx="3423" cy="385354"/>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箭头连接符 44"/>
          <p:cNvCxnSpPr>
            <a:stCxn id="34" idx="2"/>
            <a:endCxn id="37" idx="0"/>
          </p:cNvCxnSpPr>
          <p:nvPr/>
        </p:nvCxnSpPr>
        <p:spPr bwMode="auto">
          <a:xfrm>
            <a:off x="4902041" y="5844055"/>
            <a:ext cx="0" cy="3762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文本框 51"/>
          <p:cNvSpPr txBox="1"/>
          <p:nvPr/>
        </p:nvSpPr>
        <p:spPr>
          <a:xfrm>
            <a:off x="6043262" y="3511774"/>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12 </a:t>
            </a:r>
            <a:r>
              <a:rPr lang="zh-CN" altLang="en-US" sz="2800" dirty="0" smtClean="0"/>
              <a:t>框模型</a:t>
            </a:r>
            <a:endParaRPr lang="zh-CN" altLang="en-US" sz="2800" dirty="0"/>
          </a:p>
        </p:txBody>
      </p:sp>
      <p:sp>
        <p:nvSpPr>
          <p:cNvPr id="53" name="文本框 52"/>
          <p:cNvSpPr txBox="1"/>
          <p:nvPr/>
        </p:nvSpPr>
        <p:spPr>
          <a:xfrm>
            <a:off x="6043262" y="4418063"/>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13 </a:t>
            </a:r>
            <a:r>
              <a:rPr lang="zh-CN" altLang="en-US" sz="2800" dirty="0"/>
              <a:t>浮动定位</a:t>
            </a:r>
          </a:p>
        </p:txBody>
      </p:sp>
      <p:sp>
        <p:nvSpPr>
          <p:cNvPr id="56" name="文本框 55"/>
          <p:cNvSpPr txBox="1"/>
          <p:nvPr/>
        </p:nvSpPr>
        <p:spPr>
          <a:xfrm>
            <a:off x="6056543" y="5331395"/>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14 </a:t>
            </a:r>
            <a:r>
              <a:rPr lang="zh-CN" altLang="en-US" sz="2800" dirty="0" smtClean="0"/>
              <a:t>布局</a:t>
            </a:r>
            <a:endParaRPr lang="zh-CN" altLang="en-US" sz="2800" dirty="0"/>
          </a:p>
        </p:txBody>
      </p:sp>
      <p:cxnSp>
        <p:nvCxnSpPr>
          <p:cNvPr id="57" name="直接箭头连接符 56"/>
          <p:cNvCxnSpPr>
            <a:stCxn id="35" idx="2"/>
            <a:endCxn id="52" idx="0"/>
          </p:cNvCxnSpPr>
          <p:nvPr/>
        </p:nvCxnSpPr>
        <p:spPr bwMode="auto">
          <a:xfrm>
            <a:off x="7231394" y="3104464"/>
            <a:ext cx="0" cy="40731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p:cNvCxnSpPr>
            <a:stCxn id="52" idx="2"/>
            <a:endCxn id="53" idx="0"/>
          </p:cNvCxnSpPr>
          <p:nvPr/>
        </p:nvCxnSpPr>
        <p:spPr bwMode="auto">
          <a:xfrm>
            <a:off x="7231394" y="4034995"/>
            <a:ext cx="0" cy="383069"/>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箭头连接符 60"/>
          <p:cNvCxnSpPr>
            <a:stCxn id="53" idx="2"/>
            <a:endCxn id="56" idx="0"/>
          </p:cNvCxnSpPr>
          <p:nvPr/>
        </p:nvCxnSpPr>
        <p:spPr bwMode="auto">
          <a:xfrm>
            <a:off x="7231395" y="4941283"/>
            <a:ext cx="13281" cy="3901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p:cNvSpPr txBox="1"/>
          <p:nvPr/>
        </p:nvSpPr>
        <p:spPr>
          <a:xfrm>
            <a:off x="1415480" y="6220267"/>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smtClean="0"/>
              <a:t>17 </a:t>
            </a:r>
            <a:r>
              <a:rPr lang="zh-CN" altLang="en-US" sz="2800" dirty="0" smtClean="0"/>
              <a:t>媒体查询</a:t>
            </a:r>
            <a:endParaRPr lang="zh-CN" altLang="en-US" sz="2800" dirty="0"/>
          </a:p>
        </p:txBody>
      </p:sp>
      <p:cxnSp>
        <p:nvCxnSpPr>
          <p:cNvPr id="38" name="直接箭头连接符 37"/>
          <p:cNvCxnSpPr>
            <a:stCxn id="30" idx="2"/>
            <a:endCxn id="36" idx="0"/>
          </p:cNvCxnSpPr>
          <p:nvPr/>
        </p:nvCxnSpPr>
        <p:spPr bwMode="auto">
          <a:xfrm>
            <a:off x="2603612" y="5854615"/>
            <a:ext cx="0" cy="36565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文本框 38"/>
          <p:cNvSpPr txBox="1"/>
          <p:nvPr/>
        </p:nvSpPr>
        <p:spPr>
          <a:xfrm>
            <a:off x="8663288" y="2581243"/>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smtClean="0"/>
              <a:t>15 hack</a:t>
            </a:r>
            <a:endParaRPr lang="zh-CN" altLang="en-US" sz="2800" dirty="0"/>
          </a:p>
        </p:txBody>
      </p:sp>
      <p:sp>
        <p:nvSpPr>
          <p:cNvPr id="40" name="文本框 39"/>
          <p:cNvSpPr txBox="1"/>
          <p:nvPr/>
        </p:nvSpPr>
        <p:spPr>
          <a:xfrm>
            <a:off x="8663288" y="3511774"/>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smtClean="0"/>
              <a:t>16 </a:t>
            </a:r>
            <a:r>
              <a:rPr lang="zh-CN" altLang="en-US" sz="2800" dirty="0" smtClean="0"/>
              <a:t>生成内容</a:t>
            </a:r>
            <a:endParaRPr lang="zh-CN" altLang="en-US" sz="2800" dirty="0"/>
          </a:p>
        </p:txBody>
      </p:sp>
      <p:sp>
        <p:nvSpPr>
          <p:cNvPr id="43" name="文本框 42"/>
          <p:cNvSpPr txBox="1"/>
          <p:nvPr/>
        </p:nvSpPr>
        <p:spPr>
          <a:xfrm>
            <a:off x="8663288" y="4418063"/>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smtClean="0"/>
              <a:t>18 </a:t>
            </a:r>
            <a:r>
              <a:rPr lang="zh-CN" altLang="en-US" sz="2800" dirty="0" smtClean="0"/>
              <a:t>新特性</a:t>
            </a:r>
            <a:endParaRPr lang="zh-CN" altLang="en-US" sz="2800" dirty="0"/>
          </a:p>
        </p:txBody>
      </p:sp>
      <p:sp>
        <p:nvSpPr>
          <p:cNvPr id="46" name="文本框 45"/>
          <p:cNvSpPr txBox="1"/>
          <p:nvPr/>
        </p:nvSpPr>
        <p:spPr>
          <a:xfrm>
            <a:off x="8676569" y="5331395"/>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smtClean="0"/>
              <a:t>19 CSS</a:t>
            </a:r>
            <a:r>
              <a:rPr lang="zh-CN" altLang="en-US" sz="2800" dirty="0" smtClean="0"/>
              <a:t>建议</a:t>
            </a:r>
            <a:endParaRPr lang="zh-CN" altLang="en-US" sz="2800" dirty="0"/>
          </a:p>
        </p:txBody>
      </p:sp>
      <p:cxnSp>
        <p:nvCxnSpPr>
          <p:cNvPr id="48" name="直接箭头连接符 47"/>
          <p:cNvCxnSpPr>
            <a:stCxn id="39" idx="2"/>
            <a:endCxn id="40" idx="0"/>
          </p:cNvCxnSpPr>
          <p:nvPr/>
        </p:nvCxnSpPr>
        <p:spPr bwMode="auto">
          <a:xfrm>
            <a:off x="9851420" y="3104464"/>
            <a:ext cx="0" cy="40731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p:cNvCxnSpPr>
            <a:stCxn id="40" idx="2"/>
            <a:endCxn id="43" idx="0"/>
          </p:cNvCxnSpPr>
          <p:nvPr/>
        </p:nvCxnSpPr>
        <p:spPr bwMode="auto">
          <a:xfrm>
            <a:off x="9851420" y="4034995"/>
            <a:ext cx="0" cy="383069"/>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p:cNvCxnSpPr>
            <a:stCxn id="43" idx="2"/>
            <a:endCxn id="46" idx="0"/>
          </p:cNvCxnSpPr>
          <p:nvPr/>
        </p:nvCxnSpPr>
        <p:spPr bwMode="auto">
          <a:xfrm>
            <a:off x="9851421" y="4941283"/>
            <a:ext cx="13281" cy="3901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箭头连接符 50"/>
          <p:cNvCxnSpPr>
            <a:stCxn id="7" idx="2"/>
            <a:endCxn id="39" idx="0"/>
          </p:cNvCxnSpPr>
          <p:nvPr/>
        </p:nvCxnSpPr>
        <p:spPr bwMode="auto">
          <a:xfrm>
            <a:off x="6184742" y="1863988"/>
            <a:ext cx="3666678" cy="717255"/>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53699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（元素）类型选择器</a:t>
            </a:r>
            <a:endParaRPr lang="zh-CN" altLang="en-US" dirty="0"/>
          </a:p>
        </p:txBody>
      </p:sp>
      <p:sp>
        <p:nvSpPr>
          <p:cNvPr id="3" name="内容占位符 2"/>
          <p:cNvSpPr>
            <a:spLocks noGrp="1"/>
          </p:cNvSpPr>
          <p:nvPr>
            <p:ph idx="1"/>
          </p:nvPr>
        </p:nvSpPr>
        <p:spPr/>
        <p:txBody>
          <a:bodyPr/>
          <a:lstStyle/>
          <a:p>
            <a:r>
              <a:rPr lang="zh-CN" altLang="en-US" dirty="0" smtClean="0"/>
              <a:t>最原始格式，用于选中单一（类）元素并设定其某个属性值</a:t>
            </a:r>
            <a:endParaRPr lang="en-US" altLang="zh-CN" dirty="0" smtClean="0"/>
          </a:p>
          <a:p>
            <a:endParaRPr lang="en-US" altLang="zh-CN" dirty="0"/>
          </a:p>
          <a:p>
            <a:pPr marL="0" indent="0">
              <a:buNone/>
            </a:pPr>
            <a:r>
              <a:rPr lang="en-US" altLang="zh-CN" dirty="0" smtClean="0"/>
              <a:t>	h1 { </a:t>
            </a:r>
            <a:r>
              <a:rPr lang="en-US" altLang="zh-CN" dirty="0" err="1" smtClean="0"/>
              <a:t>color:red</a:t>
            </a:r>
            <a:r>
              <a:rPr lang="en-US" altLang="zh-CN" dirty="0" smtClean="0"/>
              <a:t>; }</a:t>
            </a:r>
          </a:p>
          <a:p>
            <a:pPr marL="0" indent="0">
              <a:buNone/>
            </a:pPr>
            <a:endParaRPr lang="en-US" altLang="zh-CN" dirty="0"/>
          </a:p>
          <a:p>
            <a:r>
              <a:rPr lang="zh-CN" altLang="en-US" dirty="0" smtClean="0"/>
              <a:t>单个元素单个属性可多次设置</a:t>
            </a:r>
            <a:endParaRPr lang="en-US" altLang="zh-CN" dirty="0" smtClean="0"/>
          </a:p>
          <a:p>
            <a:pPr lvl="1"/>
            <a:r>
              <a:rPr lang="zh-CN" altLang="en-US" dirty="0" smtClean="0"/>
              <a:t>后面的覆盖前面的，只有一个值有效</a:t>
            </a:r>
            <a:endParaRPr lang="zh-CN" altLang="en-US" dirty="0"/>
          </a:p>
        </p:txBody>
      </p:sp>
    </p:spTree>
    <p:extLst>
      <p:ext uri="{BB962C8B-B14F-4D97-AF65-F5344CB8AC3E}">
        <p14:creationId xmlns:p14="http://schemas.microsoft.com/office/powerpoint/2010/main" val="3649729303"/>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溢出处理</a:t>
            </a:r>
          </a:p>
        </p:txBody>
      </p:sp>
      <p:pic>
        <p:nvPicPr>
          <p:cNvPr id="5" name="内容占位符 4"/>
          <p:cNvPicPr>
            <a:picLocks noGrp="1" noChangeAspect="1"/>
          </p:cNvPicPr>
          <p:nvPr>
            <p:ph sz="half" idx="1"/>
          </p:nvPr>
        </p:nvPicPr>
        <p:blipFill>
          <a:blip r:embed="rId2"/>
          <a:stretch>
            <a:fillRect/>
          </a:stretch>
        </p:blipFill>
        <p:spPr>
          <a:xfrm>
            <a:off x="1117600" y="1938938"/>
            <a:ext cx="5080000" cy="4046924"/>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211988"/>
            <a:ext cx="5080000" cy="3500823"/>
          </a:xfrm>
          <a:prstGeom prst="rect">
            <a:avLst/>
          </a:prstGeom>
        </p:spPr>
      </p:pic>
    </p:spTree>
    <p:extLst>
      <p:ext uri="{BB962C8B-B14F-4D97-AF65-F5344CB8AC3E}">
        <p14:creationId xmlns:p14="http://schemas.microsoft.com/office/powerpoint/2010/main" val="1344694787"/>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溢出处理</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8383" y="1905000"/>
            <a:ext cx="6580034" cy="4114800"/>
          </a:xfrm>
        </p:spPr>
      </p:pic>
    </p:spTree>
    <p:extLst>
      <p:ext uri="{BB962C8B-B14F-4D97-AF65-F5344CB8AC3E}">
        <p14:creationId xmlns:p14="http://schemas.microsoft.com/office/powerpoint/2010/main" val="161846268"/>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溢出处理</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080935"/>
            <a:ext cx="7772400" cy="3762931"/>
          </a:xfrm>
        </p:spPr>
      </p:pic>
    </p:spTree>
    <p:extLst>
      <p:ext uri="{BB962C8B-B14F-4D97-AF65-F5344CB8AC3E}">
        <p14:creationId xmlns:p14="http://schemas.microsoft.com/office/powerpoint/2010/main" val="2119859471"/>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溢出剪裁</a:t>
            </a:r>
            <a:endParaRPr lang="zh-CN" altLang="en-US" dirty="0"/>
          </a:p>
        </p:txBody>
      </p:sp>
      <p:sp>
        <p:nvSpPr>
          <p:cNvPr id="3" name="内容占位符 2"/>
          <p:cNvSpPr>
            <a:spLocks noGrp="1"/>
          </p:cNvSpPr>
          <p:nvPr>
            <p:ph idx="1"/>
          </p:nvPr>
        </p:nvSpPr>
        <p:spPr/>
        <p:txBody>
          <a:bodyPr/>
          <a:lstStyle/>
          <a:p>
            <a:r>
              <a:rPr lang="en-US" altLang="zh-CN" dirty="0" smtClean="0"/>
              <a:t>clip</a:t>
            </a:r>
          </a:p>
          <a:p>
            <a:pPr lvl="1"/>
            <a:r>
              <a:rPr lang="zh-CN" altLang="en-US" dirty="0" smtClean="0"/>
              <a:t>当绝对定位元素</a:t>
            </a:r>
            <a:r>
              <a:rPr lang="en-US" altLang="zh-CN" dirty="0" smtClean="0"/>
              <a:t>overflow</a:t>
            </a:r>
            <a:r>
              <a:rPr lang="zh-CN" altLang="en-US" dirty="0" smtClean="0"/>
              <a:t>设置为</a:t>
            </a:r>
            <a:r>
              <a:rPr lang="en-US" altLang="zh-CN" dirty="0" smtClean="0"/>
              <a:t>hidden</a:t>
            </a:r>
            <a:r>
              <a:rPr lang="zh-CN" altLang="en-US" dirty="0" smtClean="0"/>
              <a:t>时，可以设定剪裁的区域</a:t>
            </a:r>
            <a:endParaRPr lang="en-US" altLang="zh-CN" dirty="0" smtClean="0"/>
          </a:p>
          <a:p>
            <a:pPr lvl="1"/>
            <a:r>
              <a:rPr lang="zh-CN" altLang="en-US" dirty="0" smtClean="0"/>
              <a:t>该区域大小不会大于原区域的大小，剪裁是相对原区域而言</a:t>
            </a:r>
            <a:endParaRPr lang="en-US" altLang="zh-CN" dirty="0" smtClean="0"/>
          </a:p>
          <a:p>
            <a:pPr lvl="1"/>
            <a:r>
              <a:rPr lang="en-US" altLang="zh-CN" dirty="0" smtClean="0"/>
              <a:t>CSS2</a:t>
            </a:r>
            <a:r>
              <a:rPr lang="zh-CN" altLang="en-US" dirty="0" smtClean="0"/>
              <a:t>中规定为块级或替换元素</a:t>
            </a:r>
            <a:endParaRPr lang="en-US" altLang="zh-CN" dirty="0" smtClean="0"/>
          </a:p>
          <a:p>
            <a:pPr lvl="1"/>
            <a:r>
              <a:rPr lang="en-US" altLang="zh-CN" dirty="0" err="1"/>
              <a:t>rect</a:t>
            </a:r>
            <a:r>
              <a:rPr lang="en-US" altLang="zh-CN" dirty="0"/>
              <a:t> (top, right, bottom, left) | auto </a:t>
            </a:r>
          </a:p>
          <a:p>
            <a:pPr lvl="1"/>
            <a:r>
              <a:rPr lang="zh-CN" altLang="en-US" dirty="0"/>
              <a:t>只能</a:t>
            </a:r>
            <a:r>
              <a:rPr lang="zh-CN" altLang="en-US" dirty="0" smtClean="0"/>
              <a:t>指定</a:t>
            </a:r>
            <a:r>
              <a:rPr lang="zh-CN" altLang="en-US" dirty="0"/>
              <a:t>数</a:t>
            </a:r>
            <a:r>
              <a:rPr lang="zh-CN" altLang="en-US" dirty="0" smtClean="0"/>
              <a:t>值</a:t>
            </a:r>
            <a:r>
              <a:rPr lang="zh-CN" altLang="en-US" dirty="0"/>
              <a:t>或</a:t>
            </a:r>
            <a:r>
              <a:rPr lang="en-US" altLang="zh-CN" dirty="0"/>
              <a:t>auto</a:t>
            </a:r>
            <a:r>
              <a:rPr lang="zh-CN" altLang="en-US" dirty="0"/>
              <a:t>，不能使用</a:t>
            </a:r>
            <a:r>
              <a:rPr lang="zh-CN" altLang="en-US" dirty="0" smtClean="0"/>
              <a:t>百分比</a:t>
            </a:r>
            <a:endParaRPr lang="en-US" altLang="zh-CN" dirty="0" smtClean="0"/>
          </a:p>
          <a:p>
            <a:pPr lvl="1"/>
            <a:r>
              <a:rPr lang="en-US" altLang="zh-CN" dirty="0" smtClean="0">
                <a:hlinkClick r:id="rId3" action="ppaction://hlinkfile"/>
              </a:rPr>
              <a:t>example</a:t>
            </a:r>
            <a:endParaRPr lang="en-US" altLang="zh-CN" dirty="0" smtClean="0"/>
          </a:p>
          <a:p>
            <a:pPr marL="0" indent="0">
              <a:buNone/>
            </a:pPr>
            <a:endParaRPr lang="zh-CN" altLang="en-US" dirty="0"/>
          </a:p>
        </p:txBody>
      </p:sp>
    </p:spTree>
    <p:extLst>
      <p:ext uri="{BB962C8B-B14F-4D97-AF65-F5344CB8AC3E}">
        <p14:creationId xmlns:p14="http://schemas.microsoft.com/office/powerpoint/2010/main" val="3693232143"/>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溢出剪裁</a:t>
            </a:r>
          </a:p>
        </p:txBody>
      </p:sp>
      <p:pic>
        <p:nvPicPr>
          <p:cNvPr id="7" name="内容占位符 6"/>
          <p:cNvPicPr>
            <a:picLocks noGrp="1" noChangeAspect="1"/>
          </p:cNvPicPr>
          <p:nvPr>
            <p:ph sz="half" idx="1"/>
          </p:nvPr>
        </p:nvPicPr>
        <p:blipFill>
          <a:blip r:embed="rId2"/>
          <a:stretch>
            <a:fillRect/>
          </a:stretch>
        </p:blipFill>
        <p:spPr>
          <a:xfrm>
            <a:off x="1117600" y="1947476"/>
            <a:ext cx="5080000" cy="4029848"/>
          </a:xfrm>
          <a:prstGeom prst="rect">
            <a:avLst/>
          </a:prstGeom>
        </p:spPr>
      </p:pic>
      <p:pic>
        <p:nvPicPr>
          <p:cNvPr id="8" name="内容占位符 7"/>
          <p:cNvPicPr>
            <a:picLocks noGrp="1" noChangeAspect="1"/>
          </p:cNvPicPr>
          <p:nvPr>
            <p:ph sz="half" idx="2"/>
          </p:nvPr>
        </p:nvPicPr>
        <p:blipFill>
          <a:blip r:embed="rId3"/>
          <a:stretch>
            <a:fillRect/>
          </a:stretch>
        </p:blipFill>
        <p:spPr>
          <a:xfrm>
            <a:off x="6400800" y="2211988"/>
            <a:ext cx="5080000" cy="3500823"/>
          </a:xfrm>
          <a:prstGeom prst="rect">
            <a:avLst/>
          </a:prstGeom>
        </p:spPr>
      </p:pic>
    </p:spTree>
    <p:extLst>
      <p:ext uri="{BB962C8B-B14F-4D97-AF65-F5344CB8AC3E}">
        <p14:creationId xmlns:p14="http://schemas.microsoft.com/office/powerpoint/2010/main" val="3655605929"/>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可见性</a:t>
            </a:r>
            <a:endParaRPr lang="zh-CN" altLang="en-US" dirty="0"/>
          </a:p>
        </p:txBody>
      </p:sp>
      <p:sp>
        <p:nvSpPr>
          <p:cNvPr id="3" name="内容占位符 2"/>
          <p:cNvSpPr>
            <a:spLocks noGrp="1"/>
          </p:cNvSpPr>
          <p:nvPr>
            <p:ph idx="1"/>
          </p:nvPr>
        </p:nvSpPr>
        <p:spPr/>
        <p:txBody>
          <a:bodyPr/>
          <a:lstStyle/>
          <a:p>
            <a:r>
              <a:rPr lang="en-US" altLang="zh-CN" dirty="0" smtClean="0"/>
              <a:t>visibility</a:t>
            </a:r>
          </a:p>
          <a:p>
            <a:pPr lvl="1"/>
            <a:r>
              <a:rPr lang="zh-CN" altLang="en-US" dirty="0" smtClean="0"/>
              <a:t>控制整个元素的可见性，此时元素仍在文档流中</a:t>
            </a:r>
            <a:endParaRPr lang="en-US" altLang="zh-CN" dirty="0" smtClean="0"/>
          </a:p>
          <a:p>
            <a:pPr lvl="1"/>
            <a:r>
              <a:rPr lang="en-US" altLang="zh-CN" dirty="0"/>
              <a:t>visible | hidden | collapse </a:t>
            </a:r>
            <a:r>
              <a:rPr lang="zh-CN" altLang="en-US" dirty="0" smtClean="0"/>
              <a:t>默认</a:t>
            </a:r>
            <a:r>
              <a:rPr lang="en-US" altLang="zh-CN" dirty="0" smtClean="0"/>
              <a:t>visible</a:t>
            </a:r>
          </a:p>
          <a:p>
            <a:pPr lvl="1"/>
            <a:r>
              <a:rPr lang="en-US" altLang="zh-CN" dirty="0" smtClean="0"/>
              <a:t>hidden</a:t>
            </a:r>
            <a:r>
              <a:rPr lang="zh-CN" altLang="en-US" dirty="0" smtClean="0"/>
              <a:t>时不显示，与</a:t>
            </a:r>
            <a:r>
              <a:rPr lang="en-US" altLang="zh-CN" dirty="0" err="1" smtClean="0"/>
              <a:t>display:none</a:t>
            </a:r>
            <a:r>
              <a:rPr lang="zh-CN" altLang="en-US" dirty="0" smtClean="0"/>
              <a:t>的区别在于后者会从文档流中去除元素</a:t>
            </a:r>
            <a:endParaRPr lang="en-US" altLang="zh-CN" dirty="0" smtClean="0"/>
          </a:p>
          <a:p>
            <a:pPr lvl="1"/>
            <a:r>
              <a:rPr lang="en-US" altLang="zh-CN" dirty="0" smtClean="0"/>
              <a:t>collapse</a:t>
            </a:r>
            <a:r>
              <a:rPr lang="zh-CN" altLang="en-US" dirty="0" smtClean="0"/>
              <a:t>用于表格布局</a:t>
            </a:r>
            <a:endParaRPr lang="en-US" altLang="zh-CN" dirty="0" smtClean="0"/>
          </a:p>
          <a:p>
            <a:pPr lvl="1"/>
            <a:r>
              <a:rPr lang="en-US" altLang="zh-CN" dirty="0" smtClean="0">
                <a:hlinkClick r:id="rId2"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71976636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可见性</a:t>
            </a:r>
          </a:p>
        </p:txBody>
      </p:sp>
      <p:pic>
        <p:nvPicPr>
          <p:cNvPr id="6" name="内容占位符 5"/>
          <p:cNvPicPr>
            <a:picLocks noGrp="1" noChangeAspect="1"/>
          </p:cNvPicPr>
          <p:nvPr>
            <p:ph sz="half" idx="1"/>
          </p:nvPr>
        </p:nvPicPr>
        <p:blipFill>
          <a:blip r:embed="rId2"/>
          <a:stretch>
            <a:fillRect/>
          </a:stretch>
        </p:blipFill>
        <p:spPr>
          <a:xfrm>
            <a:off x="1117600" y="2515240"/>
            <a:ext cx="5080000" cy="2894319"/>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820827"/>
            <a:ext cx="5080000" cy="2283146"/>
          </a:xfrm>
          <a:prstGeom prst="rect">
            <a:avLst/>
          </a:prstGeom>
        </p:spPr>
      </p:pic>
    </p:spTree>
    <p:extLst>
      <p:ext uri="{BB962C8B-B14F-4D97-AF65-F5344CB8AC3E}">
        <p14:creationId xmlns:p14="http://schemas.microsoft.com/office/powerpoint/2010/main" val="179888412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三维纵深</a:t>
            </a:r>
            <a:endParaRPr lang="zh-CN" altLang="en-US" dirty="0"/>
          </a:p>
        </p:txBody>
      </p:sp>
      <p:sp>
        <p:nvSpPr>
          <p:cNvPr id="3" name="内容占位符 2"/>
          <p:cNvSpPr>
            <a:spLocks noGrp="1"/>
          </p:cNvSpPr>
          <p:nvPr>
            <p:ph idx="1"/>
          </p:nvPr>
        </p:nvSpPr>
        <p:spPr/>
        <p:txBody>
          <a:bodyPr/>
          <a:lstStyle/>
          <a:p>
            <a:r>
              <a:rPr lang="en-US" altLang="zh-CN" dirty="0" smtClean="0"/>
              <a:t>z-index</a:t>
            </a:r>
          </a:p>
          <a:p>
            <a:pPr lvl="1"/>
            <a:r>
              <a:rPr lang="zh-CN" altLang="en-US" dirty="0" smtClean="0"/>
              <a:t>决定了元素在纵深上的摆放次序</a:t>
            </a:r>
            <a:endParaRPr lang="en-US" altLang="zh-CN" dirty="0" smtClean="0"/>
          </a:p>
          <a:p>
            <a:pPr lvl="1"/>
            <a:r>
              <a:rPr lang="en-US" altLang="zh-CN" dirty="0"/>
              <a:t>&lt;integer&gt; | auto </a:t>
            </a:r>
            <a:endParaRPr lang="en-US" altLang="zh-CN" dirty="0" smtClean="0"/>
          </a:p>
          <a:p>
            <a:pPr lvl="1"/>
            <a:r>
              <a:rPr lang="zh-CN" altLang="en-US" dirty="0" smtClean="0"/>
              <a:t>某个元素设定</a:t>
            </a:r>
            <a:r>
              <a:rPr lang="en-US" altLang="zh-CN" dirty="0" smtClean="0"/>
              <a:t>z-index</a:t>
            </a:r>
            <a:r>
              <a:rPr lang="zh-CN" altLang="en-US" dirty="0" smtClean="0"/>
              <a:t>后便为其所有后代元素建立了局部叠放上下文</a:t>
            </a:r>
            <a:endParaRPr lang="en-US" altLang="zh-CN" dirty="0" smtClean="0"/>
          </a:p>
          <a:p>
            <a:pPr lvl="1"/>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3926435342"/>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三维纵深</a:t>
            </a:r>
          </a:p>
        </p:txBody>
      </p:sp>
      <p:sp>
        <p:nvSpPr>
          <p:cNvPr id="5" name="Text Box 4"/>
          <p:cNvSpPr txBox="1">
            <a:spLocks noChangeArrowheads="1"/>
          </p:cNvSpPr>
          <p:nvPr/>
        </p:nvSpPr>
        <p:spPr bwMode="auto">
          <a:xfrm>
            <a:off x="1703512" y="2205459"/>
            <a:ext cx="3960813" cy="2873375"/>
          </a:xfrm>
          <a:prstGeom prst="rect">
            <a:avLst/>
          </a:prstGeom>
          <a:noFill/>
          <a:ln w="38100">
            <a:solidFill>
              <a:srgbClr val="99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dirty="0"/>
              <a:t>  </a:t>
            </a:r>
          </a:p>
          <a:p>
            <a:r>
              <a:rPr lang="en-US" altLang="zh-CN" sz="2000" dirty="0"/>
              <a:t>  </a:t>
            </a:r>
            <a:r>
              <a:rPr lang="en-US" altLang="zh-CN" sz="2000" dirty="0" err="1"/>
              <a:t>p#one</a:t>
            </a:r>
            <a:r>
              <a:rPr lang="en-US" altLang="zh-CN" sz="2000" dirty="0"/>
              <a:t> {z-index: 10;}</a:t>
            </a:r>
          </a:p>
          <a:p>
            <a:r>
              <a:rPr lang="en-US" altLang="zh-CN" sz="2000" dirty="0"/>
              <a:t>  </a:t>
            </a:r>
            <a:r>
              <a:rPr lang="en-US" altLang="zh-CN" sz="2000" dirty="0" err="1"/>
              <a:t>p#two</a:t>
            </a:r>
            <a:r>
              <a:rPr lang="en-US" altLang="zh-CN" sz="2000" dirty="0"/>
              <a:t> {z-index: 7;}</a:t>
            </a:r>
          </a:p>
          <a:p>
            <a:r>
              <a:rPr lang="en-US" altLang="zh-CN" sz="2000" dirty="0"/>
              <a:t>  </a:t>
            </a:r>
            <a:r>
              <a:rPr lang="en-US" altLang="zh-CN" sz="2000" dirty="0" err="1"/>
              <a:t>p#three</a:t>
            </a:r>
            <a:r>
              <a:rPr lang="en-US" altLang="zh-CN" sz="2000" dirty="0"/>
              <a:t> {z-index: 1;}</a:t>
            </a:r>
          </a:p>
          <a:p>
            <a:r>
              <a:rPr lang="en-US" altLang="zh-CN" sz="2000" dirty="0"/>
              <a:t>  </a:t>
            </a:r>
            <a:r>
              <a:rPr lang="en-US" altLang="zh-CN" sz="2000" dirty="0" err="1"/>
              <a:t>p#one</a:t>
            </a:r>
            <a:r>
              <a:rPr lang="en-US" altLang="zh-CN" sz="2000" dirty="0"/>
              <a:t> b {z-index: -404;}</a:t>
            </a:r>
          </a:p>
          <a:p>
            <a:r>
              <a:rPr lang="en-US" altLang="zh-CN" sz="2000" dirty="0"/>
              <a:t>  </a:t>
            </a:r>
            <a:r>
              <a:rPr lang="en-US" altLang="zh-CN" sz="2000" dirty="0" err="1"/>
              <a:t>p#two</a:t>
            </a:r>
            <a:r>
              <a:rPr lang="en-US" altLang="zh-CN" sz="2000" dirty="0"/>
              <a:t> b {z-index: 36;}</a:t>
            </a:r>
          </a:p>
          <a:p>
            <a:r>
              <a:rPr lang="en-US" altLang="zh-CN" sz="2000" dirty="0"/>
              <a:t>  </a:t>
            </a:r>
            <a:r>
              <a:rPr lang="en-US" altLang="zh-CN" sz="2000" dirty="0" err="1"/>
              <a:t>p#two</a:t>
            </a:r>
            <a:r>
              <a:rPr lang="en-US" altLang="zh-CN" sz="2000" dirty="0"/>
              <a:t> </a:t>
            </a:r>
            <a:r>
              <a:rPr lang="en-US" altLang="zh-CN" sz="2000" dirty="0" err="1"/>
              <a:t>em</a:t>
            </a:r>
            <a:r>
              <a:rPr lang="en-US" altLang="zh-CN" sz="2000" dirty="0"/>
              <a:t> {z-index: -42;}</a:t>
            </a:r>
          </a:p>
          <a:p>
            <a:r>
              <a:rPr lang="en-US" altLang="zh-CN" sz="2000" dirty="0"/>
              <a:t>  </a:t>
            </a:r>
            <a:r>
              <a:rPr lang="en-US" altLang="zh-CN" sz="2000" dirty="0" err="1"/>
              <a:t>p#three</a:t>
            </a:r>
            <a:r>
              <a:rPr lang="en-US" altLang="zh-CN" sz="2000" dirty="0"/>
              <a:t> b {z-index: 23;}</a:t>
            </a:r>
          </a:p>
          <a:p>
            <a:endParaRPr lang="en-US" altLang="zh-CN" sz="2000" dirty="0"/>
          </a:p>
        </p:txBody>
      </p:sp>
      <p:sp>
        <p:nvSpPr>
          <p:cNvPr id="6" name="Text Box 5"/>
          <p:cNvSpPr txBox="1">
            <a:spLocks noChangeArrowheads="1"/>
          </p:cNvSpPr>
          <p:nvPr/>
        </p:nvSpPr>
        <p:spPr bwMode="auto">
          <a:xfrm>
            <a:off x="6599684" y="2211809"/>
            <a:ext cx="3960812" cy="2873375"/>
          </a:xfrm>
          <a:prstGeom prst="rect">
            <a:avLst/>
          </a:prstGeom>
          <a:noFill/>
          <a:ln w="38100">
            <a:solidFill>
              <a:srgbClr val="99FF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a:t>  </a:t>
            </a:r>
          </a:p>
          <a:p>
            <a:r>
              <a:rPr lang="en-US" altLang="zh-CN" sz="2000"/>
              <a:t>  p#one          10 </a:t>
            </a:r>
          </a:p>
          <a:p>
            <a:r>
              <a:rPr lang="en-US" altLang="zh-CN" sz="2000"/>
              <a:t>  p#one b       10, -404</a:t>
            </a:r>
          </a:p>
          <a:p>
            <a:r>
              <a:rPr lang="en-US" altLang="zh-CN" sz="2000"/>
              <a:t>  p#two b         7, 36</a:t>
            </a:r>
          </a:p>
          <a:p>
            <a:r>
              <a:rPr lang="en-US" altLang="zh-CN" sz="2000"/>
              <a:t>  p#two            7</a:t>
            </a:r>
          </a:p>
          <a:p>
            <a:r>
              <a:rPr lang="en-US" altLang="zh-CN" sz="2000"/>
              <a:t>  p#two em      7, -42 </a:t>
            </a:r>
          </a:p>
          <a:p>
            <a:r>
              <a:rPr lang="en-US" altLang="zh-CN" sz="2000"/>
              <a:t>  p#three b      1, 23</a:t>
            </a:r>
          </a:p>
          <a:p>
            <a:r>
              <a:rPr lang="en-US" altLang="zh-CN" sz="2000"/>
              <a:t>  p#three         1</a:t>
            </a:r>
          </a:p>
          <a:p>
            <a:endParaRPr lang="en-US" altLang="zh-CN" sz="2000"/>
          </a:p>
        </p:txBody>
      </p:sp>
    </p:spTree>
    <p:extLst>
      <p:ext uri="{BB962C8B-B14F-4D97-AF65-F5344CB8AC3E}">
        <p14:creationId xmlns:p14="http://schemas.microsoft.com/office/powerpoint/2010/main" val="1071311646"/>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三维纵深</a:t>
            </a:r>
          </a:p>
        </p:txBody>
      </p:sp>
      <p:pic>
        <p:nvPicPr>
          <p:cNvPr id="6" name="内容占位符 5"/>
          <p:cNvPicPr>
            <a:picLocks noGrp="1" noChangeAspect="1"/>
          </p:cNvPicPr>
          <p:nvPr>
            <p:ph sz="half" idx="1"/>
          </p:nvPr>
        </p:nvPicPr>
        <p:blipFill>
          <a:blip r:embed="rId2"/>
          <a:stretch>
            <a:fillRect/>
          </a:stretch>
        </p:blipFill>
        <p:spPr>
          <a:xfrm>
            <a:off x="1221475" y="1905000"/>
            <a:ext cx="4872250"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692400"/>
            <a:ext cx="5080000" cy="2540000"/>
          </a:xfrm>
          <a:prstGeom prst="rect">
            <a:avLst/>
          </a:prstGeom>
        </p:spPr>
      </p:pic>
    </p:spTree>
    <p:extLst>
      <p:ext uri="{BB962C8B-B14F-4D97-AF65-F5344CB8AC3E}">
        <p14:creationId xmlns:p14="http://schemas.microsoft.com/office/powerpoint/2010/main" val="18506041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组合样式单</a:t>
            </a:r>
            <a:endParaRPr lang="zh-CN" altLang="en-US" dirty="0"/>
          </a:p>
        </p:txBody>
      </p:sp>
      <p:sp>
        <p:nvSpPr>
          <p:cNvPr id="3" name="内容占位符 2"/>
          <p:cNvSpPr>
            <a:spLocks noGrp="1"/>
          </p:cNvSpPr>
          <p:nvPr>
            <p:ph sz="half" idx="1"/>
          </p:nvPr>
        </p:nvSpPr>
        <p:spPr/>
        <p:txBody>
          <a:bodyPr/>
          <a:lstStyle/>
          <a:p>
            <a:r>
              <a:rPr lang="zh-CN" altLang="en-US" dirty="0"/>
              <a:t>对于单一元素组合样式</a:t>
            </a:r>
            <a:r>
              <a:rPr lang="zh-CN" altLang="en-US" dirty="0" smtClean="0"/>
              <a:t>单</a:t>
            </a:r>
            <a:endParaRPr lang="en-US" altLang="zh-CN" dirty="0" smtClean="0"/>
          </a:p>
          <a:p>
            <a:pPr lvl="1"/>
            <a:r>
              <a:rPr lang="zh-CN" altLang="en-US" dirty="0" smtClean="0"/>
              <a:t>同一元素不同属性</a:t>
            </a:r>
            <a:endParaRPr lang="zh-CN" altLang="en-US" dirty="0"/>
          </a:p>
          <a:p>
            <a:pPr lvl="1"/>
            <a:r>
              <a:rPr lang="en-US" altLang="zh-CN" dirty="0">
                <a:hlinkClick r:id="rId3" action="ppaction://hlinkfile"/>
              </a:rPr>
              <a:t>example</a:t>
            </a:r>
            <a:endParaRPr lang="en-US" altLang="zh-CN" dirty="0"/>
          </a:p>
          <a:p>
            <a:pPr marL="0" indent="0">
              <a:buNone/>
            </a:pP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098531"/>
            <a:ext cx="5080000" cy="3727737"/>
          </a:xfrm>
          <a:prstGeom prst="rect">
            <a:avLst/>
          </a:prstGeom>
        </p:spPr>
      </p:pic>
      <p:pic>
        <p:nvPicPr>
          <p:cNvPr id="7" name="图片 6"/>
          <p:cNvPicPr>
            <a:picLocks noChangeAspect="1"/>
          </p:cNvPicPr>
          <p:nvPr/>
        </p:nvPicPr>
        <p:blipFill>
          <a:blip r:embed="rId5"/>
          <a:stretch>
            <a:fillRect/>
          </a:stretch>
        </p:blipFill>
        <p:spPr>
          <a:xfrm>
            <a:off x="1117496" y="3861048"/>
            <a:ext cx="5024219" cy="1776239"/>
          </a:xfrm>
          <a:prstGeom prst="rect">
            <a:avLst/>
          </a:prstGeom>
        </p:spPr>
      </p:pic>
    </p:spTree>
    <p:extLst>
      <p:ext uri="{BB962C8B-B14F-4D97-AF65-F5344CB8AC3E}">
        <p14:creationId xmlns:p14="http://schemas.microsoft.com/office/powerpoint/2010/main" val="750501679"/>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XIV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布局</a:t>
            </a:r>
            <a:endParaRPr lang="en-US" altLang="zh-CN" dirty="0"/>
          </a:p>
        </p:txBody>
      </p:sp>
    </p:spTree>
    <p:extLst>
      <p:ext uri="{BB962C8B-B14F-4D97-AF65-F5344CB8AC3E}">
        <p14:creationId xmlns:p14="http://schemas.microsoft.com/office/powerpoint/2010/main" val="2888001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布局分类</a:t>
            </a:r>
          </a:p>
        </p:txBody>
      </p:sp>
      <p:sp>
        <p:nvSpPr>
          <p:cNvPr id="3" name="内容占位符 2"/>
          <p:cNvSpPr>
            <a:spLocks noGrp="1"/>
          </p:cNvSpPr>
          <p:nvPr>
            <p:ph sz="half" idx="1"/>
          </p:nvPr>
        </p:nvSpPr>
        <p:spPr/>
        <p:txBody>
          <a:bodyPr/>
          <a:lstStyle/>
          <a:p>
            <a:r>
              <a:rPr lang="zh-CN" altLang="en-US" dirty="0" smtClean="0"/>
              <a:t>表格布局</a:t>
            </a:r>
            <a:endParaRPr lang="en-US" altLang="zh-CN" dirty="0" smtClean="0"/>
          </a:p>
          <a:p>
            <a:r>
              <a:rPr lang="zh-CN" altLang="en-US" dirty="0" smtClean="0"/>
              <a:t>传统布局</a:t>
            </a:r>
            <a:endParaRPr lang="en-US" altLang="zh-CN" dirty="0" smtClean="0"/>
          </a:p>
          <a:p>
            <a:pPr lvl="1"/>
            <a:r>
              <a:rPr lang="en-US" altLang="zh-CN" dirty="0" smtClean="0"/>
              <a:t>float</a:t>
            </a:r>
          </a:p>
          <a:p>
            <a:pPr lvl="1"/>
            <a:r>
              <a:rPr lang="en-US" altLang="zh-CN" dirty="0" smtClean="0"/>
              <a:t>position</a:t>
            </a:r>
          </a:p>
          <a:p>
            <a:r>
              <a:rPr lang="zh-CN" altLang="en-US" dirty="0" smtClean="0"/>
              <a:t>新兴布局</a:t>
            </a:r>
            <a:endParaRPr lang="en-US" altLang="zh-CN" dirty="0" smtClean="0"/>
          </a:p>
          <a:p>
            <a:pPr lvl="1"/>
            <a:r>
              <a:rPr lang="en-US" altLang="zh-CN" dirty="0" smtClean="0"/>
              <a:t>Multi-column</a:t>
            </a:r>
          </a:p>
          <a:p>
            <a:pPr lvl="1"/>
            <a:r>
              <a:rPr lang="en-US" altLang="zh-CN" dirty="0" smtClean="0"/>
              <a:t>Flexible Box</a:t>
            </a:r>
          </a:p>
          <a:p>
            <a:pPr lvl="1"/>
            <a:r>
              <a:rPr lang="en-US" altLang="zh-CN" smtClean="0"/>
              <a:t>Grid</a:t>
            </a:r>
            <a:endParaRPr lang="en-US" altLang="zh-CN" dirty="0"/>
          </a:p>
        </p:txBody>
      </p:sp>
      <p:sp>
        <p:nvSpPr>
          <p:cNvPr id="4" name="内容占位符 3"/>
          <p:cNvSpPr>
            <a:spLocks noGrp="1"/>
          </p:cNvSpPr>
          <p:nvPr>
            <p:ph sz="half" idx="2"/>
          </p:nvPr>
        </p:nvSpPr>
        <p:spPr/>
        <p:txBody>
          <a:bodyPr/>
          <a:lstStyle/>
          <a:p>
            <a:r>
              <a:rPr lang="zh-CN" altLang="en-US" dirty="0" smtClean="0"/>
              <a:t>响应式布局</a:t>
            </a:r>
            <a:endParaRPr lang="en-US" altLang="zh-CN" dirty="0" smtClean="0"/>
          </a:p>
          <a:p>
            <a:r>
              <a:rPr lang="zh-CN" altLang="en-US" dirty="0" smtClean="0"/>
              <a:t>布局框架</a:t>
            </a:r>
            <a:endParaRPr lang="zh-CN" altLang="en-US" dirty="0"/>
          </a:p>
        </p:txBody>
      </p:sp>
    </p:spTree>
    <p:extLst>
      <p:ext uri="{BB962C8B-B14F-4D97-AF65-F5344CB8AC3E}">
        <p14:creationId xmlns:p14="http://schemas.microsoft.com/office/powerpoint/2010/main" val="508669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传统布局分类</a:t>
            </a:r>
            <a:endParaRPr lang="zh-CN" altLang="en-US" dirty="0"/>
          </a:p>
        </p:txBody>
      </p:sp>
      <p:sp>
        <p:nvSpPr>
          <p:cNvPr id="3" name="内容占位符 2"/>
          <p:cNvSpPr>
            <a:spLocks noGrp="1"/>
          </p:cNvSpPr>
          <p:nvPr>
            <p:ph idx="1"/>
          </p:nvPr>
        </p:nvSpPr>
        <p:spPr/>
        <p:txBody>
          <a:bodyPr/>
          <a:lstStyle/>
          <a:p>
            <a:r>
              <a:rPr lang="zh-CN" altLang="en-US" dirty="0" smtClean="0"/>
              <a:t>布局方法分：</a:t>
            </a:r>
            <a:endParaRPr lang="en-US" altLang="zh-CN" dirty="0" smtClean="0"/>
          </a:p>
          <a:p>
            <a:pPr lvl="1"/>
            <a:r>
              <a:rPr lang="zh-CN" altLang="en-US" dirty="0" smtClean="0"/>
              <a:t>浮动，</a:t>
            </a:r>
            <a:r>
              <a:rPr lang="en-US" altLang="zh-CN" dirty="0" smtClean="0"/>
              <a:t>float</a:t>
            </a:r>
            <a:endParaRPr lang="en-US" altLang="zh-CN" dirty="0"/>
          </a:p>
          <a:p>
            <a:pPr lvl="1"/>
            <a:r>
              <a:rPr lang="zh-CN" altLang="en-US" dirty="0" smtClean="0"/>
              <a:t>绝对定位，</a:t>
            </a:r>
            <a:r>
              <a:rPr lang="en-US" altLang="zh-CN" dirty="0" smtClean="0"/>
              <a:t>position</a:t>
            </a:r>
          </a:p>
          <a:p>
            <a:r>
              <a:rPr lang="zh-CN" altLang="en-US" dirty="0" smtClean="0"/>
              <a:t>计量单位：</a:t>
            </a:r>
            <a:endParaRPr lang="en-US" altLang="zh-CN" dirty="0" smtClean="0"/>
          </a:p>
          <a:p>
            <a:pPr lvl="1"/>
            <a:r>
              <a:rPr lang="zh-CN" altLang="en-US" dirty="0" smtClean="0"/>
              <a:t>固定宽度（</a:t>
            </a:r>
            <a:r>
              <a:rPr lang="en-US" altLang="zh-CN" dirty="0" smtClean="0"/>
              <a:t>fixed-width</a:t>
            </a:r>
            <a:r>
              <a:rPr lang="zh-CN" altLang="en-US" dirty="0" smtClean="0"/>
              <a:t>），</a:t>
            </a:r>
            <a:r>
              <a:rPr lang="en-US" altLang="zh-CN" dirty="0" err="1" smtClean="0"/>
              <a:t>px</a:t>
            </a:r>
            <a:endParaRPr lang="en-US" altLang="zh-CN" dirty="0" smtClean="0"/>
          </a:p>
          <a:p>
            <a:pPr lvl="1"/>
            <a:r>
              <a:rPr lang="zh-CN" altLang="en-US" dirty="0" smtClean="0"/>
              <a:t>流式（</a:t>
            </a:r>
            <a:r>
              <a:rPr lang="en-US" altLang="zh-CN" dirty="0" smtClean="0"/>
              <a:t>liquid/fluid</a:t>
            </a:r>
            <a:r>
              <a:rPr lang="zh-CN" altLang="en-US" dirty="0" smtClean="0"/>
              <a:t>）：百分比</a:t>
            </a:r>
            <a:endParaRPr lang="en-US" altLang="zh-CN" dirty="0" smtClean="0"/>
          </a:p>
          <a:p>
            <a:pPr lvl="1"/>
            <a:r>
              <a:rPr lang="zh-CN" altLang="en-US" dirty="0" smtClean="0"/>
              <a:t>（弹性（</a:t>
            </a:r>
            <a:r>
              <a:rPr lang="en-US" altLang="zh-CN" dirty="0" smtClean="0"/>
              <a:t>elastic</a:t>
            </a:r>
            <a:r>
              <a:rPr lang="zh-CN" altLang="en-US" dirty="0" smtClean="0"/>
              <a:t>）：</a:t>
            </a:r>
            <a:r>
              <a:rPr lang="en-US" altLang="zh-CN" dirty="0" err="1" smtClean="0"/>
              <a:t>em</a:t>
            </a:r>
            <a:r>
              <a:rPr lang="zh-CN" altLang="en-US" dirty="0" smtClean="0"/>
              <a:t>）</a:t>
            </a:r>
            <a:endParaRPr lang="en-US" altLang="zh-CN" dirty="0" smtClean="0"/>
          </a:p>
          <a:p>
            <a:pPr lvl="1"/>
            <a:r>
              <a:rPr lang="zh-CN" altLang="en-US" dirty="0" smtClean="0"/>
              <a:t>（可变固定宽度</a:t>
            </a:r>
            <a:r>
              <a:rPr lang="zh-CN" altLang="en-US" dirty="0"/>
              <a:t>（</a:t>
            </a:r>
            <a:r>
              <a:rPr lang="en-US" altLang="zh-CN" dirty="0" smtClean="0"/>
              <a:t>variable fixed width</a:t>
            </a:r>
            <a:r>
              <a:rPr lang="zh-CN" altLang="en-US" dirty="0" smtClean="0"/>
              <a:t>））</a:t>
            </a:r>
            <a:endParaRPr lang="en-US" altLang="zh-CN" dirty="0" smtClean="0"/>
          </a:p>
          <a:p>
            <a:r>
              <a:rPr lang="zh-CN" altLang="en-US" dirty="0" smtClean="0"/>
              <a:t>分栏数分：两栏、三栏、多栏</a:t>
            </a:r>
            <a:endParaRPr lang="en-US" altLang="zh-CN" dirty="0" smtClean="0"/>
          </a:p>
          <a:p>
            <a:endParaRPr lang="zh-CN" altLang="en-US" dirty="0"/>
          </a:p>
        </p:txBody>
      </p:sp>
    </p:spTree>
    <p:extLst>
      <p:ext uri="{BB962C8B-B14F-4D97-AF65-F5344CB8AC3E}">
        <p14:creationId xmlns:p14="http://schemas.microsoft.com/office/powerpoint/2010/main" val="262306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固定宽度布局</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19800" y="304801"/>
            <a:ext cx="4176464" cy="6401853"/>
          </a:xfrm>
        </p:spPr>
      </p:pic>
    </p:spTree>
    <p:extLst>
      <p:ext uri="{BB962C8B-B14F-4D97-AF65-F5344CB8AC3E}">
        <p14:creationId xmlns:p14="http://schemas.microsoft.com/office/powerpoint/2010/main" val="2999173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流式布局</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840" y="620689"/>
            <a:ext cx="5712156" cy="5693469"/>
          </a:xfrm>
        </p:spPr>
      </p:pic>
    </p:spTree>
    <p:extLst>
      <p:ext uri="{BB962C8B-B14F-4D97-AF65-F5344CB8AC3E}">
        <p14:creationId xmlns:p14="http://schemas.microsoft.com/office/powerpoint/2010/main" val="214896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灵活布局</a:t>
            </a:r>
            <a:r>
              <a:rPr lang="en-US" altLang="zh-CN" dirty="0" smtClean="0"/>
              <a:t>—</a:t>
            </a:r>
            <a:r>
              <a:rPr lang="zh-CN" altLang="en-US" dirty="0" smtClean="0"/>
              <a:t>响应式设计</a:t>
            </a:r>
            <a:endParaRPr lang="zh-CN" altLang="en-US" dirty="0"/>
          </a:p>
        </p:txBody>
      </p:sp>
      <p:pic>
        <p:nvPicPr>
          <p:cNvPr id="4" name="内容占位符 3"/>
          <p:cNvPicPr>
            <a:picLocks noGrp="1" noChangeAspect="1"/>
          </p:cNvPicPr>
          <p:nvPr>
            <p:ph idx="1"/>
          </p:nvPr>
        </p:nvPicPr>
        <p:blipFill>
          <a:blip r:embed="rId2"/>
          <a:stretch>
            <a:fillRect/>
          </a:stretch>
        </p:blipFill>
        <p:spPr>
          <a:xfrm>
            <a:off x="3416025" y="1905000"/>
            <a:ext cx="5664750" cy="4114800"/>
          </a:xfrm>
          <a:prstGeom prst="rect">
            <a:avLst/>
          </a:prstGeom>
        </p:spPr>
      </p:pic>
    </p:spTree>
    <p:extLst>
      <p:ext uri="{BB962C8B-B14F-4D97-AF65-F5344CB8AC3E}">
        <p14:creationId xmlns:p14="http://schemas.microsoft.com/office/powerpoint/2010/main" val="1611108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浮动两栏布局</a:t>
            </a:r>
            <a:endParaRPr lang="zh-CN" altLang="en-US" dirty="0"/>
          </a:p>
        </p:txBody>
      </p:sp>
      <p:sp>
        <p:nvSpPr>
          <p:cNvPr id="3" name="内容占位符 2"/>
          <p:cNvSpPr>
            <a:spLocks noGrp="1"/>
          </p:cNvSpPr>
          <p:nvPr>
            <p:ph idx="1"/>
          </p:nvPr>
        </p:nvSpPr>
        <p:spPr/>
        <p:txBody>
          <a:bodyPr/>
          <a:lstStyle/>
          <a:p>
            <a:r>
              <a:rPr lang="zh-CN" altLang="en-US" dirty="0" smtClean="0"/>
              <a:t>固定宽度</a:t>
            </a:r>
            <a:endParaRPr lang="en-US" altLang="zh-CN" dirty="0" smtClean="0"/>
          </a:p>
          <a:p>
            <a:pPr lvl="1"/>
            <a:r>
              <a:rPr lang="zh-CN" altLang="en-US" dirty="0" smtClean="0"/>
              <a:t>双浮动：把两栏内容都浮动</a:t>
            </a:r>
            <a:endParaRPr lang="en-US" altLang="zh-CN" dirty="0" smtClean="0"/>
          </a:p>
          <a:p>
            <a:pPr lvl="2"/>
            <a:r>
              <a:rPr lang="en-US" altLang="zh-CN" dirty="0" smtClean="0">
                <a:hlinkClick r:id="rId3" action="ppaction://hlinkfile"/>
              </a:rPr>
              <a:t>example</a:t>
            </a:r>
            <a:endParaRPr lang="en-US" altLang="zh-CN" dirty="0" smtClean="0"/>
          </a:p>
          <a:p>
            <a:pPr lvl="1"/>
            <a:r>
              <a:rPr lang="zh-CN" altLang="en-US" dirty="0" smtClean="0"/>
              <a:t>设边距：一侧浮动在不浮动栏的外边距上</a:t>
            </a:r>
            <a:endParaRPr lang="en-US" altLang="zh-CN" dirty="0" smtClean="0"/>
          </a:p>
          <a:p>
            <a:pPr lvl="2"/>
            <a:r>
              <a:rPr lang="en-US" altLang="zh-CN" dirty="0" smtClean="0">
                <a:hlinkClick r:id="rId4" action="ppaction://hlinkfile"/>
              </a:rPr>
              <a:t>example</a:t>
            </a:r>
            <a:endParaRPr lang="en-US" altLang="zh-CN" dirty="0" smtClean="0"/>
          </a:p>
        </p:txBody>
      </p:sp>
    </p:spTree>
    <p:extLst>
      <p:ext uri="{BB962C8B-B14F-4D97-AF65-F5344CB8AC3E}">
        <p14:creationId xmlns:p14="http://schemas.microsoft.com/office/powerpoint/2010/main" val="3364770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浮动两栏布局</a:t>
            </a:r>
          </a:p>
        </p:txBody>
      </p:sp>
      <p:pic>
        <p:nvPicPr>
          <p:cNvPr id="6" name="内容占位符 5"/>
          <p:cNvPicPr>
            <a:picLocks noGrp="1" noChangeAspect="1"/>
          </p:cNvPicPr>
          <p:nvPr>
            <p:ph sz="half" idx="1"/>
          </p:nvPr>
        </p:nvPicPr>
        <p:blipFill>
          <a:blip r:embed="rId2"/>
          <a:stretch>
            <a:fillRect/>
          </a:stretch>
        </p:blipFill>
        <p:spPr>
          <a:xfrm>
            <a:off x="1307447" y="1905000"/>
            <a:ext cx="4700305"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20531" y="1905000"/>
            <a:ext cx="5040538" cy="4114800"/>
          </a:xfrm>
          <a:prstGeom prst="rect">
            <a:avLst/>
          </a:prstGeom>
        </p:spPr>
      </p:pic>
    </p:spTree>
    <p:extLst>
      <p:ext uri="{BB962C8B-B14F-4D97-AF65-F5344CB8AC3E}">
        <p14:creationId xmlns:p14="http://schemas.microsoft.com/office/powerpoint/2010/main" val="3519273146"/>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浮动两栏布局</a:t>
            </a:r>
          </a:p>
        </p:txBody>
      </p:sp>
      <p:pic>
        <p:nvPicPr>
          <p:cNvPr id="5" name="内容占位符 4"/>
          <p:cNvPicPr>
            <a:picLocks noGrp="1" noChangeAspect="1"/>
          </p:cNvPicPr>
          <p:nvPr>
            <p:ph sz="half" idx="1"/>
          </p:nvPr>
        </p:nvPicPr>
        <p:blipFill>
          <a:blip r:embed="rId2"/>
          <a:stretch>
            <a:fillRect/>
          </a:stretch>
        </p:blipFill>
        <p:spPr>
          <a:xfrm>
            <a:off x="1117600" y="2532568"/>
            <a:ext cx="5080000" cy="2859663"/>
          </a:xfrm>
          <a:prstGeom prst="rect">
            <a:avLst/>
          </a:prstGeom>
        </p:spPr>
      </p:pic>
      <p:pic>
        <p:nvPicPr>
          <p:cNvPr id="6" name="内容占位符 5"/>
          <p:cNvPicPr>
            <a:picLocks noGrp="1" noChangeAspect="1"/>
          </p:cNvPicPr>
          <p:nvPr>
            <p:ph sz="half" idx="2"/>
          </p:nvPr>
        </p:nvPicPr>
        <p:blipFill>
          <a:blip r:embed="rId3"/>
          <a:stretch>
            <a:fillRect/>
          </a:stretch>
        </p:blipFill>
        <p:spPr>
          <a:xfrm>
            <a:off x="6401650" y="1905000"/>
            <a:ext cx="5078300" cy="4114800"/>
          </a:xfrm>
          <a:prstGeom prst="rect">
            <a:avLst/>
          </a:prstGeom>
        </p:spPr>
      </p:pic>
    </p:spTree>
    <p:extLst>
      <p:ext uri="{BB962C8B-B14F-4D97-AF65-F5344CB8AC3E}">
        <p14:creationId xmlns:p14="http://schemas.microsoft.com/office/powerpoint/2010/main" val="88948425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浮动两栏布局</a:t>
            </a:r>
          </a:p>
        </p:txBody>
      </p:sp>
      <p:sp>
        <p:nvSpPr>
          <p:cNvPr id="3" name="内容占位符 2"/>
          <p:cNvSpPr>
            <a:spLocks noGrp="1"/>
          </p:cNvSpPr>
          <p:nvPr>
            <p:ph sz="half" idx="1"/>
          </p:nvPr>
        </p:nvSpPr>
        <p:spPr/>
        <p:txBody>
          <a:bodyPr/>
          <a:lstStyle/>
          <a:p>
            <a:r>
              <a:rPr lang="zh-CN" altLang="en-US" dirty="0"/>
              <a:t>流式布局</a:t>
            </a:r>
            <a:endParaRPr lang="en-US" altLang="zh-CN" dirty="0"/>
          </a:p>
          <a:p>
            <a:pPr lvl="1"/>
            <a:r>
              <a:rPr lang="en-US" altLang="zh-CN" dirty="0"/>
              <a:t>min-width</a:t>
            </a:r>
            <a:r>
              <a:rPr lang="zh-CN" altLang="en-US" dirty="0"/>
              <a:t>和</a:t>
            </a:r>
            <a:r>
              <a:rPr lang="en-US" altLang="zh-CN" dirty="0"/>
              <a:t>max-width</a:t>
            </a:r>
            <a:r>
              <a:rPr lang="zh-CN" altLang="en-US" dirty="0"/>
              <a:t>的运用</a:t>
            </a:r>
            <a:endParaRPr lang="en-US" altLang="zh-CN" dirty="0"/>
          </a:p>
          <a:p>
            <a:pPr lvl="1"/>
            <a:r>
              <a:rPr lang="zh-CN" altLang="en-US" dirty="0"/>
              <a:t>一般边栏宽度固定，也有都设为百分比的</a:t>
            </a:r>
            <a:endParaRPr lang="en-US" altLang="zh-CN" dirty="0"/>
          </a:p>
          <a:p>
            <a:pPr lvl="1"/>
            <a:r>
              <a:rPr lang="en-US" altLang="zh-CN" dirty="0">
                <a:hlinkClick r:id="rId3" action="ppaction://hlinkfile"/>
              </a:rPr>
              <a:t>example</a:t>
            </a:r>
            <a:endParaRPr lang="en-US" altLang="zh-CN" dirty="0"/>
          </a:p>
          <a:p>
            <a:endParaRPr lang="zh-CN" altLang="en-US" dirty="0"/>
          </a:p>
        </p:txBody>
      </p:sp>
      <p:sp>
        <p:nvSpPr>
          <p:cNvPr id="4" name="内容占位符 3"/>
          <p:cNvSpPr>
            <a:spLocks noGrp="1"/>
          </p:cNvSpPr>
          <p:nvPr>
            <p:ph sz="half" idx="2"/>
          </p:nvPr>
        </p:nvSpPr>
        <p:spPr/>
        <p:txBody>
          <a:bodyPr/>
          <a:lstStyle/>
          <a:p>
            <a:endParaRPr lang="zh-CN" altLang="en-US"/>
          </a:p>
        </p:txBody>
      </p:sp>
    </p:spTree>
    <p:extLst>
      <p:ext uri="{BB962C8B-B14F-4D97-AF65-F5344CB8AC3E}">
        <p14:creationId xmlns:p14="http://schemas.microsoft.com/office/powerpoint/2010/main" val="23978987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组合样式单</a:t>
            </a:r>
          </a:p>
        </p:txBody>
      </p:sp>
      <p:sp>
        <p:nvSpPr>
          <p:cNvPr id="3" name="内容占位符 2"/>
          <p:cNvSpPr>
            <a:spLocks noGrp="1"/>
          </p:cNvSpPr>
          <p:nvPr>
            <p:ph sz="half" idx="1"/>
          </p:nvPr>
        </p:nvSpPr>
        <p:spPr/>
        <p:txBody>
          <a:bodyPr/>
          <a:lstStyle/>
          <a:p>
            <a:r>
              <a:rPr lang="zh-CN" altLang="en-US" dirty="0"/>
              <a:t>对于多个元素组合样式单</a:t>
            </a:r>
            <a:endParaRPr lang="en-US" altLang="zh-CN" dirty="0"/>
          </a:p>
          <a:p>
            <a:pPr lvl="1"/>
            <a:r>
              <a:rPr lang="zh-CN" altLang="en-US" dirty="0"/>
              <a:t>不同元素同一</a:t>
            </a:r>
            <a:r>
              <a:rPr lang="zh-CN" altLang="en-US" dirty="0" smtClean="0"/>
              <a:t>属性</a:t>
            </a:r>
            <a:endParaRPr lang="en-US" altLang="zh-CN" dirty="0" smtClean="0"/>
          </a:p>
          <a:p>
            <a:pPr lvl="1"/>
            <a:r>
              <a:rPr lang="zh-CN" altLang="en-US" dirty="0" smtClean="0"/>
              <a:t>除了</a:t>
            </a:r>
            <a:r>
              <a:rPr lang="en-US" altLang="zh-CN" dirty="0" smtClean="0"/>
              <a:t>CSS Reset</a:t>
            </a:r>
            <a:r>
              <a:rPr lang="zh-CN" altLang="en-US" dirty="0" smtClean="0"/>
              <a:t>不建议使用</a:t>
            </a:r>
            <a:endParaRPr lang="zh-CN" altLang="en-US" dirty="0"/>
          </a:p>
          <a:p>
            <a:pPr lvl="1"/>
            <a:r>
              <a:rPr lang="en-US" altLang="zh-CN" dirty="0">
                <a:hlinkClick r:id="rId3"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098531"/>
            <a:ext cx="5080000" cy="3727737"/>
          </a:xfrm>
          <a:prstGeom prst="rect">
            <a:avLst/>
          </a:prstGeom>
        </p:spPr>
      </p:pic>
      <p:pic>
        <p:nvPicPr>
          <p:cNvPr id="6" name="图片 5"/>
          <p:cNvPicPr>
            <a:picLocks noChangeAspect="1"/>
          </p:cNvPicPr>
          <p:nvPr/>
        </p:nvPicPr>
        <p:blipFill>
          <a:blip r:embed="rId5"/>
          <a:stretch>
            <a:fillRect/>
          </a:stretch>
        </p:blipFill>
        <p:spPr>
          <a:xfrm>
            <a:off x="1055440" y="3861048"/>
            <a:ext cx="4775973" cy="1656184"/>
          </a:xfrm>
          <a:prstGeom prst="rect">
            <a:avLst/>
          </a:prstGeom>
        </p:spPr>
      </p:pic>
    </p:spTree>
    <p:extLst>
      <p:ext uri="{BB962C8B-B14F-4D97-AF65-F5344CB8AC3E}">
        <p14:creationId xmlns:p14="http://schemas.microsoft.com/office/powerpoint/2010/main" val="1189940911"/>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浮动两栏布局</a:t>
            </a:r>
          </a:p>
        </p:txBody>
      </p:sp>
      <p:pic>
        <p:nvPicPr>
          <p:cNvPr id="6" name="内容占位符 5"/>
          <p:cNvPicPr>
            <a:picLocks noGrp="1" noChangeAspect="1"/>
          </p:cNvPicPr>
          <p:nvPr>
            <p:ph sz="half" idx="2"/>
          </p:nvPr>
        </p:nvPicPr>
        <p:blipFill>
          <a:blip r:embed="rId2"/>
          <a:stretch>
            <a:fillRect/>
          </a:stretch>
        </p:blipFill>
        <p:spPr>
          <a:xfrm>
            <a:off x="6617992" y="1905000"/>
            <a:ext cx="4645616" cy="4114800"/>
          </a:xfrm>
          <a:prstGeom prst="rect">
            <a:avLst/>
          </a:prstGeom>
        </p:spPr>
      </p:pic>
      <p:pic>
        <p:nvPicPr>
          <p:cNvPr id="8" name="内容占位符 7"/>
          <p:cNvPicPr>
            <a:picLocks noGrp="1" noChangeAspect="1"/>
          </p:cNvPicPr>
          <p:nvPr>
            <p:ph sz="half" idx="1"/>
          </p:nvPr>
        </p:nvPicPr>
        <p:blipFill>
          <a:blip r:embed="rId3"/>
          <a:stretch>
            <a:fillRect/>
          </a:stretch>
        </p:blipFill>
        <p:spPr>
          <a:xfrm>
            <a:off x="1461010" y="1905000"/>
            <a:ext cx="4393179" cy="4114800"/>
          </a:xfrm>
          <a:prstGeom prst="rect">
            <a:avLst/>
          </a:prstGeom>
        </p:spPr>
      </p:pic>
    </p:spTree>
    <p:extLst>
      <p:ext uri="{BB962C8B-B14F-4D97-AF65-F5344CB8AC3E}">
        <p14:creationId xmlns:p14="http://schemas.microsoft.com/office/powerpoint/2010/main" val="26716645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浮动三栏布局</a:t>
            </a:r>
            <a:endParaRPr lang="zh-CN" altLang="en-US" dirty="0"/>
          </a:p>
        </p:txBody>
      </p:sp>
      <p:sp>
        <p:nvSpPr>
          <p:cNvPr id="3" name="内容占位符 2"/>
          <p:cNvSpPr>
            <a:spLocks noGrp="1"/>
          </p:cNvSpPr>
          <p:nvPr>
            <p:ph idx="1"/>
          </p:nvPr>
        </p:nvSpPr>
        <p:spPr/>
        <p:txBody>
          <a:bodyPr/>
          <a:lstStyle/>
          <a:p>
            <a:r>
              <a:rPr lang="zh-CN" altLang="en-US" dirty="0" smtClean="0"/>
              <a:t>固定宽度</a:t>
            </a:r>
            <a:endParaRPr lang="en-US" altLang="zh-CN" dirty="0" smtClean="0"/>
          </a:p>
          <a:p>
            <a:pPr lvl="1"/>
            <a:r>
              <a:rPr lang="zh-CN" altLang="en-US" dirty="0" smtClean="0"/>
              <a:t>全浮动</a:t>
            </a:r>
            <a:r>
              <a:rPr lang="en-US" altLang="zh-CN" dirty="0" smtClean="0"/>
              <a:t>		</a:t>
            </a:r>
            <a:r>
              <a:rPr lang="en-US" altLang="zh-CN" dirty="0" smtClean="0">
                <a:hlinkClick r:id="rId3" action="ppaction://hlinkfile"/>
              </a:rPr>
              <a:t>example</a:t>
            </a:r>
            <a:endParaRPr lang="en-US" altLang="zh-CN" dirty="0" smtClean="0"/>
          </a:p>
          <a:p>
            <a:pPr lvl="1"/>
            <a:r>
              <a:rPr lang="zh-CN" altLang="en-US" dirty="0"/>
              <a:t>嵌套浮动</a:t>
            </a:r>
            <a:r>
              <a:rPr lang="en-US" altLang="zh-CN" dirty="0"/>
              <a:t>	</a:t>
            </a:r>
            <a:r>
              <a:rPr lang="en-US" altLang="zh-CN" dirty="0" smtClean="0">
                <a:hlinkClick r:id="rId4" action="ppaction://hlinkfile"/>
              </a:rPr>
              <a:t>example</a:t>
            </a:r>
            <a:endParaRPr lang="en-US" altLang="zh-CN" dirty="0" smtClean="0"/>
          </a:p>
          <a:p>
            <a:r>
              <a:rPr lang="zh-CN" altLang="en-US" dirty="0" smtClean="0"/>
              <a:t>流式布局</a:t>
            </a:r>
            <a:endParaRPr lang="en-US" altLang="zh-CN" dirty="0" smtClean="0"/>
          </a:p>
          <a:p>
            <a:pPr lvl="1"/>
            <a:r>
              <a:rPr lang="zh-CN" altLang="en-US" dirty="0" smtClean="0"/>
              <a:t>核心：右侧边栏如何定位</a:t>
            </a:r>
            <a:endParaRPr lang="en-US" altLang="zh-CN" dirty="0" smtClean="0"/>
          </a:p>
          <a:p>
            <a:pPr lvl="1"/>
            <a:r>
              <a:rPr lang="zh-CN" altLang="en-US" dirty="0" smtClean="0"/>
              <a:t>双边</a:t>
            </a:r>
            <a:r>
              <a:rPr lang="zh-CN" altLang="en-US" dirty="0"/>
              <a:t>距 </a:t>
            </a:r>
            <a:r>
              <a:rPr lang="en-US" altLang="zh-CN" dirty="0"/>
              <a:t>		</a:t>
            </a:r>
            <a:r>
              <a:rPr lang="en-US" altLang="zh-CN" dirty="0">
                <a:hlinkClick r:id="rId5" action="ppaction://hlinkfile"/>
              </a:rPr>
              <a:t>example</a:t>
            </a:r>
            <a:endParaRPr lang="en-US" altLang="zh-CN" dirty="0"/>
          </a:p>
          <a:p>
            <a:pPr lvl="1"/>
            <a:r>
              <a:rPr lang="zh-CN" altLang="en-US" dirty="0" smtClean="0"/>
              <a:t>负</a:t>
            </a:r>
            <a:r>
              <a:rPr lang="zh-CN" altLang="en-US" dirty="0"/>
              <a:t>边距</a:t>
            </a:r>
            <a:r>
              <a:rPr lang="en-US" altLang="zh-CN" dirty="0"/>
              <a:t>	</a:t>
            </a:r>
            <a:r>
              <a:rPr lang="en-US" altLang="zh-CN" dirty="0" smtClean="0"/>
              <a:t>	</a:t>
            </a:r>
            <a:r>
              <a:rPr lang="en-US" altLang="zh-CN" dirty="0" smtClean="0">
                <a:hlinkClick r:id="rId6" action="ppaction://hlinkfile"/>
              </a:rPr>
              <a:t>example</a:t>
            </a:r>
            <a:endParaRPr lang="en-US" altLang="zh-CN" dirty="0"/>
          </a:p>
        </p:txBody>
      </p:sp>
    </p:spTree>
    <p:extLst>
      <p:ext uri="{BB962C8B-B14F-4D97-AF65-F5344CB8AC3E}">
        <p14:creationId xmlns:p14="http://schemas.microsoft.com/office/powerpoint/2010/main" val="3840247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浮动三栏布局</a:t>
            </a:r>
          </a:p>
        </p:txBody>
      </p:sp>
      <p:pic>
        <p:nvPicPr>
          <p:cNvPr id="7" name="内容占位符 6"/>
          <p:cNvPicPr>
            <a:picLocks noGrp="1" noChangeAspect="1"/>
          </p:cNvPicPr>
          <p:nvPr>
            <p:ph sz="half" idx="1"/>
          </p:nvPr>
        </p:nvPicPr>
        <p:blipFill>
          <a:blip r:embed="rId2"/>
          <a:stretch>
            <a:fillRect/>
          </a:stretch>
        </p:blipFill>
        <p:spPr>
          <a:xfrm>
            <a:off x="1117600" y="3203928"/>
            <a:ext cx="5080000" cy="1516944"/>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036262"/>
            <a:ext cx="5080000" cy="3852276"/>
          </a:xfrm>
          <a:prstGeom prst="rect">
            <a:avLst/>
          </a:prstGeom>
        </p:spPr>
      </p:pic>
    </p:spTree>
    <p:extLst>
      <p:ext uri="{BB962C8B-B14F-4D97-AF65-F5344CB8AC3E}">
        <p14:creationId xmlns:p14="http://schemas.microsoft.com/office/powerpoint/2010/main" val="355639257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浮动三栏布局</a:t>
            </a:r>
          </a:p>
        </p:txBody>
      </p:sp>
      <p:pic>
        <p:nvPicPr>
          <p:cNvPr id="6" name="内容占位符 5"/>
          <p:cNvPicPr>
            <a:picLocks noGrp="1" noChangeAspect="1"/>
          </p:cNvPicPr>
          <p:nvPr>
            <p:ph sz="half" idx="2"/>
          </p:nvPr>
        </p:nvPicPr>
        <p:blipFill>
          <a:blip r:embed="rId2"/>
          <a:stretch>
            <a:fillRect/>
          </a:stretch>
        </p:blipFill>
        <p:spPr>
          <a:xfrm>
            <a:off x="6400800" y="2036262"/>
            <a:ext cx="5080000" cy="3852276"/>
          </a:xfrm>
          <a:prstGeom prst="rect">
            <a:avLst/>
          </a:prstGeom>
        </p:spPr>
      </p:pic>
      <p:pic>
        <p:nvPicPr>
          <p:cNvPr id="8" name="内容占位符 7"/>
          <p:cNvPicPr>
            <a:picLocks noGrp="1" noChangeAspect="1"/>
          </p:cNvPicPr>
          <p:nvPr>
            <p:ph sz="half" idx="1"/>
          </p:nvPr>
        </p:nvPicPr>
        <p:blipFill>
          <a:blip r:embed="rId3"/>
          <a:stretch>
            <a:fillRect/>
          </a:stretch>
        </p:blipFill>
        <p:spPr>
          <a:xfrm>
            <a:off x="1293779" y="1905000"/>
            <a:ext cx="4727642" cy="4114800"/>
          </a:xfrm>
          <a:prstGeom prst="rect">
            <a:avLst/>
          </a:prstGeom>
        </p:spPr>
      </p:pic>
    </p:spTree>
    <p:extLst>
      <p:ext uri="{BB962C8B-B14F-4D97-AF65-F5344CB8AC3E}">
        <p14:creationId xmlns:p14="http://schemas.microsoft.com/office/powerpoint/2010/main" val="277223579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浮动三栏布局</a:t>
            </a:r>
          </a:p>
        </p:txBody>
      </p:sp>
      <p:pic>
        <p:nvPicPr>
          <p:cNvPr id="5" name="内容占位符 4"/>
          <p:cNvPicPr>
            <a:picLocks noGrp="1" noChangeAspect="1"/>
          </p:cNvPicPr>
          <p:nvPr>
            <p:ph sz="half" idx="1"/>
          </p:nvPr>
        </p:nvPicPr>
        <p:blipFill>
          <a:blip r:embed="rId2"/>
          <a:stretch>
            <a:fillRect/>
          </a:stretch>
        </p:blipFill>
        <p:spPr>
          <a:xfrm>
            <a:off x="1177237" y="1905000"/>
            <a:ext cx="4960726" cy="4114800"/>
          </a:xfrm>
          <a:prstGeom prst="rect">
            <a:avLst/>
          </a:prstGeom>
        </p:spPr>
      </p:pic>
      <p:pic>
        <p:nvPicPr>
          <p:cNvPr id="6" name="内容占位符 5"/>
          <p:cNvPicPr>
            <a:picLocks noGrp="1" noChangeAspect="1"/>
          </p:cNvPicPr>
          <p:nvPr>
            <p:ph sz="half" idx="2"/>
          </p:nvPr>
        </p:nvPicPr>
        <p:blipFill>
          <a:blip r:embed="rId3"/>
          <a:stretch>
            <a:fillRect/>
          </a:stretch>
        </p:blipFill>
        <p:spPr>
          <a:xfrm>
            <a:off x="6512230" y="1905000"/>
            <a:ext cx="4857140" cy="4114800"/>
          </a:xfrm>
          <a:prstGeom prst="rect">
            <a:avLst/>
          </a:prstGeom>
        </p:spPr>
      </p:pic>
    </p:spTree>
    <p:extLst>
      <p:ext uri="{BB962C8B-B14F-4D97-AF65-F5344CB8AC3E}">
        <p14:creationId xmlns:p14="http://schemas.microsoft.com/office/powerpoint/2010/main" val="256053335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浮动三栏布局</a:t>
            </a:r>
          </a:p>
        </p:txBody>
      </p:sp>
      <p:pic>
        <p:nvPicPr>
          <p:cNvPr id="5" name="内容占位符 4"/>
          <p:cNvPicPr>
            <a:picLocks noGrp="1" noChangeAspect="1"/>
          </p:cNvPicPr>
          <p:nvPr>
            <p:ph sz="half" idx="1"/>
          </p:nvPr>
        </p:nvPicPr>
        <p:blipFill>
          <a:blip r:embed="rId2"/>
          <a:stretch>
            <a:fillRect/>
          </a:stretch>
        </p:blipFill>
        <p:spPr>
          <a:xfrm>
            <a:off x="1117600" y="3313681"/>
            <a:ext cx="5080000" cy="1297438"/>
          </a:xfrm>
          <a:prstGeom prst="rect">
            <a:avLst/>
          </a:prstGeom>
        </p:spPr>
      </p:pic>
      <p:pic>
        <p:nvPicPr>
          <p:cNvPr id="6" name="内容占位符 5"/>
          <p:cNvPicPr>
            <a:picLocks noGrp="1" noChangeAspect="1"/>
          </p:cNvPicPr>
          <p:nvPr>
            <p:ph sz="half" idx="2"/>
          </p:nvPr>
        </p:nvPicPr>
        <p:blipFill>
          <a:blip r:embed="rId3"/>
          <a:stretch>
            <a:fillRect/>
          </a:stretch>
        </p:blipFill>
        <p:spPr>
          <a:xfrm>
            <a:off x="6532821" y="1905000"/>
            <a:ext cx="4815958" cy="4114800"/>
          </a:xfrm>
          <a:prstGeom prst="rect">
            <a:avLst/>
          </a:prstGeom>
        </p:spPr>
      </p:pic>
    </p:spTree>
    <p:extLst>
      <p:ext uri="{BB962C8B-B14F-4D97-AF65-F5344CB8AC3E}">
        <p14:creationId xmlns:p14="http://schemas.microsoft.com/office/powerpoint/2010/main" val="328601713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浮动布局若干思考</a:t>
            </a:r>
            <a:endParaRPr lang="zh-CN" altLang="en-US" dirty="0"/>
          </a:p>
        </p:txBody>
      </p:sp>
      <p:sp>
        <p:nvSpPr>
          <p:cNvPr id="3" name="内容占位符 2"/>
          <p:cNvSpPr>
            <a:spLocks noGrp="1"/>
          </p:cNvSpPr>
          <p:nvPr>
            <p:ph idx="1"/>
          </p:nvPr>
        </p:nvSpPr>
        <p:spPr/>
        <p:txBody>
          <a:bodyPr/>
          <a:lstStyle/>
          <a:p>
            <a:r>
              <a:rPr lang="zh-CN" altLang="en-US" dirty="0" smtClean="0"/>
              <a:t>整体</a:t>
            </a:r>
            <a:r>
              <a:rPr lang="zh-CN" altLang="en-US" dirty="0"/>
              <a:t>居中：外包</a:t>
            </a:r>
            <a:r>
              <a:rPr lang="en-US" altLang="zh-CN" dirty="0"/>
              <a:t>div</a:t>
            </a:r>
            <a:r>
              <a:rPr lang="zh-CN" altLang="en-US" dirty="0"/>
              <a:t>，</a:t>
            </a:r>
            <a:r>
              <a:rPr lang="en-US" altLang="zh-CN" dirty="0"/>
              <a:t>margin</a:t>
            </a:r>
            <a:r>
              <a:rPr lang="zh-CN" altLang="en-US" dirty="0"/>
              <a:t>：</a:t>
            </a:r>
            <a:r>
              <a:rPr lang="en-US" altLang="zh-CN" dirty="0"/>
              <a:t>auto</a:t>
            </a:r>
            <a:r>
              <a:rPr lang="zh-CN" altLang="en-US" dirty="0"/>
              <a:t>的使用</a:t>
            </a:r>
            <a:endParaRPr lang="en-US" altLang="zh-CN" dirty="0"/>
          </a:p>
          <a:p>
            <a:r>
              <a:rPr lang="zh-CN" altLang="en-US" dirty="0"/>
              <a:t>缓冲区</a:t>
            </a:r>
            <a:endParaRPr lang="en-US" altLang="zh-CN" dirty="0"/>
          </a:p>
          <a:p>
            <a:r>
              <a:rPr lang="zh-CN" altLang="en-US" dirty="0"/>
              <a:t>页脚</a:t>
            </a:r>
            <a:r>
              <a:rPr lang="zh-CN" altLang="en-US" dirty="0" smtClean="0"/>
              <a:t>清理</a:t>
            </a:r>
            <a:endParaRPr lang="en-US" altLang="zh-CN" dirty="0" smtClean="0"/>
          </a:p>
          <a:p>
            <a:r>
              <a:rPr lang="en-US" altLang="zh-CN" dirty="0" smtClean="0"/>
              <a:t>HTML</a:t>
            </a:r>
            <a:r>
              <a:rPr lang="zh-CN" altLang="en-US" dirty="0" smtClean="0"/>
              <a:t>结构的先后关系</a:t>
            </a:r>
            <a:endParaRPr lang="zh-CN" altLang="en-US" dirty="0"/>
          </a:p>
          <a:p>
            <a:endParaRPr lang="zh-CN" altLang="en-US" dirty="0"/>
          </a:p>
        </p:txBody>
      </p:sp>
    </p:spTree>
    <p:extLst>
      <p:ext uri="{BB962C8B-B14F-4D97-AF65-F5344CB8AC3E}">
        <p14:creationId xmlns:p14="http://schemas.microsoft.com/office/powerpoint/2010/main" val="2547937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绝对定位布局</a:t>
            </a:r>
            <a:endParaRPr lang="zh-CN" altLang="en-US" dirty="0"/>
          </a:p>
        </p:txBody>
      </p:sp>
      <p:sp>
        <p:nvSpPr>
          <p:cNvPr id="3" name="内容占位符 2"/>
          <p:cNvSpPr>
            <a:spLocks noGrp="1"/>
          </p:cNvSpPr>
          <p:nvPr>
            <p:ph idx="1"/>
          </p:nvPr>
        </p:nvSpPr>
        <p:spPr/>
        <p:txBody>
          <a:bodyPr/>
          <a:lstStyle/>
          <a:p>
            <a:r>
              <a:rPr lang="zh-CN" altLang="en-US" dirty="0" smtClean="0"/>
              <a:t>主体增加包裹层为绝对定位参考区</a:t>
            </a:r>
            <a:endParaRPr lang="en-US" altLang="zh-CN" dirty="0" smtClean="0"/>
          </a:p>
          <a:p>
            <a:r>
              <a:rPr lang="zh-CN" altLang="en-US" dirty="0" smtClean="0"/>
              <a:t>两栏布局</a:t>
            </a:r>
            <a:endParaRPr lang="en-US" altLang="zh-CN" dirty="0" smtClean="0"/>
          </a:p>
          <a:p>
            <a:pPr lvl="1"/>
            <a:r>
              <a:rPr lang="zh-CN" altLang="en-US" dirty="0"/>
              <a:t>边</a:t>
            </a:r>
            <a:r>
              <a:rPr lang="zh-CN" altLang="en-US" dirty="0" smtClean="0"/>
              <a:t>栏绝对定位</a:t>
            </a:r>
            <a:endParaRPr lang="en-US" altLang="zh-CN" dirty="0" smtClean="0"/>
          </a:p>
          <a:p>
            <a:pPr lvl="1"/>
            <a:r>
              <a:rPr lang="en-US" altLang="zh-CN" dirty="0" smtClean="0">
                <a:hlinkClick r:id="rId2" action="ppaction://hlinkfile"/>
              </a:rPr>
              <a:t>example</a:t>
            </a:r>
            <a:endParaRPr lang="en-US" altLang="zh-CN" dirty="0" smtClean="0"/>
          </a:p>
          <a:p>
            <a:r>
              <a:rPr lang="zh-CN" altLang="en-US" dirty="0"/>
              <a:t>三</a:t>
            </a:r>
            <a:r>
              <a:rPr lang="zh-CN" altLang="en-US" dirty="0" smtClean="0"/>
              <a:t>栏布局</a:t>
            </a:r>
            <a:endParaRPr lang="en-US" altLang="zh-CN" dirty="0" smtClean="0"/>
          </a:p>
          <a:p>
            <a:pPr lvl="1"/>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1372366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绝对定位布局</a:t>
            </a:r>
          </a:p>
        </p:txBody>
      </p:sp>
      <p:pic>
        <p:nvPicPr>
          <p:cNvPr id="6" name="内容占位符 5"/>
          <p:cNvPicPr>
            <a:picLocks noGrp="1" noChangeAspect="1"/>
          </p:cNvPicPr>
          <p:nvPr>
            <p:ph sz="half" idx="1"/>
          </p:nvPr>
        </p:nvPicPr>
        <p:blipFill>
          <a:blip r:embed="rId2"/>
          <a:stretch>
            <a:fillRect/>
          </a:stretch>
        </p:blipFill>
        <p:spPr>
          <a:xfrm>
            <a:off x="1134998" y="1905000"/>
            <a:ext cx="5045204"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578588"/>
            <a:ext cx="5080000" cy="2767624"/>
          </a:xfrm>
          <a:prstGeom prst="rect">
            <a:avLst/>
          </a:prstGeom>
        </p:spPr>
      </p:pic>
    </p:spTree>
    <p:extLst>
      <p:ext uri="{BB962C8B-B14F-4D97-AF65-F5344CB8AC3E}">
        <p14:creationId xmlns:p14="http://schemas.microsoft.com/office/powerpoint/2010/main" val="250025300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绝对定位布局</a:t>
            </a:r>
          </a:p>
        </p:txBody>
      </p:sp>
      <p:pic>
        <p:nvPicPr>
          <p:cNvPr id="5" name="内容占位符 4"/>
          <p:cNvPicPr>
            <a:picLocks noGrp="1" noChangeAspect="1"/>
          </p:cNvPicPr>
          <p:nvPr>
            <p:ph sz="half" idx="1"/>
          </p:nvPr>
        </p:nvPicPr>
        <p:blipFill>
          <a:blip r:embed="rId2"/>
          <a:stretch>
            <a:fillRect/>
          </a:stretch>
        </p:blipFill>
        <p:spPr>
          <a:xfrm>
            <a:off x="1117600" y="2024082"/>
            <a:ext cx="5080000" cy="3876635"/>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1956138"/>
            <a:ext cx="5080000" cy="4012524"/>
          </a:xfrm>
          <a:prstGeom prst="rect">
            <a:avLst/>
          </a:prstGeom>
        </p:spPr>
      </p:pic>
    </p:spTree>
    <p:extLst>
      <p:ext uri="{BB962C8B-B14F-4D97-AF65-F5344CB8AC3E}">
        <p14:creationId xmlns:p14="http://schemas.microsoft.com/office/powerpoint/2010/main" val="2646283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组合样式单</a:t>
            </a:r>
          </a:p>
        </p:txBody>
      </p:sp>
      <p:sp>
        <p:nvSpPr>
          <p:cNvPr id="3" name="内容占位符 2"/>
          <p:cNvSpPr>
            <a:spLocks noGrp="1"/>
          </p:cNvSpPr>
          <p:nvPr>
            <p:ph sz="half" idx="1"/>
          </p:nvPr>
        </p:nvSpPr>
        <p:spPr/>
        <p:txBody>
          <a:bodyPr/>
          <a:lstStyle/>
          <a:p>
            <a:r>
              <a:rPr lang="zh-CN" altLang="en-US" dirty="0"/>
              <a:t>使用某些组合特性来组合相关的多个</a:t>
            </a:r>
            <a:r>
              <a:rPr lang="zh-CN" altLang="en-US" dirty="0" smtClean="0"/>
              <a:t>特性</a:t>
            </a:r>
            <a:endParaRPr lang="en-US" altLang="zh-CN" dirty="0" smtClean="0"/>
          </a:p>
          <a:p>
            <a:pPr lvl="1"/>
            <a:r>
              <a:rPr lang="zh-CN" altLang="en-US" dirty="0" smtClean="0"/>
              <a:t>不建议使用</a:t>
            </a:r>
            <a:endParaRPr lang="zh-CN" altLang="en-US" dirty="0"/>
          </a:p>
          <a:p>
            <a:pPr lvl="1"/>
            <a:r>
              <a:rPr lang="en-US" altLang="zh-CN" dirty="0">
                <a:hlinkClick r:id="rId3" action="ppaction://hlinkfile"/>
              </a:rPr>
              <a:t>exam</a:t>
            </a:r>
            <a:r>
              <a:rPr lang="en-US" altLang="zh-CN" dirty="0">
                <a:hlinkClick r:id="rId4" action="ppaction://hlinkfile"/>
              </a:rPr>
              <a:t>p</a:t>
            </a:r>
            <a:r>
              <a:rPr lang="en-US" altLang="zh-CN" dirty="0">
                <a:hlinkClick r:id="rId3" action="ppaction://hlinkfile"/>
              </a:rPr>
              <a:t>le</a:t>
            </a:r>
            <a:endParaRPr lang="en-US" altLang="zh-CN" dirty="0"/>
          </a:p>
          <a:p>
            <a:endParaRPr lang="zh-CN" altLang="en-US" dirty="0"/>
          </a:p>
        </p:txBody>
      </p:sp>
      <p:pic>
        <p:nvPicPr>
          <p:cNvPr id="5" name="内容占位符 4"/>
          <p:cNvPicPr>
            <a:picLocks noGrp="1" noChangeAspect="1"/>
          </p:cNvPicPr>
          <p:nvPr>
            <p:ph sz="half" idx="2"/>
          </p:nvPr>
        </p:nvPicPr>
        <p:blipFill>
          <a:blip r:embed="rId5"/>
          <a:stretch>
            <a:fillRect/>
          </a:stretch>
        </p:blipFill>
        <p:spPr>
          <a:xfrm>
            <a:off x="6400800" y="2098531"/>
            <a:ext cx="5080000" cy="3727737"/>
          </a:xfrm>
          <a:prstGeom prst="rect">
            <a:avLst/>
          </a:prstGeom>
        </p:spPr>
      </p:pic>
      <p:pic>
        <p:nvPicPr>
          <p:cNvPr id="6" name="图片 5"/>
          <p:cNvPicPr>
            <a:picLocks noChangeAspect="1"/>
          </p:cNvPicPr>
          <p:nvPr/>
        </p:nvPicPr>
        <p:blipFill>
          <a:blip r:embed="rId6"/>
          <a:stretch>
            <a:fillRect/>
          </a:stretch>
        </p:blipFill>
        <p:spPr>
          <a:xfrm>
            <a:off x="1117600" y="4077072"/>
            <a:ext cx="4690104" cy="1368152"/>
          </a:xfrm>
          <a:prstGeom prst="rect">
            <a:avLst/>
          </a:prstGeom>
        </p:spPr>
      </p:pic>
    </p:spTree>
    <p:extLst>
      <p:ext uri="{BB962C8B-B14F-4D97-AF65-F5344CB8AC3E}">
        <p14:creationId xmlns:p14="http://schemas.microsoft.com/office/powerpoint/2010/main" val="963717153"/>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可能的问题</a:t>
            </a:r>
            <a:endParaRPr lang="zh-CN" altLang="en-US" dirty="0"/>
          </a:p>
        </p:txBody>
      </p:sp>
      <p:sp>
        <p:nvSpPr>
          <p:cNvPr id="3" name="内容占位符 2"/>
          <p:cNvSpPr>
            <a:spLocks noGrp="1"/>
          </p:cNvSpPr>
          <p:nvPr>
            <p:ph sz="half" idx="1"/>
          </p:nvPr>
        </p:nvSpPr>
        <p:spPr/>
        <p:txBody>
          <a:bodyPr/>
          <a:lstStyle/>
          <a:p>
            <a:r>
              <a:rPr lang="zh-CN" altLang="en-US" dirty="0" smtClean="0"/>
              <a:t>环绕</a:t>
            </a:r>
            <a:endParaRPr lang="en-US" altLang="zh-CN" dirty="0" smtClean="0"/>
          </a:p>
          <a:p>
            <a:pPr lvl="1"/>
            <a:r>
              <a:rPr lang="zh-CN" altLang="en-US" dirty="0" smtClean="0"/>
              <a:t>忘记给内容栏设定边距或浮动内容栏时</a:t>
            </a:r>
            <a:endParaRPr lang="en-US" altLang="zh-CN" dirty="0" smtClean="0"/>
          </a:p>
          <a:p>
            <a:pPr lvl="1"/>
            <a:r>
              <a:rPr lang="en-US" altLang="zh-CN" dirty="0" smtClean="0">
                <a:hlinkClick r:id="rId2" action="ppaction://hlinkfile"/>
              </a:rPr>
              <a:t>example</a:t>
            </a:r>
            <a:endParaRPr lang="en-US" altLang="zh-CN" dirty="0" smtClean="0"/>
          </a:p>
        </p:txBody>
      </p:sp>
      <p:pic>
        <p:nvPicPr>
          <p:cNvPr id="5" name="内容占位符 4"/>
          <p:cNvPicPr>
            <a:picLocks noGrp="1" noChangeAspect="1"/>
          </p:cNvPicPr>
          <p:nvPr>
            <p:ph sz="half" idx="2"/>
          </p:nvPr>
        </p:nvPicPr>
        <p:blipFill>
          <a:blip r:embed="rId3"/>
          <a:stretch>
            <a:fillRect/>
          </a:stretch>
        </p:blipFill>
        <p:spPr>
          <a:xfrm>
            <a:off x="6404725" y="1905000"/>
            <a:ext cx="5072150" cy="4114800"/>
          </a:xfrm>
          <a:prstGeom prst="rect">
            <a:avLst/>
          </a:prstGeom>
        </p:spPr>
      </p:pic>
      <p:pic>
        <p:nvPicPr>
          <p:cNvPr id="6" name="内容占位符 8"/>
          <p:cNvPicPr>
            <a:picLocks noChangeAspect="1"/>
          </p:cNvPicPr>
          <p:nvPr/>
        </p:nvPicPr>
        <p:blipFill>
          <a:blip r:embed="rId4"/>
          <a:stretch>
            <a:fillRect/>
          </a:stretch>
        </p:blipFill>
        <p:spPr bwMode="auto">
          <a:xfrm>
            <a:off x="1117600" y="4604799"/>
            <a:ext cx="5080000" cy="1416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1290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可能的问题</a:t>
            </a:r>
          </a:p>
        </p:txBody>
      </p:sp>
      <p:sp>
        <p:nvSpPr>
          <p:cNvPr id="4" name="内容占位符 3"/>
          <p:cNvSpPr>
            <a:spLocks noGrp="1"/>
          </p:cNvSpPr>
          <p:nvPr>
            <p:ph sz="half" idx="1"/>
          </p:nvPr>
        </p:nvSpPr>
        <p:spPr/>
        <p:txBody>
          <a:bodyPr/>
          <a:lstStyle/>
          <a:p>
            <a:r>
              <a:rPr lang="en-US" altLang="zh-CN" dirty="0"/>
              <a:t>float drop</a:t>
            </a:r>
          </a:p>
          <a:p>
            <a:pPr lvl="1"/>
            <a:r>
              <a:rPr lang="zh-CN" altLang="en-US" dirty="0"/>
              <a:t>累计宽度超出包围块宽度时 </a:t>
            </a:r>
            <a:endParaRPr lang="en-US" altLang="zh-CN" dirty="0" smtClean="0"/>
          </a:p>
          <a:p>
            <a:pPr lvl="1"/>
            <a:r>
              <a:rPr lang="zh-CN" altLang="en-US" dirty="0" smtClean="0"/>
              <a:t>由于</a:t>
            </a:r>
            <a:r>
              <a:rPr lang="zh-CN" altLang="en-US" dirty="0"/>
              <a:t>计算错误或</a:t>
            </a:r>
            <a:r>
              <a:rPr lang="en-US" altLang="zh-CN" dirty="0" smtClean="0"/>
              <a:t>bug</a:t>
            </a:r>
          </a:p>
          <a:p>
            <a:pPr lvl="1"/>
            <a:r>
              <a:rPr lang="en-US" altLang="zh-CN" dirty="0">
                <a:hlinkClick r:id="rId2" action="ppaction://hlinkfile"/>
              </a:rPr>
              <a:t>example</a:t>
            </a:r>
            <a:endParaRPr lang="en-US" altLang="zh-CN" dirty="0"/>
          </a:p>
          <a:p>
            <a:pPr lvl="1"/>
            <a:endParaRPr lang="en-US" altLang="zh-CN" dirty="0"/>
          </a:p>
          <a:p>
            <a:endParaRPr lang="zh-CN" altLang="en-US" dirty="0"/>
          </a:p>
        </p:txBody>
      </p:sp>
      <p:pic>
        <p:nvPicPr>
          <p:cNvPr id="7" name="内容占位符 6"/>
          <p:cNvPicPr>
            <a:picLocks noGrp="1" noChangeAspect="1"/>
          </p:cNvPicPr>
          <p:nvPr>
            <p:ph sz="half" idx="2"/>
          </p:nvPr>
        </p:nvPicPr>
        <p:blipFill>
          <a:blip r:embed="rId3"/>
          <a:stretch>
            <a:fillRect/>
          </a:stretch>
        </p:blipFill>
        <p:spPr>
          <a:xfrm>
            <a:off x="6400800" y="1929329"/>
            <a:ext cx="5080000" cy="4066141"/>
          </a:xfrm>
          <a:prstGeom prst="rect">
            <a:avLst/>
          </a:prstGeom>
        </p:spPr>
      </p:pic>
      <p:pic>
        <p:nvPicPr>
          <p:cNvPr id="8" name="内容占位符 6"/>
          <p:cNvPicPr>
            <a:picLocks noChangeAspect="1"/>
          </p:cNvPicPr>
          <p:nvPr/>
        </p:nvPicPr>
        <p:blipFill>
          <a:blip r:embed="rId4"/>
          <a:stretch>
            <a:fillRect/>
          </a:stretch>
        </p:blipFill>
        <p:spPr bwMode="auto">
          <a:xfrm>
            <a:off x="1117600" y="4542120"/>
            <a:ext cx="5080000" cy="1407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15389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可能的问题</a:t>
            </a:r>
          </a:p>
        </p:txBody>
      </p:sp>
      <p:sp>
        <p:nvSpPr>
          <p:cNvPr id="3" name="内容占位符 2"/>
          <p:cNvSpPr>
            <a:spLocks noGrp="1"/>
          </p:cNvSpPr>
          <p:nvPr>
            <p:ph sz="half" idx="1"/>
          </p:nvPr>
        </p:nvSpPr>
        <p:spPr/>
        <p:txBody>
          <a:bodyPr/>
          <a:lstStyle/>
          <a:p>
            <a:r>
              <a:rPr lang="zh-CN" altLang="en-US" dirty="0"/>
              <a:t>页脚不正确定位</a:t>
            </a:r>
            <a:endParaRPr lang="en-US" altLang="zh-CN" dirty="0"/>
          </a:p>
          <a:p>
            <a:pPr lvl="1"/>
            <a:r>
              <a:rPr lang="zh-CN" altLang="en-US" dirty="0"/>
              <a:t>忘记清理 </a:t>
            </a:r>
            <a:endParaRPr lang="en-US" altLang="zh-CN" dirty="0" smtClean="0"/>
          </a:p>
          <a:p>
            <a:pPr lvl="1"/>
            <a:r>
              <a:rPr lang="en-US" altLang="zh-CN" dirty="0" smtClean="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1913491"/>
            <a:ext cx="5080000" cy="4097818"/>
          </a:xfrm>
          <a:prstGeom prst="rect">
            <a:avLst/>
          </a:prstGeom>
        </p:spPr>
      </p:pic>
      <p:pic>
        <p:nvPicPr>
          <p:cNvPr id="6" name="内容占位符 10"/>
          <p:cNvPicPr>
            <a:picLocks noChangeAspect="1"/>
          </p:cNvPicPr>
          <p:nvPr/>
        </p:nvPicPr>
        <p:blipFill>
          <a:blip r:embed="rId4"/>
          <a:stretch>
            <a:fillRect/>
          </a:stretch>
        </p:blipFill>
        <p:spPr bwMode="auto">
          <a:xfrm>
            <a:off x="1117600" y="4509120"/>
            <a:ext cx="5080000" cy="1427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305703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可能的问题</a:t>
            </a:r>
          </a:p>
        </p:txBody>
      </p:sp>
      <p:sp>
        <p:nvSpPr>
          <p:cNvPr id="3" name="内容占位符 2"/>
          <p:cNvSpPr>
            <a:spLocks noGrp="1"/>
          </p:cNvSpPr>
          <p:nvPr>
            <p:ph sz="half" idx="1"/>
          </p:nvPr>
        </p:nvSpPr>
        <p:spPr/>
        <p:txBody>
          <a:bodyPr/>
          <a:lstStyle/>
          <a:p>
            <a:r>
              <a:rPr lang="zh-CN" altLang="en-US" dirty="0"/>
              <a:t>页脚被覆盖</a:t>
            </a:r>
            <a:endParaRPr lang="en-US" altLang="zh-CN" dirty="0"/>
          </a:p>
          <a:p>
            <a:pPr lvl="1"/>
            <a:r>
              <a:rPr lang="zh-CN" altLang="en-US" dirty="0"/>
              <a:t>绝对定位布局时如果侧栏比内容栏长 </a:t>
            </a:r>
            <a:endParaRPr lang="en-US" altLang="zh-CN" dirty="0" smtClean="0"/>
          </a:p>
          <a:p>
            <a:pPr lvl="1"/>
            <a:r>
              <a:rPr lang="en-US" altLang="zh-CN" dirty="0" smtClean="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15563" y="1905000"/>
            <a:ext cx="5050474" cy="4114800"/>
          </a:xfrm>
          <a:prstGeom prst="rect">
            <a:avLst/>
          </a:prstGeom>
        </p:spPr>
      </p:pic>
      <p:pic>
        <p:nvPicPr>
          <p:cNvPr id="6" name="内容占位符 12"/>
          <p:cNvPicPr>
            <a:picLocks noChangeAspect="1"/>
          </p:cNvPicPr>
          <p:nvPr/>
        </p:nvPicPr>
        <p:blipFill>
          <a:blip r:embed="rId4"/>
          <a:stretch>
            <a:fillRect/>
          </a:stretch>
        </p:blipFill>
        <p:spPr bwMode="auto">
          <a:xfrm>
            <a:off x="1117600" y="4437112"/>
            <a:ext cx="5080000" cy="115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802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可能的问题</a:t>
            </a:r>
          </a:p>
        </p:txBody>
      </p:sp>
      <p:sp>
        <p:nvSpPr>
          <p:cNvPr id="4" name="内容占位符 3"/>
          <p:cNvSpPr>
            <a:spLocks noGrp="1"/>
          </p:cNvSpPr>
          <p:nvPr>
            <p:ph sz="half" idx="1"/>
          </p:nvPr>
        </p:nvSpPr>
        <p:spPr/>
        <p:txBody>
          <a:bodyPr/>
          <a:lstStyle/>
          <a:p>
            <a:r>
              <a:rPr lang="zh-CN" altLang="en-US" dirty="0"/>
              <a:t>多余的空隙</a:t>
            </a:r>
            <a:endParaRPr lang="en-US" altLang="zh-CN" dirty="0"/>
          </a:p>
          <a:p>
            <a:pPr lvl="1"/>
            <a:r>
              <a:rPr lang="zh-CN" altLang="en-US" dirty="0"/>
              <a:t>浏览器默认的</a:t>
            </a:r>
            <a:r>
              <a:rPr lang="en-US" altLang="zh-CN" dirty="0"/>
              <a:t>margin</a:t>
            </a:r>
            <a:r>
              <a:rPr lang="zh-CN" altLang="en-US" dirty="0"/>
              <a:t>和</a:t>
            </a:r>
            <a:r>
              <a:rPr lang="en-US" altLang="zh-CN" dirty="0" smtClean="0"/>
              <a:t>padding</a:t>
            </a:r>
          </a:p>
          <a:p>
            <a:pPr lvl="1"/>
            <a:r>
              <a:rPr lang="en-US" altLang="zh-CN" dirty="0" smtClean="0">
                <a:hlinkClick r:id="rId2" action="ppaction://hlinkfile"/>
              </a:rPr>
              <a:t>example</a:t>
            </a:r>
            <a:endParaRPr lang="en-US" altLang="zh-CN" dirty="0"/>
          </a:p>
          <a:p>
            <a:endParaRPr lang="zh-CN" altLang="en-US" dirty="0"/>
          </a:p>
        </p:txBody>
      </p:sp>
      <p:pic>
        <p:nvPicPr>
          <p:cNvPr id="6" name="内容占位符 5"/>
          <p:cNvPicPr>
            <a:picLocks noGrp="1" noChangeAspect="1"/>
          </p:cNvPicPr>
          <p:nvPr>
            <p:ph sz="half" idx="2"/>
          </p:nvPr>
        </p:nvPicPr>
        <p:blipFill>
          <a:blip r:embed="rId3"/>
          <a:stretch>
            <a:fillRect/>
          </a:stretch>
        </p:blipFill>
        <p:spPr>
          <a:xfrm>
            <a:off x="6400800" y="1926468"/>
            <a:ext cx="5080000" cy="4071864"/>
          </a:xfrm>
          <a:prstGeom prst="rect">
            <a:avLst/>
          </a:prstGeom>
        </p:spPr>
      </p:pic>
      <p:pic>
        <p:nvPicPr>
          <p:cNvPr id="7" name="内容占位符 14"/>
          <p:cNvPicPr>
            <a:picLocks noChangeAspect="1"/>
          </p:cNvPicPr>
          <p:nvPr/>
        </p:nvPicPr>
        <p:blipFill>
          <a:blip r:embed="rId4"/>
          <a:stretch>
            <a:fillRect/>
          </a:stretch>
        </p:blipFill>
        <p:spPr bwMode="auto">
          <a:xfrm>
            <a:off x="1117600" y="4509120"/>
            <a:ext cx="5080000" cy="1196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066506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faux</a:t>
            </a:r>
            <a:r>
              <a:rPr lang="zh-CN" altLang="en-US" dirty="0" smtClean="0"/>
              <a:t>列</a:t>
            </a:r>
            <a:endParaRPr lang="zh-CN" altLang="en-US" dirty="0"/>
          </a:p>
        </p:txBody>
      </p:sp>
      <p:sp>
        <p:nvSpPr>
          <p:cNvPr id="3" name="内容占位符 2"/>
          <p:cNvSpPr>
            <a:spLocks noGrp="1"/>
          </p:cNvSpPr>
          <p:nvPr>
            <p:ph sz="half" idx="1"/>
          </p:nvPr>
        </p:nvSpPr>
        <p:spPr/>
        <p:txBody>
          <a:bodyPr/>
          <a:lstStyle/>
          <a:p>
            <a:r>
              <a:rPr lang="zh-CN" altLang="en-US" dirty="0" smtClean="0"/>
              <a:t>问题：列背景不等长 </a:t>
            </a:r>
            <a:r>
              <a:rPr lang="en-US" altLang="zh-CN" dirty="0" smtClean="0">
                <a:hlinkClick r:id="rId3" action="ppaction://hlinkfile"/>
              </a:rPr>
              <a:t>example</a:t>
            </a:r>
            <a:endParaRPr lang="en-US" altLang="zh-CN" dirty="0" smtClean="0"/>
          </a:p>
          <a:p>
            <a:r>
              <a:rPr lang="zh-CN" altLang="en-US" dirty="0" smtClean="0"/>
              <a:t>解决方案：</a:t>
            </a:r>
            <a:endParaRPr lang="en-US" altLang="zh-CN" dirty="0" smtClean="0"/>
          </a:p>
          <a:p>
            <a:pPr lvl="1"/>
            <a:r>
              <a:rPr lang="en-US" altLang="zh-CN" dirty="0" smtClean="0"/>
              <a:t>Dan </a:t>
            </a:r>
            <a:r>
              <a:rPr lang="en-US" altLang="zh-CN" dirty="0" err="1" smtClean="0"/>
              <a:t>Cederholm</a:t>
            </a:r>
            <a:r>
              <a:rPr lang="en-US" altLang="zh-CN" dirty="0" smtClean="0"/>
              <a:t> faux</a:t>
            </a:r>
            <a:r>
              <a:rPr lang="zh-CN" altLang="en-US" dirty="0" smtClean="0"/>
              <a:t>列</a:t>
            </a:r>
            <a:endParaRPr lang="en-US" altLang="zh-CN" dirty="0" smtClean="0"/>
          </a:p>
          <a:p>
            <a:pPr lvl="1"/>
            <a:r>
              <a:rPr lang="zh-CN" altLang="en-US" dirty="0" smtClean="0"/>
              <a:t>核心思想：等宽背景图片</a:t>
            </a:r>
            <a:endParaRPr lang="en-US" altLang="zh-CN" dirty="0" smtClean="0"/>
          </a:p>
          <a:p>
            <a:r>
              <a:rPr lang="zh-CN" altLang="en-US" dirty="0" smtClean="0"/>
              <a:t>固定宽度</a:t>
            </a:r>
            <a:endParaRPr lang="en-US" altLang="zh-CN" dirty="0" smtClean="0"/>
          </a:p>
          <a:p>
            <a:pPr lvl="1"/>
            <a:r>
              <a:rPr lang="zh-CN" altLang="en-US" dirty="0" smtClean="0"/>
              <a:t>两栏：</a:t>
            </a:r>
            <a:r>
              <a:rPr lang="en-US" altLang="zh-CN" dirty="0" smtClean="0">
                <a:hlinkClick r:id="rId4" action="ppaction://hlinkfile"/>
              </a:rPr>
              <a:t>example</a:t>
            </a:r>
            <a:endParaRPr lang="en-US" altLang="zh-CN" dirty="0" smtClean="0"/>
          </a:p>
          <a:p>
            <a:pPr lvl="1"/>
            <a:r>
              <a:rPr lang="zh-CN" altLang="en-US" dirty="0"/>
              <a:t>三</a:t>
            </a:r>
            <a:r>
              <a:rPr lang="zh-CN" altLang="en-US" dirty="0" smtClean="0"/>
              <a:t>栏：</a:t>
            </a:r>
            <a:r>
              <a:rPr lang="en-US" altLang="zh-CN" dirty="0" smtClean="0">
                <a:hlinkClick r:id="rId5" action="ppaction://hlinkfile"/>
              </a:rPr>
              <a:t>example</a:t>
            </a:r>
            <a:endParaRPr lang="en-US" altLang="zh-CN" dirty="0" smtClean="0"/>
          </a:p>
          <a:p>
            <a:r>
              <a:rPr lang="zh-CN" altLang="en-US" dirty="0" smtClean="0"/>
              <a:t>流式</a:t>
            </a:r>
            <a:endParaRPr lang="en-US" altLang="zh-CN" dirty="0" smtClean="0"/>
          </a:p>
          <a:p>
            <a:pPr lvl="1"/>
            <a:r>
              <a:rPr lang="zh-CN" altLang="en-US" dirty="0" smtClean="0"/>
              <a:t>按百分比定位图片 </a:t>
            </a:r>
            <a:r>
              <a:rPr lang="en-US" altLang="zh-CN" dirty="0" smtClean="0">
                <a:hlinkClick r:id="rId6" action="ppaction://hlinkfile"/>
              </a:rPr>
              <a:t>example</a:t>
            </a:r>
            <a:endParaRPr lang="en-US" altLang="zh-CN" dirty="0" smtClean="0"/>
          </a:p>
        </p:txBody>
      </p:sp>
      <p:pic>
        <p:nvPicPr>
          <p:cNvPr id="5" name="内容占位符 4"/>
          <p:cNvPicPr>
            <a:picLocks noGrp="1" noChangeAspect="1"/>
          </p:cNvPicPr>
          <p:nvPr>
            <p:ph sz="half" idx="2"/>
          </p:nvPr>
        </p:nvPicPr>
        <p:blipFill>
          <a:blip r:embed="rId7"/>
          <a:stretch>
            <a:fillRect/>
          </a:stretch>
        </p:blipFill>
        <p:spPr>
          <a:xfrm>
            <a:off x="6400800" y="1912039"/>
            <a:ext cx="5080000" cy="4100722"/>
          </a:xfrm>
          <a:prstGeom prst="rect">
            <a:avLst/>
          </a:prstGeom>
        </p:spPr>
      </p:pic>
    </p:spTree>
    <p:extLst>
      <p:ext uri="{BB962C8B-B14F-4D97-AF65-F5344CB8AC3E}">
        <p14:creationId xmlns:p14="http://schemas.microsoft.com/office/powerpoint/2010/main" val="2515168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faux</a:t>
            </a:r>
            <a:r>
              <a:rPr lang="zh-CN" altLang="en-US" dirty="0"/>
              <a:t>列</a:t>
            </a:r>
          </a:p>
        </p:txBody>
      </p:sp>
      <p:pic>
        <p:nvPicPr>
          <p:cNvPr id="7" name="内容占位符 6"/>
          <p:cNvPicPr>
            <a:picLocks noGrp="1" noChangeAspect="1"/>
          </p:cNvPicPr>
          <p:nvPr>
            <p:ph sz="half" idx="1"/>
          </p:nvPr>
        </p:nvPicPr>
        <p:blipFill>
          <a:blip r:embed="rId2"/>
          <a:stretch>
            <a:fillRect/>
          </a:stretch>
        </p:blipFill>
        <p:spPr>
          <a:xfrm>
            <a:off x="1117600" y="1906490"/>
            <a:ext cx="5080000" cy="4111820"/>
          </a:xfrm>
          <a:prstGeom prst="rect">
            <a:avLst/>
          </a:prstGeom>
        </p:spPr>
      </p:pic>
      <p:pic>
        <p:nvPicPr>
          <p:cNvPr id="6" name="内容占位符 5"/>
          <p:cNvPicPr>
            <a:picLocks noGrp="1" noChangeAspect="1"/>
          </p:cNvPicPr>
          <p:nvPr>
            <p:ph sz="half" idx="2"/>
          </p:nvPr>
        </p:nvPicPr>
        <p:blipFill>
          <a:blip r:embed="rId3"/>
          <a:stretch>
            <a:fillRect/>
          </a:stretch>
        </p:blipFill>
        <p:spPr>
          <a:xfrm>
            <a:off x="6410144" y="1905000"/>
            <a:ext cx="5061312" cy="4114800"/>
          </a:xfrm>
          <a:prstGeom prst="rect">
            <a:avLst/>
          </a:prstGeom>
        </p:spPr>
      </p:pic>
    </p:spTree>
    <p:extLst>
      <p:ext uri="{BB962C8B-B14F-4D97-AF65-F5344CB8AC3E}">
        <p14:creationId xmlns:p14="http://schemas.microsoft.com/office/powerpoint/2010/main" val="41164120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纯</a:t>
            </a:r>
            <a:r>
              <a:rPr lang="en-US" altLang="zh-CN" dirty="0" smtClean="0"/>
              <a:t>CSS</a:t>
            </a:r>
            <a:r>
              <a:rPr lang="zh-CN" altLang="en-US" dirty="0" smtClean="0"/>
              <a:t>下拉菜单</a:t>
            </a:r>
            <a:endParaRPr lang="zh-CN" altLang="en-US" dirty="0"/>
          </a:p>
        </p:txBody>
      </p:sp>
      <p:sp>
        <p:nvSpPr>
          <p:cNvPr id="3" name="内容占位符 2"/>
          <p:cNvSpPr>
            <a:spLocks noGrp="1"/>
          </p:cNvSpPr>
          <p:nvPr>
            <p:ph idx="1"/>
          </p:nvPr>
        </p:nvSpPr>
        <p:spPr/>
        <p:txBody>
          <a:bodyPr/>
          <a:lstStyle/>
          <a:p>
            <a:r>
              <a:rPr lang="zh-CN" altLang="en-US" dirty="0" smtClean="0"/>
              <a:t>水平菜单 </a:t>
            </a:r>
            <a:r>
              <a:rPr lang="en-US" altLang="zh-CN" dirty="0" smtClean="0">
                <a:hlinkClick r:id="rId3" action="ppaction://hlinkfile"/>
              </a:rPr>
              <a:t>example</a:t>
            </a:r>
            <a:endParaRPr lang="en-US" altLang="zh-CN" dirty="0" smtClean="0"/>
          </a:p>
          <a:p>
            <a:r>
              <a:rPr lang="zh-CN" altLang="en-US" dirty="0" smtClean="0"/>
              <a:t>垂直菜单 </a:t>
            </a:r>
            <a:r>
              <a:rPr lang="en-US" altLang="zh-CN" dirty="0" smtClean="0">
                <a:hlinkClick r:id="rId4" action="ppaction://hlinkfile"/>
              </a:rPr>
              <a:t>example</a:t>
            </a:r>
            <a:endParaRPr lang="en-US" altLang="zh-CN" dirty="0" smtClean="0"/>
          </a:p>
          <a:p>
            <a:r>
              <a:rPr lang="zh-CN" altLang="en-US" dirty="0" smtClean="0"/>
              <a:t>多级菜单</a:t>
            </a:r>
            <a:endParaRPr lang="en-US" altLang="zh-CN" dirty="0" smtClean="0"/>
          </a:p>
          <a:p>
            <a:pPr lvl="1"/>
            <a:r>
              <a:rPr lang="zh-CN" altLang="en-US" dirty="0" smtClean="0"/>
              <a:t>有</a:t>
            </a:r>
            <a:r>
              <a:rPr lang="en-US" altLang="zh-CN" dirty="0" smtClean="0"/>
              <a:t>CSS</a:t>
            </a:r>
            <a:r>
              <a:rPr lang="zh-CN" altLang="en-US" dirty="0" smtClean="0"/>
              <a:t>和</a:t>
            </a:r>
            <a:r>
              <a:rPr lang="en-US" altLang="zh-CN" dirty="0" smtClean="0"/>
              <a:t>JS</a:t>
            </a:r>
            <a:r>
              <a:rPr lang="zh-CN" altLang="en-US" dirty="0" smtClean="0"/>
              <a:t>两种实现方式，</a:t>
            </a:r>
            <a:r>
              <a:rPr lang="en-US" altLang="zh-CN" dirty="0" smtClean="0"/>
              <a:t>JS</a:t>
            </a:r>
            <a:r>
              <a:rPr lang="zh-CN" altLang="en-US" dirty="0" smtClean="0"/>
              <a:t>的核心问题是可用性，一旦用户关闭</a:t>
            </a:r>
            <a:r>
              <a:rPr lang="en-US" altLang="zh-CN" dirty="0" smtClean="0"/>
              <a:t>JS</a:t>
            </a:r>
            <a:r>
              <a:rPr lang="zh-CN" altLang="en-US" dirty="0" smtClean="0"/>
              <a:t>即不可用</a:t>
            </a:r>
            <a:endParaRPr lang="en-US" altLang="zh-CN" dirty="0" smtClean="0"/>
          </a:p>
          <a:p>
            <a:pPr lvl="1"/>
            <a:r>
              <a:rPr lang="zh-CN" altLang="en-US" dirty="0" smtClean="0"/>
              <a:t>纯</a:t>
            </a:r>
            <a:r>
              <a:rPr lang="en-US" altLang="zh-CN" dirty="0" smtClean="0"/>
              <a:t>CSS</a:t>
            </a:r>
            <a:r>
              <a:rPr lang="zh-CN" altLang="en-US" dirty="0" smtClean="0"/>
              <a:t>的问题是</a:t>
            </a:r>
            <a:r>
              <a:rPr lang="en-US" altLang="zh-CN" dirty="0" smtClean="0"/>
              <a:t>IDWIMIE</a:t>
            </a:r>
          </a:p>
          <a:p>
            <a:pPr lvl="1"/>
            <a:r>
              <a:rPr lang="en-US" altLang="zh-CN" dirty="0" smtClean="0"/>
              <a:t>Suckerfish</a:t>
            </a:r>
            <a:r>
              <a:rPr lang="zh-CN" altLang="en-US" dirty="0" smtClean="0"/>
              <a:t>方法的核心思想在于将子菜单定位到屏幕外，必要时再拉回来</a:t>
            </a:r>
            <a:endParaRPr lang="en-US" altLang="zh-CN" dirty="0" smtClean="0"/>
          </a:p>
          <a:p>
            <a:pPr lvl="1"/>
            <a:r>
              <a:rPr lang="en-US" altLang="zh-CN" dirty="0">
                <a:hlinkClick r:id="rId5" action="ppaction://hlinkfile"/>
              </a:rPr>
              <a:t>example</a:t>
            </a:r>
            <a:endParaRPr lang="zh-CN" altLang="en-US" dirty="0"/>
          </a:p>
        </p:txBody>
      </p:sp>
    </p:spTree>
    <p:extLst>
      <p:ext uri="{BB962C8B-B14F-4D97-AF65-F5344CB8AC3E}">
        <p14:creationId xmlns:p14="http://schemas.microsoft.com/office/powerpoint/2010/main" val="2632325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纯</a:t>
            </a:r>
            <a:r>
              <a:rPr lang="en-US" altLang="zh-CN" dirty="0"/>
              <a:t>CSS</a:t>
            </a:r>
            <a:r>
              <a:rPr lang="zh-CN" altLang="en-US" dirty="0"/>
              <a:t>下拉菜单</a:t>
            </a:r>
          </a:p>
        </p:txBody>
      </p:sp>
      <p:pic>
        <p:nvPicPr>
          <p:cNvPr id="7" name="内容占位符 6"/>
          <p:cNvPicPr>
            <a:picLocks noGrp="1" noChangeAspect="1"/>
          </p:cNvPicPr>
          <p:nvPr>
            <p:ph sz="half" idx="1"/>
          </p:nvPr>
        </p:nvPicPr>
        <p:blipFill>
          <a:blip r:embed="rId2"/>
          <a:stretch>
            <a:fillRect/>
          </a:stretch>
        </p:blipFill>
        <p:spPr>
          <a:xfrm>
            <a:off x="1117600" y="2167153"/>
            <a:ext cx="5080000" cy="3590493"/>
          </a:xfrm>
          <a:prstGeom prst="rect">
            <a:avLst/>
          </a:prstGeom>
        </p:spPr>
      </p:pic>
      <p:pic>
        <p:nvPicPr>
          <p:cNvPr id="8" name="内容占位符 7"/>
          <p:cNvPicPr>
            <a:picLocks noGrp="1" noChangeAspect="1"/>
          </p:cNvPicPr>
          <p:nvPr>
            <p:ph sz="half" idx="2"/>
          </p:nvPr>
        </p:nvPicPr>
        <p:blipFill>
          <a:blip r:embed="rId3"/>
          <a:stretch>
            <a:fillRect/>
          </a:stretch>
        </p:blipFill>
        <p:spPr>
          <a:xfrm>
            <a:off x="6400800" y="3552171"/>
            <a:ext cx="5080000" cy="820457"/>
          </a:xfrm>
          <a:prstGeom prst="rect">
            <a:avLst/>
          </a:prstGeom>
        </p:spPr>
      </p:pic>
    </p:spTree>
    <p:extLst>
      <p:ext uri="{BB962C8B-B14F-4D97-AF65-F5344CB8AC3E}">
        <p14:creationId xmlns:p14="http://schemas.microsoft.com/office/powerpoint/2010/main" val="403901633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多栏</a:t>
            </a:r>
            <a:r>
              <a:rPr lang="zh-CN" altLang="en-US" dirty="0"/>
              <a:t>布局</a:t>
            </a:r>
          </a:p>
        </p:txBody>
      </p:sp>
      <p:sp>
        <p:nvSpPr>
          <p:cNvPr id="3" name="内容占位符 2"/>
          <p:cNvSpPr>
            <a:spLocks noGrp="1"/>
          </p:cNvSpPr>
          <p:nvPr>
            <p:ph idx="1"/>
          </p:nvPr>
        </p:nvSpPr>
        <p:spPr/>
        <p:txBody>
          <a:bodyPr/>
          <a:lstStyle/>
          <a:p>
            <a:r>
              <a:rPr lang="zh-CN" altLang="en-US" dirty="0"/>
              <a:t>为方便进行多栏布局，在</a:t>
            </a:r>
            <a:r>
              <a:rPr lang="en-US" altLang="zh-CN" dirty="0"/>
              <a:t>CSS3</a:t>
            </a:r>
            <a:r>
              <a:rPr lang="zh-CN" altLang="en-US" dirty="0"/>
              <a:t>中提供了专门的多栏布局</a:t>
            </a:r>
            <a:r>
              <a:rPr lang="zh-CN" altLang="en-US" dirty="0" smtClean="0"/>
              <a:t>方式（</a:t>
            </a:r>
            <a:r>
              <a:rPr lang="en-US" altLang="zh-CN" dirty="0" smtClean="0"/>
              <a:t>multi-column</a:t>
            </a:r>
            <a:r>
              <a:rPr lang="zh-CN" altLang="en-US" dirty="0" smtClean="0"/>
              <a:t>）</a:t>
            </a:r>
            <a:endParaRPr lang="en-US" altLang="zh-CN" dirty="0"/>
          </a:p>
          <a:p>
            <a:r>
              <a:rPr lang="zh-CN" altLang="en-US" dirty="0"/>
              <a:t>针对固定块元素中的内容进行多栏分割</a:t>
            </a:r>
            <a:endParaRPr lang="en-US" altLang="zh-CN" dirty="0"/>
          </a:p>
          <a:p>
            <a:pPr lvl="1"/>
            <a:r>
              <a:rPr lang="en-US" altLang="zh-CN" dirty="0" smtClean="0"/>
              <a:t>column-count</a:t>
            </a:r>
            <a:r>
              <a:rPr lang="zh-CN" altLang="en-US" dirty="0" smtClean="0"/>
              <a:t>：分栏数</a:t>
            </a:r>
            <a:endParaRPr lang="en-US" altLang="zh-CN" dirty="0" smtClean="0"/>
          </a:p>
          <a:p>
            <a:pPr lvl="1"/>
            <a:r>
              <a:rPr lang="en-US" altLang="zh-CN" dirty="0" smtClean="0"/>
              <a:t>column-width</a:t>
            </a:r>
            <a:r>
              <a:rPr lang="zh-CN" altLang="en-US" dirty="0" smtClean="0"/>
              <a:t>：分栏宽度</a:t>
            </a:r>
            <a:endParaRPr lang="en-US" altLang="zh-CN" dirty="0" smtClean="0"/>
          </a:p>
          <a:p>
            <a:pPr lvl="1"/>
            <a:r>
              <a:rPr lang="en-US" altLang="zh-CN" dirty="0" smtClean="0"/>
              <a:t>column-gap</a:t>
            </a:r>
            <a:r>
              <a:rPr lang="zh-CN" altLang="en-US" dirty="0" smtClean="0"/>
              <a:t>：分栏间空白</a:t>
            </a:r>
            <a:endParaRPr lang="en-US" altLang="zh-CN" dirty="0" smtClean="0"/>
          </a:p>
          <a:p>
            <a:pPr lvl="1"/>
            <a:r>
              <a:rPr lang="en-US" altLang="zh-CN" dirty="0" smtClean="0"/>
              <a:t>column-rule</a:t>
            </a:r>
            <a:r>
              <a:rPr lang="zh-CN" altLang="en-US" dirty="0" smtClean="0"/>
              <a:t>：栏间分隔线，可以分别设定宽度、颜色、样式</a:t>
            </a:r>
            <a:endParaRPr lang="en-US" altLang="zh-CN" dirty="0" smtClean="0"/>
          </a:p>
          <a:p>
            <a:pPr lvl="1"/>
            <a:r>
              <a:rPr lang="en-US" altLang="zh-CN" dirty="0"/>
              <a:t>c</a:t>
            </a:r>
            <a:r>
              <a:rPr lang="en-US" altLang="zh-CN" dirty="0" smtClean="0"/>
              <a:t>olumn-span</a:t>
            </a:r>
            <a:r>
              <a:rPr lang="zh-CN" altLang="en-US" dirty="0" smtClean="0"/>
              <a:t>：是否允许元素跨栏</a:t>
            </a:r>
            <a:endParaRPr lang="en-US" altLang="zh-CN" dirty="0" smtClean="0"/>
          </a:p>
          <a:p>
            <a:r>
              <a:rPr lang="en-US" altLang="zh-CN" dirty="0" smtClean="0">
                <a:hlinkClick r:id="rId3" action="ppaction://hlinkfile"/>
              </a:rPr>
              <a:t>example</a:t>
            </a:r>
            <a:endParaRPr lang="en-US" altLang="zh-CN" dirty="0"/>
          </a:p>
        </p:txBody>
      </p:sp>
    </p:spTree>
    <p:extLst>
      <p:ext uri="{BB962C8B-B14F-4D97-AF65-F5344CB8AC3E}">
        <p14:creationId xmlns:p14="http://schemas.microsoft.com/office/powerpoint/2010/main" val="168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通配选择器</a:t>
            </a:r>
            <a:endParaRPr lang="zh-CN" altLang="en-US" dirty="0"/>
          </a:p>
        </p:txBody>
      </p:sp>
      <p:sp>
        <p:nvSpPr>
          <p:cNvPr id="3" name="内容占位符 2"/>
          <p:cNvSpPr>
            <a:spLocks noGrp="1"/>
          </p:cNvSpPr>
          <p:nvPr>
            <p:ph idx="1"/>
          </p:nvPr>
        </p:nvSpPr>
        <p:spPr/>
        <p:txBody>
          <a:bodyPr/>
          <a:lstStyle/>
          <a:p>
            <a:r>
              <a:rPr lang="zh-CN" altLang="en-US" dirty="0" smtClean="0"/>
              <a:t>星号（</a:t>
            </a:r>
            <a:r>
              <a:rPr lang="en-US" altLang="zh-CN" dirty="0" smtClean="0"/>
              <a:t>*</a:t>
            </a:r>
            <a:r>
              <a:rPr lang="zh-CN" altLang="en-US" dirty="0" smtClean="0"/>
              <a:t>），可以跟任何元素匹配</a:t>
            </a:r>
            <a:endParaRPr lang="en-US" altLang="zh-CN" dirty="0" smtClean="0"/>
          </a:p>
          <a:p>
            <a:pPr lvl="1"/>
            <a:r>
              <a:rPr lang="zh-CN" altLang="en-US" dirty="0"/>
              <a:t>当不是简单类型选择器的情况下，星号甚至可以</a:t>
            </a:r>
            <a:r>
              <a:rPr lang="zh-CN" altLang="en-US" dirty="0" smtClean="0"/>
              <a:t>省略</a:t>
            </a:r>
            <a:endParaRPr lang="en-US" altLang="zh-CN" dirty="0" smtClean="0"/>
          </a:p>
          <a:p>
            <a:pPr lvl="1"/>
            <a:r>
              <a:rPr lang="zh-CN" altLang="en-US" dirty="0" smtClean="0"/>
              <a:t>要慎重使用</a:t>
            </a:r>
            <a:endParaRPr lang="zh-CN" altLang="en-US" dirty="0"/>
          </a:p>
          <a:p>
            <a:pPr lvl="1"/>
            <a:r>
              <a:rPr lang="en-US" altLang="zh-CN" dirty="0" smtClean="0">
                <a:hlinkClick r:id="rId3" action="ppaction://hlinkfile"/>
              </a:rPr>
              <a:t>example</a:t>
            </a:r>
            <a:endParaRPr lang="en-US" altLang="zh-CN" dirty="0" smtClean="0"/>
          </a:p>
        </p:txBody>
      </p:sp>
      <p:pic>
        <p:nvPicPr>
          <p:cNvPr id="4" name="图片 3"/>
          <p:cNvPicPr>
            <a:picLocks noChangeAspect="1"/>
          </p:cNvPicPr>
          <p:nvPr/>
        </p:nvPicPr>
        <p:blipFill>
          <a:blip r:embed="rId4"/>
          <a:stretch>
            <a:fillRect/>
          </a:stretch>
        </p:blipFill>
        <p:spPr>
          <a:xfrm>
            <a:off x="1141741" y="3971395"/>
            <a:ext cx="4978400" cy="1435489"/>
          </a:xfrm>
          <a:prstGeom prst="rect">
            <a:avLst/>
          </a:prstGeom>
        </p:spPr>
      </p:pic>
      <p:pic>
        <p:nvPicPr>
          <p:cNvPr id="5" name="图片 4"/>
          <p:cNvPicPr>
            <a:picLocks noChangeAspect="1"/>
          </p:cNvPicPr>
          <p:nvPr/>
        </p:nvPicPr>
        <p:blipFill>
          <a:blip r:embed="rId5"/>
          <a:stretch>
            <a:fillRect/>
          </a:stretch>
        </p:blipFill>
        <p:spPr>
          <a:xfrm>
            <a:off x="6293279" y="3971394"/>
            <a:ext cx="5339003" cy="1435489"/>
          </a:xfrm>
          <a:prstGeom prst="rect">
            <a:avLst/>
          </a:prstGeom>
        </p:spPr>
      </p:pic>
    </p:spTree>
    <p:extLst>
      <p:ext uri="{BB962C8B-B14F-4D97-AF65-F5344CB8AC3E}">
        <p14:creationId xmlns:p14="http://schemas.microsoft.com/office/powerpoint/2010/main" val="3586528958"/>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多栏布局</a:t>
            </a:r>
          </a:p>
        </p:txBody>
      </p:sp>
      <p:pic>
        <p:nvPicPr>
          <p:cNvPr id="6" name="内容占位符 5"/>
          <p:cNvPicPr>
            <a:picLocks noGrp="1" noChangeAspect="1"/>
          </p:cNvPicPr>
          <p:nvPr>
            <p:ph sz="half" idx="1"/>
          </p:nvPr>
        </p:nvPicPr>
        <p:blipFill>
          <a:blip r:embed="rId2"/>
          <a:stretch>
            <a:fillRect/>
          </a:stretch>
        </p:blipFill>
        <p:spPr>
          <a:xfrm>
            <a:off x="1117600" y="2111829"/>
            <a:ext cx="5080000" cy="3701142"/>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535496"/>
            <a:ext cx="5080000" cy="2853808"/>
          </a:xfrm>
          <a:prstGeom prst="rect">
            <a:avLst/>
          </a:prstGeom>
        </p:spPr>
      </p:pic>
    </p:spTree>
    <p:extLst>
      <p:ext uri="{BB962C8B-B14F-4D97-AF65-F5344CB8AC3E}">
        <p14:creationId xmlns:p14="http://schemas.microsoft.com/office/powerpoint/2010/main" val="37411440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a:t>
            </a:r>
            <a:r>
              <a:rPr lang="zh-CN" altLang="en-US" dirty="0" smtClean="0"/>
              <a:t>盒</a:t>
            </a:r>
            <a:r>
              <a:rPr lang="zh-CN" altLang="en-US" dirty="0"/>
              <a:t>布局</a:t>
            </a:r>
          </a:p>
        </p:txBody>
      </p:sp>
      <p:sp>
        <p:nvSpPr>
          <p:cNvPr id="3" name="内容占位符 2"/>
          <p:cNvSpPr>
            <a:spLocks noGrp="1"/>
          </p:cNvSpPr>
          <p:nvPr>
            <p:ph idx="1"/>
          </p:nvPr>
        </p:nvSpPr>
        <p:spPr/>
        <p:txBody>
          <a:bodyPr/>
          <a:lstStyle/>
          <a:p>
            <a:r>
              <a:rPr lang="zh-CN" altLang="en-US" dirty="0" smtClean="0"/>
              <a:t>为呈现复杂应用和页面</a:t>
            </a:r>
            <a:r>
              <a:rPr lang="zh-CN" altLang="en-US" dirty="0"/>
              <a:t>设计，在</a:t>
            </a:r>
            <a:r>
              <a:rPr lang="en-US" altLang="zh-CN" dirty="0"/>
              <a:t>CSS3</a:t>
            </a:r>
            <a:r>
              <a:rPr lang="zh-CN" altLang="en-US" dirty="0"/>
              <a:t>中提供</a:t>
            </a:r>
            <a:r>
              <a:rPr lang="zh-CN" altLang="en-US" dirty="0" smtClean="0"/>
              <a:t>了有别于传统</a:t>
            </a:r>
            <a:r>
              <a:rPr lang="en-US" altLang="zh-CN" dirty="0" smtClean="0"/>
              <a:t>CSS</a:t>
            </a:r>
            <a:r>
              <a:rPr lang="zh-CN" altLang="en-US" dirty="0" smtClean="0"/>
              <a:t>布局的全新伸缩盒布局（</a:t>
            </a:r>
            <a:r>
              <a:rPr lang="en-US" altLang="zh-CN" dirty="0" smtClean="0"/>
              <a:t>Flexible Box</a:t>
            </a:r>
            <a:r>
              <a:rPr lang="zh-CN" altLang="en-US" dirty="0" smtClean="0"/>
              <a:t>），也称弹性盒布局</a:t>
            </a:r>
            <a:endParaRPr lang="en-US" altLang="zh-CN" dirty="0" smtClean="0"/>
          </a:p>
          <a:p>
            <a:r>
              <a:rPr lang="zh-CN" altLang="en-US" dirty="0" smtClean="0"/>
              <a:t>伸缩容器：设置了</a:t>
            </a:r>
            <a:r>
              <a:rPr lang="en-US" altLang="zh-CN" dirty="0" smtClean="0"/>
              <a:t>display : flex | inline-flex</a:t>
            </a:r>
            <a:r>
              <a:rPr lang="zh-CN" altLang="en-US" dirty="0" smtClean="0"/>
              <a:t>的元素</a:t>
            </a:r>
            <a:endParaRPr lang="en-US" altLang="zh-CN" dirty="0" smtClean="0"/>
          </a:p>
          <a:p>
            <a:r>
              <a:rPr lang="zh-CN" altLang="en-US" dirty="0" smtClean="0"/>
              <a:t>伸缩项目：伸缩容器的子元素</a:t>
            </a:r>
            <a:endParaRPr lang="en-US" altLang="zh-CN" dirty="0" smtClean="0"/>
          </a:p>
          <a:p>
            <a:r>
              <a:rPr lang="zh-CN" altLang="en-US" dirty="0" smtClean="0"/>
              <a:t>伸缩行：伸缩容器中的子元素可分布到多行中，每行单独进行布局计算</a:t>
            </a:r>
            <a:endParaRPr lang="zh-CN" altLang="en-US" dirty="0"/>
          </a:p>
        </p:txBody>
      </p:sp>
    </p:spTree>
    <p:extLst>
      <p:ext uri="{BB962C8B-B14F-4D97-AF65-F5344CB8AC3E}">
        <p14:creationId xmlns:p14="http://schemas.microsoft.com/office/powerpoint/2010/main" val="652735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伸缩盒布局</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843556"/>
            <a:ext cx="8341106" cy="3169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8664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伸缩盒布局</a:t>
            </a:r>
          </a:p>
        </p:txBody>
      </p:sp>
      <p:sp>
        <p:nvSpPr>
          <p:cNvPr id="3" name="内容占位符 2"/>
          <p:cNvSpPr>
            <a:spLocks noGrp="1"/>
          </p:cNvSpPr>
          <p:nvPr>
            <p:ph idx="1"/>
          </p:nvPr>
        </p:nvSpPr>
        <p:spPr/>
        <p:txBody>
          <a:bodyPr/>
          <a:lstStyle/>
          <a:p>
            <a:r>
              <a:rPr lang="en-US" altLang="zh-CN" dirty="0" smtClean="0"/>
              <a:t>flex-direction</a:t>
            </a:r>
            <a:r>
              <a:rPr lang="zh-CN" altLang="en-US" dirty="0" smtClean="0"/>
              <a:t>：布局方向</a:t>
            </a:r>
            <a:endParaRPr lang="en-US" altLang="zh-CN" dirty="0" smtClean="0"/>
          </a:p>
          <a:p>
            <a:pPr lvl="1"/>
            <a:r>
              <a:rPr lang="en-US" altLang="zh-CN" dirty="0" smtClean="0"/>
              <a:t>row</a:t>
            </a:r>
            <a:r>
              <a:rPr lang="zh-CN" altLang="en-US" dirty="0" smtClean="0"/>
              <a:t>、</a:t>
            </a:r>
            <a:r>
              <a:rPr lang="en-US" altLang="zh-CN" dirty="0" smtClean="0"/>
              <a:t>column</a:t>
            </a:r>
            <a:r>
              <a:rPr lang="zh-CN" altLang="en-US" dirty="0" smtClean="0"/>
              <a:t>：横向还是纵向</a:t>
            </a:r>
            <a:endParaRPr lang="en-US" altLang="zh-CN" dirty="0" smtClean="0"/>
          </a:p>
          <a:p>
            <a:pPr lvl="1"/>
            <a:r>
              <a:rPr lang="en-US" altLang="zh-CN" dirty="0" smtClean="0"/>
              <a:t>row-reverse</a:t>
            </a:r>
            <a:r>
              <a:rPr lang="zh-CN" altLang="en-US" dirty="0" smtClean="0"/>
              <a:t>、</a:t>
            </a:r>
            <a:r>
              <a:rPr lang="en-US" altLang="zh-CN" dirty="0" smtClean="0"/>
              <a:t>column-reverse</a:t>
            </a:r>
            <a:r>
              <a:rPr lang="zh-CN" altLang="en-US" dirty="0" smtClean="0"/>
              <a:t>：是否颠倒轴方向</a:t>
            </a:r>
            <a:endParaRPr lang="en-US" altLang="zh-CN" dirty="0" smtClean="0"/>
          </a:p>
          <a:p>
            <a:r>
              <a:rPr lang="en-US" altLang="zh-CN" dirty="0" smtClean="0"/>
              <a:t>flex-wrap</a:t>
            </a:r>
            <a:r>
              <a:rPr lang="zh-CN" altLang="en-US" dirty="0" smtClean="0"/>
              <a:t>：容器换行情况</a:t>
            </a:r>
            <a:endParaRPr lang="en-US" altLang="zh-CN" dirty="0" smtClean="0"/>
          </a:p>
          <a:p>
            <a:pPr lvl="1"/>
            <a:r>
              <a:rPr lang="en-US" altLang="zh-CN" dirty="0" err="1" smtClean="0"/>
              <a:t>nowrap</a:t>
            </a:r>
            <a:r>
              <a:rPr lang="zh-CN" altLang="en-US" dirty="0" smtClean="0"/>
              <a:t>：不换行</a:t>
            </a:r>
            <a:endParaRPr lang="en-US" altLang="zh-CN" dirty="0" smtClean="0"/>
          </a:p>
          <a:p>
            <a:pPr lvl="1"/>
            <a:r>
              <a:rPr lang="en-US" altLang="zh-CN" dirty="0" smtClean="0"/>
              <a:t>wrap</a:t>
            </a:r>
            <a:r>
              <a:rPr lang="zh-CN" altLang="en-US" dirty="0" smtClean="0"/>
              <a:t>：换行</a:t>
            </a:r>
            <a:endParaRPr lang="en-US" altLang="zh-CN" dirty="0" smtClean="0"/>
          </a:p>
          <a:p>
            <a:pPr lvl="1"/>
            <a:r>
              <a:rPr lang="en-US" altLang="zh-CN" dirty="0" smtClean="0"/>
              <a:t>wrap-reverse</a:t>
            </a:r>
            <a:r>
              <a:rPr lang="zh-CN" altLang="en-US" dirty="0" smtClean="0"/>
              <a:t>：换行且颠倒轴方向</a:t>
            </a:r>
            <a:endParaRPr lang="en-US" altLang="zh-CN" dirty="0" smtClean="0"/>
          </a:p>
          <a:p>
            <a:r>
              <a:rPr lang="en-US" altLang="zh-CN" dirty="0" smtClean="0"/>
              <a:t>flex-flow</a:t>
            </a:r>
            <a:r>
              <a:rPr lang="zh-CN" altLang="en-US" dirty="0" smtClean="0"/>
              <a:t>：缩写</a:t>
            </a:r>
            <a:endParaRPr lang="en-US" altLang="zh-CN" dirty="0" smtClean="0"/>
          </a:p>
          <a:p>
            <a:pPr lvl="1"/>
            <a:r>
              <a:rPr lang="en-US" altLang="zh-CN" dirty="0" smtClean="0"/>
              <a:t>&lt;[flex-direction]&gt; </a:t>
            </a:r>
            <a:r>
              <a:rPr lang="en-US" altLang="zh-CN" dirty="0"/>
              <a:t>|| </a:t>
            </a:r>
            <a:r>
              <a:rPr lang="en-US" altLang="zh-CN" dirty="0" smtClean="0"/>
              <a:t>&lt;[flex-wrap]&gt; </a:t>
            </a:r>
            <a:endParaRPr lang="zh-CN" altLang="en-US" dirty="0"/>
          </a:p>
        </p:txBody>
      </p:sp>
    </p:spTree>
    <p:extLst>
      <p:ext uri="{BB962C8B-B14F-4D97-AF65-F5344CB8AC3E}">
        <p14:creationId xmlns:p14="http://schemas.microsoft.com/office/powerpoint/2010/main" val="2040500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伸缩盒布局</a:t>
            </a:r>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712912"/>
            <a:ext cx="7776864" cy="5072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6860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伸缩盒布局</a:t>
            </a:r>
          </a:p>
        </p:txBody>
      </p:sp>
      <p:sp>
        <p:nvSpPr>
          <p:cNvPr id="3" name="内容占位符 2"/>
          <p:cNvSpPr>
            <a:spLocks noGrp="1"/>
          </p:cNvSpPr>
          <p:nvPr>
            <p:ph idx="1"/>
          </p:nvPr>
        </p:nvSpPr>
        <p:spPr/>
        <p:txBody>
          <a:bodyPr/>
          <a:lstStyle/>
          <a:p>
            <a:r>
              <a:rPr lang="en-US" altLang="zh-CN" dirty="0" smtClean="0"/>
              <a:t>order</a:t>
            </a:r>
            <a:r>
              <a:rPr lang="zh-CN" altLang="en-US" dirty="0" smtClean="0"/>
              <a:t>：伸缩项排列顺序</a:t>
            </a:r>
            <a:endParaRPr lang="en-US" altLang="zh-CN" dirty="0" smtClean="0"/>
          </a:p>
          <a:p>
            <a:pPr lvl="1"/>
            <a:r>
              <a:rPr lang="zh-CN" altLang="en-US" dirty="0" smtClean="0"/>
              <a:t>默认为</a:t>
            </a:r>
            <a:r>
              <a:rPr lang="en-US" altLang="zh-CN" dirty="0" smtClean="0"/>
              <a:t>0</a:t>
            </a:r>
          </a:p>
          <a:p>
            <a:pPr lvl="1"/>
            <a:r>
              <a:rPr lang="zh-CN" altLang="en-US" dirty="0" smtClean="0"/>
              <a:t>可以为负值</a:t>
            </a:r>
            <a:endParaRPr lang="en-US" altLang="zh-CN" dirty="0" smtClean="0"/>
          </a:p>
          <a:p>
            <a:pPr lvl="1"/>
            <a:r>
              <a:rPr lang="zh-CN" altLang="en-US" dirty="0" smtClean="0"/>
              <a:t>值越大排在越后面</a:t>
            </a:r>
            <a:endParaRPr lang="en-US" altLang="zh-CN" dirty="0" smtClean="0"/>
          </a:p>
        </p:txBody>
      </p:sp>
    </p:spTree>
    <p:extLst>
      <p:ext uri="{BB962C8B-B14F-4D97-AF65-F5344CB8AC3E}">
        <p14:creationId xmlns:p14="http://schemas.microsoft.com/office/powerpoint/2010/main" val="3809063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伸缩盒布局</a:t>
            </a:r>
          </a:p>
        </p:txBody>
      </p:sp>
      <p:sp>
        <p:nvSpPr>
          <p:cNvPr id="3" name="内容占位符 2"/>
          <p:cNvSpPr>
            <a:spLocks noGrp="1"/>
          </p:cNvSpPr>
          <p:nvPr>
            <p:ph sz="half" idx="1"/>
          </p:nvPr>
        </p:nvSpPr>
        <p:spPr/>
        <p:txBody>
          <a:bodyPr/>
          <a:lstStyle/>
          <a:p>
            <a:r>
              <a:rPr lang="en-US" altLang="zh-CN" dirty="0" smtClean="0"/>
              <a:t>flex</a:t>
            </a:r>
            <a:r>
              <a:rPr lang="zh-CN" altLang="en-US" dirty="0" smtClean="0"/>
              <a:t>：伸缩项伸缩比</a:t>
            </a:r>
            <a:endParaRPr lang="en-US" altLang="zh-CN" dirty="0" smtClean="0"/>
          </a:p>
          <a:p>
            <a:pPr lvl="1"/>
            <a:r>
              <a:rPr lang="en-US" altLang="zh-CN" dirty="0"/>
              <a:t>none | [ &lt;'flex-grow'&gt; &lt;'flex-shrink'&gt;? || &lt;'flex-basis'&gt; ] </a:t>
            </a:r>
            <a:endParaRPr lang="en-US" altLang="zh-CN" dirty="0" smtClean="0"/>
          </a:p>
          <a:p>
            <a:pPr lvl="1"/>
            <a:r>
              <a:rPr lang="en-US" altLang="zh-CN" dirty="0" smtClean="0"/>
              <a:t>flex-grow</a:t>
            </a:r>
            <a:r>
              <a:rPr lang="zh-CN" altLang="en-US" dirty="0" smtClean="0"/>
              <a:t>：剩余空间为正时分配比</a:t>
            </a:r>
            <a:endParaRPr lang="en-US" altLang="zh-CN" dirty="0" smtClean="0"/>
          </a:p>
          <a:p>
            <a:pPr lvl="1"/>
            <a:r>
              <a:rPr lang="en-US" altLang="zh-CN" dirty="0" smtClean="0"/>
              <a:t>flex-shrink</a:t>
            </a:r>
            <a:r>
              <a:rPr lang="zh-CN" altLang="en-US" dirty="0" smtClean="0"/>
              <a:t>：剩余空间为负时分配比</a:t>
            </a:r>
            <a:endParaRPr lang="en-US" altLang="zh-CN" dirty="0" smtClean="0"/>
          </a:p>
          <a:p>
            <a:pPr lvl="1"/>
            <a:r>
              <a:rPr lang="en-US" altLang="zh-CN" dirty="0" smtClean="0"/>
              <a:t>flex-basis</a:t>
            </a:r>
            <a:r>
              <a:rPr lang="zh-CN" altLang="en-US" dirty="0" smtClean="0"/>
              <a:t>：决定伸缩项目的基准宽度或高度</a:t>
            </a:r>
            <a:endParaRPr lang="en-US" altLang="zh-CN" dirty="0" smtClean="0"/>
          </a:p>
        </p:txBody>
      </p:sp>
      <p:pic>
        <p:nvPicPr>
          <p:cNvPr id="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35737" y="2819400"/>
            <a:ext cx="481012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3287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伸缩盒布局</a:t>
            </a:r>
          </a:p>
        </p:txBody>
      </p:sp>
      <p:sp>
        <p:nvSpPr>
          <p:cNvPr id="3" name="内容占位符 2"/>
          <p:cNvSpPr>
            <a:spLocks noGrp="1"/>
          </p:cNvSpPr>
          <p:nvPr>
            <p:ph idx="1"/>
          </p:nvPr>
        </p:nvSpPr>
        <p:spPr/>
        <p:txBody>
          <a:bodyPr/>
          <a:lstStyle/>
          <a:p>
            <a:r>
              <a:rPr lang="en-US" altLang="zh-CN" dirty="0"/>
              <a:t>flex</a:t>
            </a:r>
            <a:r>
              <a:rPr lang="zh-CN" altLang="en-US" dirty="0"/>
              <a:t>：伸缩项伸缩比</a:t>
            </a:r>
            <a:endParaRPr lang="en-US" altLang="zh-CN" dirty="0"/>
          </a:p>
          <a:p>
            <a:pPr lvl="1"/>
            <a:r>
              <a:rPr lang="zh-CN" altLang="en-US" dirty="0" smtClean="0"/>
              <a:t>默认：</a:t>
            </a:r>
            <a:r>
              <a:rPr lang="en-US" altLang="zh-CN" dirty="0" smtClean="0"/>
              <a:t>0 1 auto</a:t>
            </a:r>
          </a:p>
          <a:p>
            <a:pPr lvl="1"/>
            <a:r>
              <a:rPr lang="en-US" altLang="zh-CN" dirty="0" smtClean="0"/>
              <a:t>initial</a:t>
            </a:r>
            <a:r>
              <a:rPr lang="zh-CN" altLang="en-US" dirty="0"/>
              <a:t>或</a:t>
            </a:r>
            <a:r>
              <a:rPr lang="en-US" altLang="zh-CN" dirty="0"/>
              <a:t>0 auto</a:t>
            </a:r>
            <a:r>
              <a:rPr lang="zh-CN" altLang="en-US" dirty="0"/>
              <a:t>：</a:t>
            </a:r>
            <a:r>
              <a:rPr lang="en-US" altLang="zh-CN" dirty="0"/>
              <a:t>0 1 auto</a:t>
            </a:r>
          </a:p>
          <a:p>
            <a:pPr lvl="1"/>
            <a:r>
              <a:rPr lang="en-US" altLang="zh-CN" dirty="0"/>
              <a:t>auto</a:t>
            </a:r>
            <a:r>
              <a:rPr lang="zh-CN" altLang="en-US" dirty="0"/>
              <a:t>：</a:t>
            </a:r>
            <a:r>
              <a:rPr lang="en-US" altLang="zh-CN" dirty="0"/>
              <a:t>1 1 auto</a:t>
            </a:r>
          </a:p>
          <a:p>
            <a:pPr lvl="1"/>
            <a:r>
              <a:rPr lang="en-US" altLang="zh-CN" dirty="0"/>
              <a:t>none</a:t>
            </a:r>
            <a:r>
              <a:rPr lang="zh-CN" altLang="en-US" dirty="0"/>
              <a:t>：</a:t>
            </a:r>
            <a:r>
              <a:rPr lang="en-US" altLang="zh-CN" dirty="0"/>
              <a:t>0 0 auto</a:t>
            </a:r>
            <a:endParaRPr lang="zh-CN" altLang="en-US" dirty="0"/>
          </a:p>
          <a:p>
            <a:pPr lvl="1"/>
            <a:endParaRPr lang="zh-CN" altLang="en-US" dirty="0"/>
          </a:p>
        </p:txBody>
      </p:sp>
    </p:spTree>
    <p:extLst>
      <p:ext uri="{BB962C8B-B14F-4D97-AF65-F5344CB8AC3E}">
        <p14:creationId xmlns:p14="http://schemas.microsoft.com/office/powerpoint/2010/main" val="3926775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伸缩盒布局</a:t>
            </a:r>
          </a:p>
        </p:txBody>
      </p:sp>
      <p:sp>
        <p:nvSpPr>
          <p:cNvPr id="3" name="内容占位符 2"/>
          <p:cNvSpPr>
            <a:spLocks noGrp="1"/>
          </p:cNvSpPr>
          <p:nvPr>
            <p:ph sz="half" idx="1"/>
          </p:nvPr>
        </p:nvSpPr>
        <p:spPr/>
        <p:txBody>
          <a:bodyPr/>
          <a:lstStyle/>
          <a:p>
            <a:r>
              <a:rPr lang="en-US" altLang="zh-CN" dirty="0" smtClean="0"/>
              <a:t>justify-content</a:t>
            </a:r>
            <a:r>
              <a:rPr lang="zh-CN" altLang="en-US" dirty="0" smtClean="0"/>
              <a:t>：主轴方向对齐</a:t>
            </a:r>
            <a:endParaRPr lang="en-US" altLang="zh-CN" dirty="0" smtClean="0"/>
          </a:p>
          <a:p>
            <a:pPr lvl="1"/>
            <a:r>
              <a:rPr lang="en-US" altLang="zh-CN" dirty="0"/>
              <a:t>flex-start | flex-end | center | space-between | space-around </a:t>
            </a:r>
            <a:endParaRPr lang="en-US" altLang="zh-CN" dirty="0" smtClean="0"/>
          </a:p>
          <a:p>
            <a:pPr lvl="1"/>
            <a:endParaRPr lang="en-US" altLang="zh-CN" dirty="0" smtClean="0"/>
          </a:p>
        </p:txBody>
      </p:sp>
      <p:pic>
        <p:nvPicPr>
          <p:cNvPr id="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84032" y="1905000"/>
            <a:ext cx="5080000" cy="2531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9068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伸缩盒布局</a:t>
            </a:r>
          </a:p>
        </p:txBody>
      </p:sp>
      <p:sp>
        <p:nvSpPr>
          <p:cNvPr id="3" name="内容占位符 2"/>
          <p:cNvSpPr>
            <a:spLocks noGrp="1"/>
          </p:cNvSpPr>
          <p:nvPr>
            <p:ph sz="half" idx="1"/>
          </p:nvPr>
        </p:nvSpPr>
        <p:spPr/>
        <p:txBody>
          <a:bodyPr/>
          <a:lstStyle/>
          <a:p>
            <a:r>
              <a:rPr lang="en-US" altLang="zh-CN" dirty="0"/>
              <a:t>align-items</a:t>
            </a:r>
            <a:r>
              <a:rPr lang="zh-CN" altLang="en-US" dirty="0"/>
              <a:t>：侧轴方向对齐</a:t>
            </a:r>
          </a:p>
          <a:p>
            <a:pPr lvl="1"/>
            <a:r>
              <a:rPr lang="en-US" altLang="zh-CN" dirty="0"/>
              <a:t>flex-start | flex-end | center | baseline | </a:t>
            </a:r>
            <a:r>
              <a:rPr lang="en-US" altLang="zh-CN" dirty="0" smtClean="0"/>
              <a:t>stretch</a:t>
            </a:r>
            <a:endParaRPr lang="zh-CN" altLang="en-US" dirty="0"/>
          </a:p>
        </p:txBody>
      </p:sp>
      <p:pic>
        <p:nvPicPr>
          <p:cNvPr id="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00800" y="2126926"/>
            <a:ext cx="5080000" cy="3670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9794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ID</a:t>
            </a:r>
            <a:r>
              <a:rPr lang="zh-CN" altLang="en-US" dirty="0" smtClean="0"/>
              <a:t>选择器</a:t>
            </a:r>
            <a:endParaRPr lang="zh-CN" altLang="en-US" dirty="0"/>
          </a:p>
        </p:txBody>
      </p:sp>
      <p:sp>
        <p:nvSpPr>
          <p:cNvPr id="3" name="内容占位符 2"/>
          <p:cNvSpPr>
            <a:spLocks noGrp="1"/>
          </p:cNvSpPr>
          <p:nvPr>
            <p:ph sz="half" idx="1"/>
          </p:nvPr>
        </p:nvSpPr>
        <p:spPr/>
        <p:txBody>
          <a:bodyPr/>
          <a:lstStyle/>
          <a:p>
            <a:pPr>
              <a:lnSpc>
                <a:spcPct val="90000"/>
              </a:lnSpc>
            </a:pPr>
            <a:r>
              <a:rPr lang="zh-CN" altLang="en-US" dirty="0"/>
              <a:t>针对具有某种特定样式的某个特定</a:t>
            </a:r>
            <a:r>
              <a:rPr lang="zh-CN" altLang="en-US" dirty="0" smtClean="0"/>
              <a:t>元素</a:t>
            </a:r>
            <a:endParaRPr lang="en-US" altLang="zh-CN" dirty="0" smtClean="0"/>
          </a:p>
          <a:p>
            <a:pPr lvl="1">
              <a:lnSpc>
                <a:spcPct val="90000"/>
              </a:lnSpc>
            </a:pPr>
            <a:r>
              <a:rPr lang="zh-CN" altLang="en-US" dirty="0" smtClean="0"/>
              <a:t>多用于划分区域，在后代选择器情况下使用</a:t>
            </a:r>
            <a:endParaRPr lang="zh-CN" altLang="en-US" dirty="0"/>
          </a:p>
          <a:p>
            <a:pPr>
              <a:lnSpc>
                <a:spcPct val="90000"/>
              </a:lnSpc>
            </a:pPr>
            <a:r>
              <a:rPr lang="zh-CN" altLang="en-US" dirty="0"/>
              <a:t>使用元素的</a:t>
            </a:r>
            <a:r>
              <a:rPr lang="en-US" altLang="zh-CN" dirty="0" smtClean="0"/>
              <a:t>id</a:t>
            </a:r>
            <a:r>
              <a:rPr lang="zh-CN" altLang="en-US" dirty="0" smtClean="0"/>
              <a:t>特性值命名，</a:t>
            </a:r>
            <a:r>
              <a:rPr lang="en-US" altLang="zh-CN" dirty="0" smtClean="0"/>
              <a:t>id</a:t>
            </a:r>
            <a:r>
              <a:rPr lang="zh-CN" altLang="en-US" dirty="0" smtClean="0"/>
              <a:t>特性值是全文唯一的</a:t>
            </a:r>
            <a:endParaRPr lang="en-US" altLang="zh-CN" dirty="0" smtClean="0"/>
          </a:p>
          <a:p>
            <a:pPr>
              <a:lnSpc>
                <a:spcPct val="90000"/>
              </a:lnSpc>
            </a:pPr>
            <a:r>
              <a:rPr lang="zh-CN" altLang="en-US" dirty="0" smtClean="0"/>
              <a:t>在</a:t>
            </a:r>
            <a:r>
              <a:rPr lang="en-US" altLang="zh-CN" dirty="0" smtClean="0"/>
              <a:t>id</a:t>
            </a:r>
            <a:r>
              <a:rPr lang="zh-CN" altLang="en-US" dirty="0"/>
              <a:t>特性值</a:t>
            </a:r>
            <a:r>
              <a:rPr lang="zh-CN" altLang="en-US" dirty="0" smtClean="0"/>
              <a:t>前加上</a:t>
            </a:r>
            <a:r>
              <a:rPr lang="en-US" altLang="zh-CN" dirty="0" smtClean="0"/>
              <a:t>#</a:t>
            </a:r>
            <a:r>
              <a:rPr lang="zh-CN" altLang="en-US" dirty="0" smtClean="0"/>
              <a:t>号</a:t>
            </a:r>
            <a:endParaRPr lang="zh-CN" altLang="en-US" dirty="0"/>
          </a:p>
          <a:p>
            <a:pPr>
              <a:lnSpc>
                <a:spcPct val="90000"/>
              </a:lnSpc>
            </a:pPr>
            <a:r>
              <a:rPr lang="en-US" altLang="zh-CN" dirty="0">
                <a:hlinkClick r:id="rId3" action="ppaction://hlinkfile"/>
              </a:rPr>
              <a:t>example</a:t>
            </a:r>
            <a:endParaRPr lang="en-US" altLang="zh-CN" dirty="0"/>
          </a:p>
          <a:p>
            <a:endParaRPr lang="zh-CN" altLang="en-US" dirty="0"/>
          </a:p>
        </p:txBody>
      </p:sp>
      <p:pic>
        <p:nvPicPr>
          <p:cNvPr id="5" name="内容占位符 5"/>
          <p:cNvPicPr>
            <a:picLocks noGrp="1" noChangeAspect="1"/>
          </p:cNvPicPr>
          <p:nvPr>
            <p:ph sz="half" idx="2"/>
          </p:nvPr>
        </p:nvPicPr>
        <p:blipFill>
          <a:blip r:embed="rId4"/>
          <a:stretch>
            <a:fillRect/>
          </a:stretch>
        </p:blipFill>
        <p:spPr>
          <a:xfrm>
            <a:off x="6400800" y="3611791"/>
            <a:ext cx="5080000" cy="2625521"/>
          </a:xfrm>
          <a:prstGeom prst="rect">
            <a:avLst/>
          </a:prstGeom>
        </p:spPr>
      </p:pic>
      <p:pic>
        <p:nvPicPr>
          <p:cNvPr id="6" name="内容占位符 6"/>
          <p:cNvPicPr>
            <a:picLocks noChangeAspect="1"/>
          </p:cNvPicPr>
          <p:nvPr/>
        </p:nvPicPr>
        <p:blipFill>
          <a:blip r:embed="rId5"/>
          <a:stretch>
            <a:fillRect/>
          </a:stretch>
        </p:blipFill>
        <p:spPr bwMode="auto">
          <a:xfrm>
            <a:off x="6400800" y="340724"/>
            <a:ext cx="5080000" cy="3074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465216"/>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伸缩盒布局</a:t>
            </a:r>
          </a:p>
        </p:txBody>
      </p:sp>
      <p:sp>
        <p:nvSpPr>
          <p:cNvPr id="3" name="内容占位符 2"/>
          <p:cNvSpPr>
            <a:spLocks noGrp="1"/>
          </p:cNvSpPr>
          <p:nvPr>
            <p:ph sz="half" idx="1"/>
          </p:nvPr>
        </p:nvSpPr>
        <p:spPr/>
        <p:txBody>
          <a:bodyPr/>
          <a:lstStyle/>
          <a:p>
            <a:r>
              <a:rPr lang="en-US" altLang="zh-CN" dirty="0" smtClean="0"/>
              <a:t>align-content</a:t>
            </a:r>
            <a:r>
              <a:rPr lang="zh-CN" altLang="en-US" dirty="0" smtClean="0"/>
              <a:t>：多行时侧轴方向对齐</a:t>
            </a:r>
            <a:endParaRPr lang="en-US" altLang="zh-CN" dirty="0" smtClean="0"/>
          </a:p>
          <a:p>
            <a:pPr lvl="1"/>
            <a:r>
              <a:rPr lang="en-US" altLang="zh-CN" dirty="0"/>
              <a:t>flex-start | flex-end | center | space-between | space-around | stretch</a:t>
            </a:r>
            <a:endParaRPr lang="zh-CN" altLang="en-US" dirty="0"/>
          </a:p>
        </p:txBody>
      </p:sp>
      <p:pic>
        <p:nvPicPr>
          <p:cNvPr id="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62388" y="1905000"/>
            <a:ext cx="4956824"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3721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伸缩盒布局</a:t>
            </a:r>
          </a:p>
        </p:txBody>
      </p:sp>
      <p:sp>
        <p:nvSpPr>
          <p:cNvPr id="3" name="内容占位符 2"/>
          <p:cNvSpPr>
            <a:spLocks noGrp="1"/>
          </p:cNvSpPr>
          <p:nvPr>
            <p:ph sz="half" idx="1"/>
          </p:nvPr>
        </p:nvSpPr>
        <p:spPr/>
        <p:txBody>
          <a:bodyPr/>
          <a:lstStyle/>
          <a:p>
            <a:r>
              <a:rPr lang="zh-CN" altLang="en-US" dirty="0"/>
              <a:t>应用</a:t>
            </a:r>
            <a:endParaRPr lang="en-US" altLang="zh-CN" dirty="0"/>
          </a:p>
          <a:p>
            <a:pPr lvl="1"/>
            <a:r>
              <a:rPr lang="zh-CN" altLang="en-US" dirty="0"/>
              <a:t>解决浮动多栏时底边不齐平问题（即原来伪列方法欲解决的问题）</a:t>
            </a:r>
            <a:endParaRPr lang="en-US" altLang="zh-CN" dirty="0"/>
          </a:p>
          <a:p>
            <a:pPr lvl="1"/>
            <a:r>
              <a:rPr lang="en-US" altLang="zh-CN" dirty="0">
                <a:hlinkClick r:id="rId2"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1117600" y="4051429"/>
            <a:ext cx="5080000" cy="2449165"/>
          </a:xfrm>
          <a:prstGeom prst="rect">
            <a:avLst/>
          </a:prstGeom>
        </p:spPr>
      </p:pic>
      <p:pic>
        <p:nvPicPr>
          <p:cNvPr id="7" name="内容占位符 4"/>
          <p:cNvPicPr>
            <a:picLocks noChangeAspect="1"/>
          </p:cNvPicPr>
          <p:nvPr/>
        </p:nvPicPr>
        <p:blipFill>
          <a:blip r:embed="rId4"/>
          <a:stretch>
            <a:fillRect/>
          </a:stretch>
        </p:blipFill>
        <p:spPr bwMode="auto">
          <a:xfrm>
            <a:off x="6400800" y="2022122"/>
            <a:ext cx="5080000" cy="388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0449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伸缩盒布局</a:t>
            </a:r>
          </a:p>
        </p:txBody>
      </p:sp>
      <p:sp>
        <p:nvSpPr>
          <p:cNvPr id="3" name="内容占位符 2"/>
          <p:cNvSpPr>
            <a:spLocks noGrp="1"/>
          </p:cNvSpPr>
          <p:nvPr>
            <p:ph idx="1"/>
          </p:nvPr>
        </p:nvSpPr>
        <p:spPr/>
        <p:txBody>
          <a:bodyPr/>
          <a:lstStyle/>
          <a:p>
            <a:r>
              <a:rPr lang="zh-CN" altLang="en-US" dirty="0" smtClean="0"/>
              <a:t>伸缩盒布局规范的演变</a:t>
            </a:r>
            <a:endParaRPr lang="en-US" altLang="zh-CN" dirty="0" smtClean="0"/>
          </a:p>
          <a:p>
            <a:pPr lvl="1"/>
            <a:r>
              <a:rPr lang="en-US" altLang="zh-CN" dirty="0" smtClean="0"/>
              <a:t>2009</a:t>
            </a:r>
            <a:r>
              <a:rPr lang="zh-CN" altLang="en-US" dirty="0" smtClean="0"/>
              <a:t>年</a:t>
            </a:r>
            <a:r>
              <a:rPr lang="en-US" altLang="zh-CN" dirty="0" smtClean="0"/>
              <a:t>07</a:t>
            </a:r>
            <a:r>
              <a:rPr lang="zh-CN" altLang="en-US" dirty="0"/>
              <a:t>月 工作草案 </a:t>
            </a:r>
            <a:r>
              <a:rPr lang="en-US" altLang="zh-CN" dirty="0"/>
              <a:t>(display: box;)</a:t>
            </a:r>
          </a:p>
          <a:p>
            <a:pPr lvl="1"/>
            <a:r>
              <a:rPr lang="en-US" altLang="zh-CN" dirty="0" smtClean="0"/>
              <a:t>2011</a:t>
            </a:r>
            <a:r>
              <a:rPr lang="zh-CN" altLang="en-US" dirty="0" smtClean="0"/>
              <a:t>年</a:t>
            </a:r>
            <a:r>
              <a:rPr lang="en-US" altLang="zh-CN" dirty="0" smtClean="0"/>
              <a:t>03</a:t>
            </a:r>
            <a:r>
              <a:rPr lang="zh-CN" altLang="en-US" dirty="0"/>
              <a:t>月 工作草案 </a:t>
            </a:r>
            <a:r>
              <a:rPr lang="en-US" altLang="zh-CN" dirty="0"/>
              <a:t>(display: </a:t>
            </a:r>
            <a:r>
              <a:rPr lang="en-US" altLang="zh-CN" dirty="0" err="1"/>
              <a:t>flexbox</a:t>
            </a:r>
            <a:r>
              <a:rPr lang="en-US" altLang="zh-CN" dirty="0"/>
              <a:t>;)</a:t>
            </a:r>
          </a:p>
          <a:p>
            <a:pPr lvl="1"/>
            <a:r>
              <a:rPr lang="en-US" altLang="zh-CN" dirty="0" smtClean="0"/>
              <a:t>2012</a:t>
            </a:r>
            <a:r>
              <a:rPr lang="zh-CN" altLang="en-US" dirty="0" smtClean="0"/>
              <a:t>年</a:t>
            </a:r>
            <a:r>
              <a:rPr lang="en-US" altLang="zh-CN" dirty="0" smtClean="0"/>
              <a:t>06</a:t>
            </a:r>
            <a:r>
              <a:rPr lang="zh-CN" altLang="en-US" dirty="0"/>
              <a:t>月 工作草案 </a:t>
            </a:r>
            <a:r>
              <a:rPr lang="en-US" altLang="zh-CN" dirty="0"/>
              <a:t>(display: flex;)</a:t>
            </a:r>
          </a:p>
          <a:p>
            <a:pPr lvl="1"/>
            <a:r>
              <a:rPr lang="en-US" altLang="zh-CN" dirty="0" smtClean="0"/>
              <a:t>2012</a:t>
            </a:r>
            <a:r>
              <a:rPr lang="zh-CN" altLang="en-US" dirty="0" smtClean="0"/>
              <a:t>年</a:t>
            </a:r>
            <a:r>
              <a:rPr lang="en-US" altLang="zh-CN" dirty="0" smtClean="0"/>
              <a:t>12</a:t>
            </a:r>
            <a:r>
              <a:rPr lang="zh-CN" altLang="en-US" dirty="0" smtClean="0"/>
              <a:t>月 </a:t>
            </a:r>
            <a:r>
              <a:rPr lang="zh-CN" altLang="en-US" dirty="0"/>
              <a:t>候选</a:t>
            </a:r>
            <a:r>
              <a:rPr lang="zh-CN" altLang="en-US" dirty="0" smtClean="0"/>
              <a:t>推荐规范 </a:t>
            </a:r>
            <a:endParaRPr lang="en-US" altLang="zh-CN" dirty="0" smtClean="0"/>
          </a:p>
          <a:p>
            <a:pPr lvl="1"/>
            <a:r>
              <a:rPr lang="en-US" altLang="zh-CN" dirty="0" smtClean="0"/>
              <a:t>2014</a:t>
            </a:r>
            <a:r>
              <a:rPr lang="zh-CN" altLang="en-US" dirty="0" smtClean="0"/>
              <a:t>年</a:t>
            </a:r>
            <a:r>
              <a:rPr lang="en-US" altLang="zh-CN" dirty="0" smtClean="0"/>
              <a:t>03</a:t>
            </a:r>
            <a:r>
              <a:rPr lang="zh-CN" altLang="en-US" dirty="0" smtClean="0"/>
              <a:t>月 最终版</a:t>
            </a:r>
            <a:r>
              <a:rPr lang="zh-CN" altLang="en-US" dirty="0"/>
              <a:t>工作</a:t>
            </a:r>
            <a:r>
              <a:rPr lang="zh-CN" altLang="en-US" dirty="0" smtClean="0"/>
              <a:t>草案</a:t>
            </a:r>
            <a:endParaRPr lang="en-US" altLang="zh-CN" dirty="0" smtClean="0"/>
          </a:p>
          <a:p>
            <a:pPr lvl="1"/>
            <a:r>
              <a:rPr lang="en-US" altLang="zh-CN" dirty="0" smtClean="0"/>
              <a:t>2015</a:t>
            </a:r>
            <a:r>
              <a:rPr lang="zh-CN" altLang="en-US" dirty="0" smtClean="0"/>
              <a:t>年</a:t>
            </a:r>
            <a:r>
              <a:rPr lang="en-US" altLang="zh-CN" dirty="0" smtClean="0"/>
              <a:t>05</a:t>
            </a:r>
            <a:r>
              <a:rPr lang="zh-CN" altLang="en-US" dirty="0" smtClean="0"/>
              <a:t>月 </a:t>
            </a:r>
            <a:r>
              <a:rPr lang="zh-CN" altLang="en-US" dirty="0"/>
              <a:t>最终版工作草案 </a:t>
            </a:r>
            <a:endParaRPr lang="en-US" altLang="zh-CN" dirty="0"/>
          </a:p>
          <a:p>
            <a:pPr lvl="1"/>
            <a:r>
              <a:rPr lang="en-US" altLang="zh-CN" dirty="0" smtClean="0"/>
              <a:t>2016</a:t>
            </a:r>
            <a:r>
              <a:rPr lang="zh-CN" altLang="en-US" dirty="0" smtClean="0"/>
              <a:t>年</a:t>
            </a:r>
            <a:r>
              <a:rPr lang="en-US" altLang="zh-CN" dirty="0"/>
              <a:t>03</a:t>
            </a:r>
            <a:r>
              <a:rPr lang="zh-CN" altLang="en-US" dirty="0" smtClean="0"/>
              <a:t>月 候选推荐规范</a:t>
            </a:r>
            <a:endParaRPr lang="en-US" altLang="zh-CN" dirty="0"/>
          </a:p>
          <a:p>
            <a:pPr lvl="1"/>
            <a:r>
              <a:rPr lang="en-US" altLang="zh-CN" dirty="0" smtClean="0"/>
              <a:t>2018</a:t>
            </a:r>
            <a:r>
              <a:rPr lang="zh-CN" altLang="en-US" dirty="0" smtClean="0"/>
              <a:t>年</a:t>
            </a:r>
            <a:r>
              <a:rPr lang="en-US" altLang="zh-CN" dirty="0" smtClean="0"/>
              <a:t>11</a:t>
            </a:r>
            <a:r>
              <a:rPr lang="zh-CN" altLang="en-US" dirty="0" smtClean="0"/>
              <a:t>月 候选推荐规范</a:t>
            </a:r>
            <a:endParaRPr lang="en-US" altLang="zh-CN" dirty="0"/>
          </a:p>
          <a:p>
            <a:pPr lvl="1"/>
            <a:endParaRPr lang="en-US" altLang="zh-CN" dirty="0"/>
          </a:p>
          <a:p>
            <a:pPr lvl="1"/>
            <a:endParaRPr lang="en-US" altLang="zh-CN" dirty="0"/>
          </a:p>
          <a:p>
            <a:pPr lvl="1"/>
            <a:endParaRPr lang="zh-CN" altLang="en-US" dirty="0"/>
          </a:p>
        </p:txBody>
      </p:sp>
    </p:spTree>
    <p:extLst>
      <p:ext uri="{BB962C8B-B14F-4D97-AF65-F5344CB8AC3E}">
        <p14:creationId xmlns:p14="http://schemas.microsoft.com/office/powerpoint/2010/main" val="3472510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伸缩盒</a:t>
            </a:r>
            <a:r>
              <a:rPr lang="zh-CN" altLang="en-US" dirty="0" smtClean="0"/>
              <a:t>布局</a:t>
            </a:r>
            <a:endParaRPr lang="zh-CN" altLang="en-US" dirty="0"/>
          </a:p>
        </p:txBody>
      </p:sp>
      <p:graphicFrame>
        <p:nvGraphicFramePr>
          <p:cNvPr id="5" name="内容占位符 3"/>
          <p:cNvGraphicFramePr>
            <a:graphicFrameLocks noGrp="1"/>
          </p:cNvGraphicFramePr>
          <p:nvPr>
            <p:ph idx="1"/>
            <p:extLst/>
          </p:nvPr>
        </p:nvGraphicFramePr>
        <p:xfrm>
          <a:off x="2279576" y="1988840"/>
          <a:ext cx="7772400" cy="3352800"/>
        </p:xfrm>
        <a:graphic>
          <a:graphicData uri="http://schemas.openxmlformats.org/drawingml/2006/table">
            <a:tbl>
              <a:tblPr firstRow="1" bandRow="1">
                <a:tableStyleId>{073A0DAA-6AF3-43AB-8588-CEC1D06C72B9}</a:tableStyleId>
              </a:tblPr>
              <a:tblGrid>
                <a:gridCol w="2149624">
                  <a:extLst>
                    <a:ext uri="{9D8B030D-6E8A-4147-A177-3AD203B41FA5}">
                      <a16:colId xmlns:a16="http://schemas.microsoft.com/office/drawing/2014/main" val="20000"/>
                    </a:ext>
                  </a:extLst>
                </a:gridCol>
                <a:gridCol w="2811388">
                  <a:extLst>
                    <a:ext uri="{9D8B030D-6E8A-4147-A177-3AD203B41FA5}">
                      <a16:colId xmlns:a16="http://schemas.microsoft.com/office/drawing/2014/main" val="20001"/>
                    </a:ext>
                  </a:extLst>
                </a:gridCol>
                <a:gridCol w="2811388">
                  <a:extLst>
                    <a:ext uri="{9D8B030D-6E8A-4147-A177-3AD203B41FA5}">
                      <a16:colId xmlns:a16="http://schemas.microsoft.com/office/drawing/2014/main" val="20002"/>
                    </a:ext>
                  </a:extLst>
                </a:gridCol>
              </a:tblGrid>
              <a:tr h="370840">
                <a:tc>
                  <a:txBody>
                    <a:bodyPr/>
                    <a:lstStyle/>
                    <a:p>
                      <a:pPr algn="ctr"/>
                      <a:endParaRPr lang="zh-CN" altLang="en-US" sz="2400" dirty="0"/>
                    </a:p>
                  </a:txBody>
                  <a:tcPr/>
                </a:tc>
                <a:tc>
                  <a:txBody>
                    <a:bodyPr/>
                    <a:lstStyle/>
                    <a:p>
                      <a:pPr algn="ctr"/>
                      <a:r>
                        <a:rPr lang="en-US" altLang="zh-CN" sz="2400" dirty="0" smtClean="0"/>
                        <a:t>2009</a:t>
                      </a:r>
                      <a:endParaRPr lang="zh-CN" altLang="en-US" sz="2400" dirty="0"/>
                    </a:p>
                  </a:txBody>
                  <a:tcPr/>
                </a:tc>
                <a:tc>
                  <a:txBody>
                    <a:bodyPr/>
                    <a:lstStyle/>
                    <a:p>
                      <a:pPr algn="ctr"/>
                      <a:r>
                        <a:rPr lang="en-US" altLang="zh-CN" sz="2400" dirty="0" smtClean="0"/>
                        <a:t>2018</a:t>
                      </a:r>
                      <a:endParaRPr lang="zh-CN" altLang="en-US" sz="2400" dirty="0"/>
                    </a:p>
                  </a:txBody>
                  <a:tcPr/>
                </a:tc>
                <a:extLst>
                  <a:ext uri="{0D108BD9-81ED-4DB2-BD59-A6C34878D82A}">
                    <a16:rowId xmlns:a16="http://schemas.microsoft.com/office/drawing/2014/main" val="10000"/>
                  </a:ext>
                </a:extLst>
              </a:tr>
              <a:tr h="370840">
                <a:tc>
                  <a:txBody>
                    <a:bodyPr/>
                    <a:lstStyle/>
                    <a:p>
                      <a:pPr algn="ctr"/>
                      <a:r>
                        <a:rPr lang="zh-CN" altLang="en-US" sz="2000" dirty="0" smtClean="0"/>
                        <a:t>布局设置</a:t>
                      </a:r>
                      <a:endParaRPr lang="zh-CN" altLang="en-US" sz="2000" dirty="0"/>
                    </a:p>
                  </a:txBody>
                  <a:tcPr/>
                </a:tc>
                <a:tc>
                  <a:txBody>
                    <a:bodyPr/>
                    <a:lstStyle/>
                    <a:p>
                      <a:pPr algn="ctr"/>
                      <a:r>
                        <a:rPr lang="en-US" altLang="zh-CN" sz="2000" dirty="0" err="1" smtClean="0"/>
                        <a:t>display:box</a:t>
                      </a:r>
                      <a:endParaRPr lang="zh-CN" altLang="en-US" sz="2000" dirty="0"/>
                    </a:p>
                  </a:txBody>
                  <a:tcPr/>
                </a:tc>
                <a:tc>
                  <a:txBody>
                    <a:bodyPr/>
                    <a:lstStyle/>
                    <a:p>
                      <a:pPr algn="ctr"/>
                      <a:r>
                        <a:rPr lang="en-US" altLang="zh-CN" sz="2000" dirty="0" err="1" smtClean="0"/>
                        <a:t>display:flex</a:t>
                      </a:r>
                      <a:endParaRPr lang="zh-CN" altLang="en-US" sz="2000" dirty="0"/>
                    </a:p>
                  </a:txBody>
                  <a:tcPr/>
                </a:tc>
                <a:extLst>
                  <a:ext uri="{0D108BD9-81ED-4DB2-BD59-A6C34878D82A}">
                    <a16:rowId xmlns:a16="http://schemas.microsoft.com/office/drawing/2014/main" val="10001"/>
                  </a:ext>
                </a:extLst>
              </a:tr>
              <a:tr h="370840">
                <a:tc>
                  <a:txBody>
                    <a:bodyPr/>
                    <a:lstStyle/>
                    <a:p>
                      <a:pPr algn="ctr"/>
                      <a:r>
                        <a:rPr lang="zh-CN" altLang="en-US" sz="2000" dirty="0" smtClean="0"/>
                        <a:t>子元素伸缩性</a:t>
                      </a:r>
                      <a:endParaRPr lang="zh-CN" altLang="en-US" sz="2000" dirty="0"/>
                    </a:p>
                  </a:txBody>
                  <a:tcPr/>
                </a:tc>
                <a:tc>
                  <a:txBody>
                    <a:bodyPr/>
                    <a:lstStyle/>
                    <a:p>
                      <a:pPr algn="ctr"/>
                      <a:r>
                        <a:rPr lang="en-US" altLang="zh-CN" sz="2000" dirty="0" smtClean="0"/>
                        <a:t>box-flex:1</a:t>
                      </a:r>
                      <a:endParaRPr lang="zh-CN" altLang="en-US" sz="2000" dirty="0"/>
                    </a:p>
                  </a:txBody>
                  <a:tcPr/>
                </a:tc>
                <a:tc>
                  <a:txBody>
                    <a:bodyPr/>
                    <a:lstStyle/>
                    <a:p>
                      <a:pPr algn="ctr"/>
                      <a:r>
                        <a:rPr lang="en-US" altLang="zh-CN" sz="2000" dirty="0" smtClean="0"/>
                        <a:t>flex:1</a:t>
                      </a:r>
                      <a:endParaRPr lang="zh-CN" altLang="en-US" sz="2000" dirty="0"/>
                    </a:p>
                  </a:txBody>
                  <a:tcPr/>
                </a:tc>
                <a:extLst>
                  <a:ext uri="{0D108BD9-81ED-4DB2-BD59-A6C34878D82A}">
                    <a16:rowId xmlns:a16="http://schemas.microsoft.com/office/drawing/2014/main" val="10002"/>
                  </a:ext>
                </a:extLst>
              </a:tr>
              <a:tr h="370840">
                <a:tc>
                  <a:txBody>
                    <a:bodyPr/>
                    <a:lstStyle/>
                    <a:p>
                      <a:pPr algn="ctr"/>
                      <a:r>
                        <a:rPr lang="zh-CN" altLang="en-US" sz="2000" dirty="0" smtClean="0"/>
                        <a:t>子元素排列方向</a:t>
                      </a:r>
                      <a:endParaRPr lang="zh-CN" altLang="en-US" sz="2000" dirty="0"/>
                    </a:p>
                  </a:txBody>
                  <a:tcPr/>
                </a:tc>
                <a:tc>
                  <a:txBody>
                    <a:bodyPr/>
                    <a:lstStyle/>
                    <a:p>
                      <a:pPr algn="ctr"/>
                      <a:r>
                        <a:rPr lang="en-US" altLang="zh-CN" sz="2000" dirty="0" err="1" smtClean="0"/>
                        <a:t>box-orient:vertical</a:t>
                      </a:r>
                      <a:endParaRPr lang="zh-CN" altLang="en-US" sz="2000" dirty="0"/>
                    </a:p>
                  </a:txBody>
                  <a:tcPr/>
                </a:tc>
                <a:tc>
                  <a:txBody>
                    <a:bodyPr/>
                    <a:lstStyle/>
                    <a:p>
                      <a:pPr algn="ctr"/>
                      <a:r>
                        <a:rPr lang="en-US" altLang="zh-CN" sz="2000" dirty="0" err="1" smtClean="0"/>
                        <a:t>flex-direction:row</a:t>
                      </a:r>
                      <a:endParaRPr lang="en-US" altLang="zh-CN" sz="2000" dirty="0" smtClean="0"/>
                    </a:p>
                  </a:txBody>
                  <a:tcPr/>
                </a:tc>
                <a:extLst>
                  <a:ext uri="{0D108BD9-81ED-4DB2-BD59-A6C34878D82A}">
                    <a16:rowId xmlns:a16="http://schemas.microsoft.com/office/drawing/2014/main" val="10003"/>
                  </a:ext>
                </a:extLst>
              </a:tr>
              <a:tr h="370840">
                <a:tc>
                  <a:txBody>
                    <a:bodyPr/>
                    <a:lstStyle/>
                    <a:p>
                      <a:pPr algn="ctr"/>
                      <a:r>
                        <a:rPr lang="zh-CN" altLang="en-US" sz="2000" dirty="0" smtClean="0"/>
                        <a:t>子元素排列顺序</a:t>
                      </a:r>
                      <a:endParaRPr lang="zh-CN" altLang="en-US" sz="2000" dirty="0"/>
                    </a:p>
                  </a:txBody>
                  <a:tcPr/>
                </a:tc>
                <a:tc>
                  <a:txBody>
                    <a:bodyPr/>
                    <a:lstStyle/>
                    <a:p>
                      <a:pPr algn="ctr"/>
                      <a:r>
                        <a:rPr lang="en-US" altLang="zh-CN" sz="2000" dirty="0" err="1" smtClean="0"/>
                        <a:t>box-direction:reverse</a:t>
                      </a:r>
                      <a:endParaRPr lang="en-US" altLang="zh-CN" sz="2000" dirty="0" smtClean="0"/>
                    </a:p>
                    <a:p>
                      <a:pPr algn="ctr"/>
                      <a:r>
                        <a:rPr lang="en-US" altLang="zh-CN" sz="2000" dirty="0" smtClean="0"/>
                        <a:t>box-ordinal-group:2</a:t>
                      </a:r>
                      <a:endParaRPr lang="zh-CN" altLang="en-US" sz="2000" dirty="0"/>
                    </a:p>
                  </a:txBody>
                  <a:tcPr/>
                </a:tc>
                <a:tc>
                  <a:txBody>
                    <a:bodyPr/>
                    <a:lstStyle/>
                    <a:p>
                      <a:pPr algn="ctr"/>
                      <a:r>
                        <a:rPr lang="en-US" altLang="zh-CN" sz="2000" dirty="0" err="1" smtClean="0"/>
                        <a:t>flex-direction:row-reverse</a:t>
                      </a:r>
                      <a:endParaRPr lang="en-US" altLang="zh-CN" sz="2000" dirty="0" smtClean="0"/>
                    </a:p>
                    <a:p>
                      <a:pPr algn="ctr"/>
                      <a:r>
                        <a:rPr lang="en-US" altLang="zh-CN" sz="2000" dirty="0" smtClean="0"/>
                        <a:t>order:2</a:t>
                      </a:r>
                      <a:endParaRPr lang="zh-CN" altLang="en-US" sz="2000" dirty="0"/>
                    </a:p>
                  </a:txBody>
                  <a:tcPr/>
                </a:tc>
                <a:extLst>
                  <a:ext uri="{0D108BD9-81ED-4DB2-BD59-A6C34878D82A}">
                    <a16:rowId xmlns:a16="http://schemas.microsoft.com/office/drawing/2014/main" val="10004"/>
                  </a:ext>
                </a:extLst>
              </a:tr>
              <a:tr h="370840">
                <a:tc>
                  <a:txBody>
                    <a:bodyPr/>
                    <a:lstStyle/>
                    <a:p>
                      <a:pPr algn="ctr"/>
                      <a:r>
                        <a:rPr lang="zh-CN" altLang="en-US" sz="2000" dirty="0" smtClean="0"/>
                        <a:t>子元素对齐方式</a:t>
                      </a:r>
                      <a:endParaRPr lang="zh-CN" altLang="en-US" sz="2000" dirty="0"/>
                    </a:p>
                  </a:txBody>
                  <a:tcPr/>
                </a:tc>
                <a:tc>
                  <a:txBody>
                    <a:bodyPr/>
                    <a:lstStyle/>
                    <a:p>
                      <a:pPr algn="ctr"/>
                      <a:r>
                        <a:rPr lang="en-US" altLang="zh-CN" sz="2000" dirty="0" err="1" smtClean="0"/>
                        <a:t>box-align:center</a:t>
                      </a:r>
                      <a:endParaRPr lang="en-US" altLang="zh-CN" sz="2000" dirty="0" smtClean="0"/>
                    </a:p>
                    <a:p>
                      <a:pPr algn="ctr"/>
                      <a:r>
                        <a:rPr lang="en-US" altLang="zh-CN" sz="2000" dirty="0" err="1" smtClean="0"/>
                        <a:t>box-pack:center</a:t>
                      </a:r>
                      <a:endParaRPr lang="zh-CN" alt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err="1" smtClean="0"/>
                        <a:t>align-items:center</a:t>
                      </a:r>
                      <a:endParaRPr lang="zh-CN" altLang="en-US" sz="2000" dirty="0" smtClean="0"/>
                    </a:p>
                    <a:p>
                      <a:pPr algn="ctr"/>
                      <a:r>
                        <a:rPr lang="en-US" altLang="zh-CN" sz="2000" dirty="0" err="1" smtClean="0"/>
                        <a:t>justify-content:center</a:t>
                      </a:r>
                      <a:endParaRPr lang="en-US" altLang="zh-CN" sz="2000" dirty="0" smtClean="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72700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网格布局</a:t>
            </a:r>
            <a:endParaRPr lang="zh-CN" altLang="en-US" dirty="0"/>
          </a:p>
        </p:txBody>
      </p:sp>
      <p:sp>
        <p:nvSpPr>
          <p:cNvPr id="3" name="内容占位符 2"/>
          <p:cNvSpPr>
            <a:spLocks noGrp="1"/>
          </p:cNvSpPr>
          <p:nvPr>
            <p:ph sz="half" idx="1"/>
          </p:nvPr>
        </p:nvSpPr>
        <p:spPr/>
        <p:txBody>
          <a:bodyPr/>
          <a:lstStyle/>
          <a:p>
            <a:r>
              <a:rPr lang="zh-CN" altLang="en-US" dirty="0" smtClean="0"/>
              <a:t>网格布局是最常见的布局模式，为得到类似于表格的灵活的网格布局，在</a:t>
            </a:r>
            <a:r>
              <a:rPr lang="en-US" altLang="zh-CN" dirty="0" smtClean="0"/>
              <a:t>CSS3</a:t>
            </a:r>
            <a:r>
              <a:rPr lang="zh-CN" altLang="en-US" dirty="0" smtClean="0"/>
              <a:t>中提供了网格布局（</a:t>
            </a:r>
            <a:r>
              <a:rPr lang="en-US" altLang="zh-CN" dirty="0" smtClean="0"/>
              <a:t>Grid</a:t>
            </a:r>
            <a:r>
              <a:rPr lang="zh-CN" altLang="en-US" dirty="0" smtClean="0"/>
              <a:t>）</a:t>
            </a:r>
            <a:endParaRPr lang="en-US" altLang="zh-CN" dirty="0" smtClean="0"/>
          </a:p>
          <a:p>
            <a:r>
              <a:rPr lang="zh-CN" altLang="en-US" dirty="0" smtClean="0"/>
              <a:t>网格类似于</a:t>
            </a:r>
            <a:r>
              <a:rPr lang="en-US" altLang="zh-CN" dirty="0" smtClean="0"/>
              <a:t/>
            </a:r>
            <a:br>
              <a:rPr lang="en-US" altLang="zh-CN" dirty="0" smtClean="0"/>
            </a:br>
            <a:r>
              <a:rPr lang="zh-CN" altLang="en-US" dirty="0" smtClean="0"/>
              <a:t>表格或</a:t>
            </a:r>
            <a:r>
              <a:rPr lang="en-US" altLang="zh-CN" dirty="0" smtClean="0"/>
              <a:t>Excel</a:t>
            </a:r>
            <a:endParaRPr lang="zh-CN" altLang="en-US" dirty="0"/>
          </a:p>
        </p:txBody>
      </p:sp>
      <p:pic>
        <p:nvPicPr>
          <p:cNvPr id="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28048" y="1905000"/>
            <a:ext cx="4707555" cy="339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7948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网格布局</a:t>
            </a:r>
          </a:p>
        </p:txBody>
      </p:sp>
      <p:sp>
        <p:nvSpPr>
          <p:cNvPr id="3" name="内容占位符 2"/>
          <p:cNvSpPr>
            <a:spLocks noGrp="1"/>
          </p:cNvSpPr>
          <p:nvPr>
            <p:ph idx="1"/>
          </p:nvPr>
        </p:nvSpPr>
        <p:spPr/>
        <p:txBody>
          <a:bodyPr/>
          <a:lstStyle/>
          <a:p>
            <a:r>
              <a:rPr lang="zh-CN" altLang="en-US" dirty="0" smtClean="0"/>
              <a:t>网格元素（</a:t>
            </a:r>
            <a:r>
              <a:rPr lang="en-US" altLang="zh-CN" dirty="0" smtClean="0"/>
              <a:t>Grid Element</a:t>
            </a:r>
            <a:r>
              <a:rPr lang="zh-CN" altLang="en-US" dirty="0" smtClean="0"/>
              <a:t>）：网格布局的容器，</a:t>
            </a:r>
            <a:r>
              <a:rPr lang="zh-CN" altLang="en-US" dirty="0"/>
              <a:t>设置了</a:t>
            </a:r>
            <a:r>
              <a:rPr lang="en-US" altLang="zh-CN" dirty="0"/>
              <a:t>display : </a:t>
            </a:r>
            <a:r>
              <a:rPr lang="en-US" altLang="zh-CN" dirty="0" smtClean="0"/>
              <a:t>grid </a:t>
            </a:r>
            <a:r>
              <a:rPr lang="en-US" altLang="zh-CN" dirty="0"/>
              <a:t>| </a:t>
            </a:r>
            <a:r>
              <a:rPr lang="en-US" altLang="zh-CN" dirty="0" smtClean="0"/>
              <a:t>inline-grid</a:t>
            </a:r>
            <a:r>
              <a:rPr lang="zh-CN" altLang="en-US" dirty="0" smtClean="0"/>
              <a:t>的</a:t>
            </a:r>
            <a:r>
              <a:rPr lang="zh-CN" altLang="en-US" dirty="0"/>
              <a:t>元素</a:t>
            </a:r>
            <a:endParaRPr lang="en-US" altLang="zh-CN" dirty="0" smtClean="0"/>
          </a:p>
          <a:p>
            <a:r>
              <a:rPr lang="zh-CN" altLang="en-US" dirty="0" smtClean="0"/>
              <a:t>网格线（</a:t>
            </a:r>
            <a:r>
              <a:rPr lang="en-US" altLang="zh-CN" dirty="0" smtClean="0"/>
              <a:t>Grid Line</a:t>
            </a:r>
            <a:r>
              <a:rPr lang="zh-CN" altLang="en-US" dirty="0" smtClean="0"/>
              <a:t>）：用于分割行列的虚拟线</a:t>
            </a:r>
            <a:endParaRPr lang="en-US" altLang="zh-CN" dirty="0" smtClean="0"/>
          </a:p>
          <a:p>
            <a:r>
              <a:rPr lang="zh-CN" altLang="en-US" dirty="0" smtClean="0"/>
              <a:t>网格轨道（</a:t>
            </a:r>
            <a:r>
              <a:rPr lang="en-US" altLang="zh-CN" dirty="0" smtClean="0"/>
              <a:t>Grid Track</a:t>
            </a:r>
            <a:r>
              <a:rPr lang="zh-CN" altLang="en-US" dirty="0" smtClean="0"/>
              <a:t>）：由网格线分割得到的行或列</a:t>
            </a:r>
            <a:endParaRPr lang="en-US" altLang="zh-CN" dirty="0" smtClean="0"/>
          </a:p>
          <a:p>
            <a:r>
              <a:rPr lang="zh-CN" altLang="en-US" dirty="0" smtClean="0"/>
              <a:t>网格区域（</a:t>
            </a:r>
            <a:r>
              <a:rPr lang="en-US" altLang="zh-CN" dirty="0" smtClean="0"/>
              <a:t>Grid Area</a:t>
            </a:r>
            <a:r>
              <a:rPr lang="zh-CN" altLang="en-US" dirty="0" smtClean="0"/>
              <a:t>）：行列交叉点，相当于</a:t>
            </a:r>
            <a:r>
              <a:rPr lang="en-US" altLang="zh-CN" dirty="0" smtClean="0"/>
              <a:t>Excel</a:t>
            </a:r>
            <a:r>
              <a:rPr lang="zh-CN" altLang="en-US" dirty="0" smtClean="0"/>
              <a:t>中的单元格</a:t>
            </a:r>
            <a:endParaRPr lang="en-US" altLang="zh-CN" dirty="0" smtClean="0"/>
          </a:p>
          <a:p>
            <a:r>
              <a:rPr lang="zh-CN" altLang="en-US" dirty="0" smtClean="0"/>
              <a:t>网格项（</a:t>
            </a:r>
            <a:r>
              <a:rPr lang="en-US" altLang="zh-CN" dirty="0" smtClean="0"/>
              <a:t>Grid Item</a:t>
            </a:r>
            <a:r>
              <a:rPr lang="zh-CN" altLang="en-US" dirty="0" smtClean="0"/>
              <a:t>）：放置在一个或多个网格区域中的具体内容</a:t>
            </a:r>
            <a:endParaRPr lang="zh-CN" altLang="en-US" dirty="0"/>
          </a:p>
        </p:txBody>
      </p:sp>
    </p:spTree>
    <p:extLst>
      <p:ext uri="{BB962C8B-B14F-4D97-AF65-F5344CB8AC3E}">
        <p14:creationId xmlns:p14="http://schemas.microsoft.com/office/powerpoint/2010/main" val="340463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网格布局</a:t>
            </a:r>
          </a:p>
        </p:txBody>
      </p:sp>
      <p:sp>
        <p:nvSpPr>
          <p:cNvPr id="3" name="内容占位符 2"/>
          <p:cNvSpPr>
            <a:spLocks noGrp="1"/>
          </p:cNvSpPr>
          <p:nvPr>
            <p:ph idx="1"/>
          </p:nvPr>
        </p:nvSpPr>
        <p:spPr/>
        <p:txBody>
          <a:bodyPr/>
          <a:lstStyle/>
          <a:p>
            <a:r>
              <a:rPr lang="en-US" altLang="zh-CN" dirty="0" smtClean="0"/>
              <a:t>grid-template-columns</a:t>
            </a:r>
            <a:r>
              <a:rPr lang="zh-CN" altLang="en-US" dirty="0" smtClean="0"/>
              <a:t>和</a:t>
            </a:r>
            <a:r>
              <a:rPr lang="en-US" altLang="zh-CN" dirty="0" smtClean="0"/>
              <a:t>grid-template-rows</a:t>
            </a:r>
            <a:endParaRPr lang="en-US" altLang="zh-CN" dirty="0"/>
          </a:p>
          <a:p>
            <a:pPr lvl="1"/>
            <a:r>
              <a:rPr lang="zh-CN" altLang="en-US" dirty="0" smtClean="0"/>
              <a:t>显式定义网格线和行列</a:t>
            </a:r>
            <a:endParaRPr lang="en-US" altLang="zh-CN" dirty="0" smtClean="0"/>
          </a:p>
          <a:p>
            <a:pPr lvl="1"/>
            <a:r>
              <a:rPr lang="zh-CN" altLang="en-US" dirty="0" smtClean="0"/>
              <a:t>提供了新单位</a:t>
            </a:r>
            <a:r>
              <a:rPr lang="en-US" altLang="zh-CN" dirty="0" err="1" smtClean="0"/>
              <a:t>fr</a:t>
            </a:r>
            <a:r>
              <a:rPr lang="zh-CN" altLang="en-US" dirty="0" smtClean="0"/>
              <a:t>（</a:t>
            </a:r>
            <a:r>
              <a:rPr lang="en-US" altLang="zh-CN" dirty="0" smtClean="0"/>
              <a:t>fraction</a:t>
            </a:r>
            <a:r>
              <a:rPr lang="zh-CN" altLang="en-US" dirty="0" smtClean="0"/>
              <a:t>）：意为剩余部分的某分之一</a:t>
            </a:r>
            <a:endParaRPr lang="en-US" altLang="zh-CN" dirty="0" smtClean="0"/>
          </a:p>
          <a:p>
            <a:pPr lvl="1"/>
            <a:r>
              <a:rPr lang="zh-CN" altLang="en-US" dirty="0" smtClean="0"/>
              <a:t>网格线可命名，如</a:t>
            </a:r>
            <a:r>
              <a:rPr lang="en-US" altLang="zh-CN" dirty="0"/>
              <a:t>grid-template-columns: 10px (col-start) 250px (col-end) 10px;</a:t>
            </a:r>
          </a:p>
          <a:p>
            <a:pPr lvl="1"/>
            <a:r>
              <a:rPr lang="zh-CN" altLang="en-US" dirty="0" smtClean="0"/>
              <a:t>提供了简单重复模式，如</a:t>
            </a:r>
            <a:r>
              <a:rPr lang="en-US" altLang="zh-CN" dirty="0"/>
              <a:t>10px (col-start) 250px (col-end) 10px;</a:t>
            </a:r>
          </a:p>
          <a:p>
            <a:pPr lvl="1"/>
            <a:r>
              <a:rPr lang="zh-CN" altLang="en-US" dirty="0" smtClean="0"/>
              <a:t>提供了</a:t>
            </a:r>
            <a:r>
              <a:rPr lang="en-US" altLang="zh-CN" dirty="0" smtClean="0"/>
              <a:t>grid-template</a:t>
            </a:r>
            <a:r>
              <a:rPr lang="zh-CN" altLang="en-US" dirty="0" smtClean="0"/>
              <a:t>缩写</a:t>
            </a:r>
            <a:endParaRPr lang="zh-CN" altLang="en-US" dirty="0"/>
          </a:p>
        </p:txBody>
      </p:sp>
    </p:spTree>
    <p:extLst>
      <p:ext uri="{BB962C8B-B14F-4D97-AF65-F5344CB8AC3E}">
        <p14:creationId xmlns:p14="http://schemas.microsoft.com/office/powerpoint/2010/main" val="3570277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网格布局</a:t>
            </a:r>
          </a:p>
        </p:txBody>
      </p:sp>
      <p:sp>
        <p:nvSpPr>
          <p:cNvPr id="3" name="内容占位符 2"/>
          <p:cNvSpPr>
            <a:spLocks noGrp="1"/>
          </p:cNvSpPr>
          <p:nvPr>
            <p:ph idx="1"/>
          </p:nvPr>
        </p:nvSpPr>
        <p:spPr/>
        <p:txBody>
          <a:bodyPr/>
          <a:lstStyle/>
          <a:p>
            <a:r>
              <a:rPr lang="en-US" altLang="zh-CN" dirty="0" smtClean="0"/>
              <a:t>grid-template-areas</a:t>
            </a:r>
          </a:p>
          <a:p>
            <a:pPr lvl="1"/>
            <a:r>
              <a:rPr lang="zh-CN" altLang="en-US" dirty="0" smtClean="0"/>
              <a:t>通过定义网格区域隐式定义网格线和行列</a:t>
            </a:r>
            <a:endParaRPr lang="en-US" altLang="zh-CN" dirty="0" smtClean="0"/>
          </a:p>
          <a:p>
            <a:pPr lvl="1"/>
            <a:r>
              <a:rPr lang="zh-CN" altLang="en-US" dirty="0" smtClean="0"/>
              <a:t>为网格区域提供了语义命名，如</a:t>
            </a:r>
            <a:r>
              <a:rPr lang="en-US" altLang="zh-CN" dirty="0"/>
              <a:t/>
            </a:r>
            <a:br>
              <a:rPr lang="en-US" altLang="zh-CN" dirty="0"/>
            </a:br>
            <a:r>
              <a:rPr lang="en-US" altLang="zh-CN" dirty="0"/>
              <a:t> </a:t>
            </a:r>
            <a:r>
              <a:rPr lang="en-US" altLang="zh-CN" dirty="0" smtClean="0"/>
              <a:t>grid-template-areas:</a:t>
            </a:r>
            <a:r>
              <a:rPr lang="en-US" altLang="zh-CN" dirty="0"/>
              <a:t> “ </a:t>
            </a:r>
            <a:r>
              <a:rPr lang="en-US" altLang="zh-CN" dirty="0" smtClean="0"/>
              <a:t>title stats”</a:t>
            </a:r>
            <a:br>
              <a:rPr lang="en-US" altLang="zh-CN" dirty="0" smtClean="0"/>
            </a:br>
            <a:r>
              <a:rPr lang="en-US" altLang="zh-CN" dirty="0" smtClean="0"/>
              <a:t>                               “score stats”</a:t>
            </a:r>
            <a:br>
              <a:rPr lang="en-US" altLang="zh-CN" dirty="0" smtClean="0"/>
            </a:br>
            <a:r>
              <a:rPr lang="en-US" altLang="zh-CN" dirty="0" smtClean="0"/>
              <a:t>                               “board </a:t>
            </a:r>
            <a:r>
              <a:rPr lang="en-US" altLang="zh-CN" dirty="0" err="1" smtClean="0"/>
              <a:t>board</a:t>
            </a:r>
            <a:r>
              <a:rPr lang="en-US" altLang="zh-CN" dirty="0" smtClean="0"/>
              <a:t>”</a:t>
            </a:r>
            <a:br>
              <a:rPr lang="en-US" altLang="zh-CN" dirty="0" smtClean="0"/>
            </a:br>
            <a:r>
              <a:rPr lang="en-US" altLang="zh-CN" dirty="0" smtClean="0"/>
              <a:t>                               “</a:t>
            </a:r>
            <a:r>
              <a:rPr lang="en-US" altLang="zh-CN" dirty="0" err="1" smtClean="0"/>
              <a:t>ctrls</a:t>
            </a:r>
            <a:r>
              <a:rPr lang="en-US" altLang="zh-CN" dirty="0" smtClean="0"/>
              <a:t> </a:t>
            </a:r>
            <a:r>
              <a:rPr lang="en-US" altLang="zh-CN" dirty="0" err="1" smtClean="0"/>
              <a:t>ctrls</a:t>
            </a:r>
            <a:r>
              <a:rPr lang="en-US" altLang="zh-CN" dirty="0" smtClean="0"/>
              <a: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240" y="1905000"/>
            <a:ext cx="2324100" cy="2886075"/>
          </a:xfrm>
          <a:prstGeom prst="rect">
            <a:avLst/>
          </a:prstGeom>
        </p:spPr>
      </p:pic>
    </p:spTree>
    <p:extLst>
      <p:ext uri="{BB962C8B-B14F-4D97-AF65-F5344CB8AC3E}">
        <p14:creationId xmlns:p14="http://schemas.microsoft.com/office/powerpoint/2010/main" val="3484813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网格布局</a:t>
            </a:r>
          </a:p>
        </p:txBody>
      </p:sp>
      <p:sp>
        <p:nvSpPr>
          <p:cNvPr id="3" name="内容占位符 2"/>
          <p:cNvSpPr>
            <a:spLocks noGrp="1"/>
          </p:cNvSpPr>
          <p:nvPr>
            <p:ph idx="1"/>
          </p:nvPr>
        </p:nvSpPr>
        <p:spPr/>
        <p:txBody>
          <a:bodyPr/>
          <a:lstStyle/>
          <a:p>
            <a:r>
              <a:rPr lang="en-US" altLang="zh-CN" dirty="0" smtClean="0"/>
              <a:t>grid-row-start, grid-column-start, grid-row-end, grid-column-end</a:t>
            </a:r>
          </a:p>
          <a:p>
            <a:pPr lvl="1"/>
            <a:r>
              <a:rPr lang="en-US" altLang="zh-CN" dirty="0"/>
              <a:t>auto | &lt;</a:t>
            </a:r>
            <a:r>
              <a:rPr lang="en-US" altLang="zh-CN" dirty="0" err="1"/>
              <a:t>ident</a:t>
            </a:r>
            <a:r>
              <a:rPr lang="en-US" altLang="zh-CN" dirty="0"/>
              <a:t>&gt; |[ &lt;integer&gt; &amp;&amp; &lt;</a:t>
            </a:r>
            <a:r>
              <a:rPr lang="en-US" altLang="zh-CN" dirty="0" err="1"/>
              <a:t>ident</a:t>
            </a:r>
            <a:r>
              <a:rPr lang="en-US" altLang="zh-CN" dirty="0"/>
              <a:t>&gt;? ] | [ span &amp;&amp; [ &lt;integer&gt; || &lt;</a:t>
            </a:r>
            <a:r>
              <a:rPr lang="en-US" altLang="zh-CN" dirty="0" err="1"/>
              <a:t>ident</a:t>
            </a:r>
            <a:r>
              <a:rPr lang="en-US" altLang="zh-CN" dirty="0"/>
              <a:t>&gt; ] </a:t>
            </a:r>
            <a:r>
              <a:rPr lang="en-US" altLang="zh-CN" dirty="0" smtClean="0"/>
              <a:t>]</a:t>
            </a:r>
          </a:p>
          <a:p>
            <a:pPr lvl="1"/>
            <a:r>
              <a:rPr lang="zh-CN" altLang="en-US" dirty="0" smtClean="0"/>
              <a:t>网格项在网格中的放置</a:t>
            </a:r>
            <a:endParaRPr lang="en-US" altLang="zh-CN" dirty="0"/>
          </a:p>
          <a:p>
            <a:pPr lvl="1"/>
            <a:r>
              <a:rPr lang="zh-CN" altLang="en-US" dirty="0" smtClean="0"/>
              <a:t>提供了</a:t>
            </a:r>
            <a:r>
              <a:rPr lang="en-US" altLang="zh-CN" dirty="0" smtClean="0"/>
              <a:t>grid-column</a:t>
            </a:r>
            <a:r>
              <a:rPr lang="zh-CN" altLang="en-US" dirty="0" smtClean="0"/>
              <a:t>、</a:t>
            </a:r>
            <a:r>
              <a:rPr lang="en-US" altLang="zh-CN" dirty="0" smtClean="0"/>
              <a:t>grid-row</a:t>
            </a:r>
            <a:r>
              <a:rPr lang="zh-CN" altLang="en-US" dirty="0" smtClean="0"/>
              <a:t>和</a:t>
            </a:r>
            <a:r>
              <a:rPr lang="en-US" altLang="zh-CN" dirty="0" smtClean="0"/>
              <a:t>grid-area</a:t>
            </a:r>
            <a:r>
              <a:rPr lang="zh-CN" altLang="en-US" dirty="0" smtClean="0"/>
              <a:t>缩写</a:t>
            </a:r>
            <a:endParaRPr lang="zh-CN" altLang="en-US" dirty="0"/>
          </a:p>
        </p:txBody>
      </p:sp>
    </p:spTree>
    <p:extLst>
      <p:ext uri="{BB962C8B-B14F-4D97-AF65-F5344CB8AC3E}">
        <p14:creationId xmlns:p14="http://schemas.microsoft.com/office/powerpoint/2010/main" val="2976455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网格布局</a:t>
            </a:r>
          </a:p>
        </p:txBody>
      </p:sp>
      <p:sp>
        <p:nvSpPr>
          <p:cNvPr id="3" name="内容占位符 2"/>
          <p:cNvSpPr>
            <a:spLocks noGrp="1"/>
          </p:cNvSpPr>
          <p:nvPr>
            <p:ph sz="half" idx="1"/>
          </p:nvPr>
        </p:nvSpPr>
        <p:spPr/>
        <p:txBody>
          <a:bodyPr/>
          <a:lstStyle/>
          <a:p>
            <a:r>
              <a:rPr lang="en-US" altLang="zh-CN" dirty="0" smtClean="0"/>
              <a:t>justify-self</a:t>
            </a:r>
          </a:p>
          <a:p>
            <a:pPr lvl="1"/>
            <a:r>
              <a:rPr lang="zh-CN" altLang="en-US" dirty="0" smtClean="0"/>
              <a:t>行轴对齐方式</a:t>
            </a:r>
            <a:endParaRPr lang="en-US" altLang="zh-CN" dirty="0"/>
          </a:p>
          <a:p>
            <a:r>
              <a:rPr lang="en-US" altLang="zh-CN" dirty="0" smtClean="0"/>
              <a:t>align-self</a:t>
            </a:r>
          </a:p>
          <a:p>
            <a:pPr lvl="1"/>
            <a:r>
              <a:rPr lang="zh-CN" altLang="en-US" dirty="0" smtClean="0"/>
              <a:t>列轴对齐方式</a:t>
            </a:r>
            <a:endParaRPr lang="en-US" altLang="zh-CN" dirty="0" smtClean="0"/>
          </a:p>
          <a:p>
            <a:endParaRPr lang="en-US" altLang="zh-CN" dirty="0" smtClean="0"/>
          </a:p>
          <a:p>
            <a:r>
              <a:rPr lang="en-US" altLang="zh-CN" dirty="0" smtClean="0">
                <a:hlinkClick r:id="rId3" action="ppaction://hlinkfile"/>
              </a:rPr>
              <a:t>example</a:t>
            </a:r>
            <a:endParaRPr lang="en-US" altLang="zh-CN" dirty="0" smtClean="0"/>
          </a:p>
          <a:p>
            <a:endParaRPr lang="en-US" altLang="zh-CN" dirty="0"/>
          </a:p>
          <a:p>
            <a:endParaRPr lang="zh-CN" altLang="en-US" dirty="0"/>
          </a:p>
        </p:txBody>
      </p:sp>
      <p:sp>
        <p:nvSpPr>
          <p:cNvPr id="7" name="内容占位符 6"/>
          <p:cNvSpPr>
            <a:spLocks noGrp="1"/>
          </p:cNvSpPr>
          <p:nvPr>
            <p:ph sz="half" idx="2"/>
          </p:nvPr>
        </p:nvSpPr>
        <p:spPr/>
        <p:txBody>
          <a:bodyPr/>
          <a:lstStyle/>
          <a:p>
            <a:endParaRPr lang="zh-CN" altLang="en-US"/>
          </a:p>
        </p:txBody>
      </p:sp>
    </p:spTree>
    <p:extLst>
      <p:ext uri="{BB962C8B-B14F-4D97-AF65-F5344CB8AC3E}">
        <p14:creationId xmlns:p14="http://schemas.microsoft.com/office/powerpoint/2010/main" val="1077668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类选择器</a:t>
            </a:r>
            <a:endParaRPr lang="zh-CN" altLang="en-US" dirty="0"/>
          </a:p>
        </p:txBody>
      </p:sp>
      <p:sp>
        <p:nvSpPr>
          <p:cNvPr id="3" name="内容占位符 2"/>
          <p:cNvSpPr>
            <a:spLocks noGrp="1"/>
          </p:cNvSpPr>
          <p:nvPr>
            <p:ph idx="1"/>
          </p:nvPr>
        </p:nvSpPr>
        <p:spPr/>
        <p:txBody>
          <a:bodyPr/>
          <a:lstStyle/>
          <a:p>
            <a:pPr>
              <a:lnSpc>
                <a:spcPct val="90000"/>
              </a:lnSpc>
            </a:pPr>
            <a:r>
              <a:rPr lang="zh-CN" altLang="en-US" dirty="0"/>
              <a:t>针对具有同类特定样式的多</a:t>
            </a:r>
            <a:r>
              <a:rPr lang="zh-CN" altLang="en-US" dirty="0" smtClean="0"/>
              <a:t>个元素</a:t>
            </a:r>
            <a:endParaRPr lang="zh-CN" altLang="en-US" dirty="0"/>
          </a:p>
          <a:p>
            <a:pPr>
              <a:lnSpc>
                <a:spcPct val="90000"/>
              </a:lnSpc>
            </a:pPr>
            <a:r>
              <a:rPr lang="zh-CN" altLang="en-US" dirty="0"/>
              <a:t>使用元素的</a:t>
            </a:r>
            <a:r>
              <a:rPr lang="en-US" altLang="zh-CN" dirty="0" smtClean="0"/>
              <a:t>class</a:t>
            </a:r>
            <a:r>
              <a:rPr lang="zh-CN" altLang="en-US" dirty="0" smtClean="0"/>
              <a:t>特性值命名，</a:t>
            </a:r>
            <a:r>
              <a:rPr lang="en-US" altLang="zh-CN" dirty="0" smtClean="0"/>
              <a:t>class</a:t>
            </a:r>
            <a:r>
              <a:rPr lang="zh-CN" altLang="en-US" dirty="0" smtClean="0"/>
              <a:t>特性值全文不一定唯一</a:t>
            </a:r>
            <a:endParaRPr lang="en-US" altLang="zh-CN" dirty="0" smtClean="0"/>
          </a:p>
          <a:p>
            <a:pPr>
              <a:lnSpc>
                <a:spcPct val="90000"/>
              </a:lnSpc>
            </a:pPr>
            <a:r>
              <a:rPr lang="zh-CN" altLang="en-US" dirty="0" smtClean="0"/>
              <a:t>在</a:t>
            </a:r>
            <a:r>
              <a:rPr lang="en-US" altLang="zh-CN" dirty="0" smtClean="0"/>
              <a:t>class</a:t>
            </a:r>
            <a:r>
              <a:rPr lang="zh-CN" altLang="en-US" dirty="0"/>
              <a:t>特性值</a:t>
            </a:r>
            <a:r>
              <a:rPr lang="zh-CN" altLang="en-US" dirty="0" smtClean="0"/>
              <a:t>前加上</a:t>
            </a:r>
            <a:r>
              <a:rPr lang="en-US" altLang="zh-CN" dirty="0" smtClean="0"/>
              <a:t>.</a:t>
            </a:r>
            <a:r>
              <a:rPr lang="zh-CN" altLang="en-US" dirty="0" smtClean="0"/>
              <a:t>号</a:t>
            </a:r>
            <a:endParaRPr lang="zh-CN" altLang="en-US" dirty="0"/>
          </a:p>
          <a:p>
            <a:pPr lvl="1">
              <a:lnSpc>
                <a:spcPct val="90000"/>
              </a:lnSpc>
            </a:pPr>
            <a:r>
              <a:rPr lang="zh-CN" altLang="en-US" dirty="0"/>
              <a:t>同一类元素		</a:t>
            </a:r>
            <a:r>
              <a:rPr lang="en-US" altLang="zh-CN" dirty="0" smtClean="0"/>
              <a:t>			</a:t>
            </a:r>
            <a:r>
              <a:rPr lang="en-US" altLang="zh-CN" dirty="0" smtClean="0">
                <a:hlinkClick r:id="rId3" action="ppaction://hlinkfile"/>
              </a:rPr>
              <a:t>example</a:t>
            </a:r>
            <a:endParaRPr lang="en-US" altLang="zh-CN" dirty="0"/>
          </a:p>
          <a:p>
            <a:pPr lvl="1">
              <a:lnSpc>
                <a:spcPct val="90000"/>
              </a:lnSpc>
            </a:pPr>
            <a:r>
              <a:rPr lang="zh-CN" altLang="en-US" dirty="0"/>
              <a:t>不同类元素		</a:t>
            </a:r>
            <a:r>
              <a:rPr lang="en-US" altLang="zh-CN" dirty="0" smtClean="0"/>
              <a:t>			</a:t>
            </a:r>
            <a:r>
              <a:rPr lang="en-US" altLang="zh-CN" dirty="0" smtClean="0">
                <a:hlinkClick r:id="rId4" action="ppaction://hlinkfile"/>
              </a:rPr>
              <a:t>example</a:t>
            </a:r>
            <a:endParaRPr lang="en-US" altLang="zh-CN" dirty="0"/>
          </a:p>
          <a:p>
            <a:pPr lvl="1">
              <a:lnSpc>
                <a:spcPct val="90000"/>
              </a:lnSpc>
            </a:pPr>
            <a:r>
              <a:rPr lang="zh-CN" altLang="en-US" dirty="0"/>
              <a:t>也可用于实现针对</a:t>
            </a:r>
            <a:r>
              <a:rPr lang="zh-CN" altLang="en-US" dirty="0" smtClean="0"/>
              <a:t>某个</a:t>
            </a:r>
            <a:r>
              <a:rPr lang="en-US" altLang="zh-CN" dirty="0" smtClean="0"/>
              <a:t>/</a:t>
            </a:r>
            <a:r>
              <a:rPr lang="zh-CN" altLang="en-US" dirty="0" smtClean="0"/>
              <a:t>类特定元素</a:t>
            </a:r>
            <a:r>
              <a:rPr lang="zh-CN" altLang="en-US" dirty="0"/>
              <a:t>		</a:t>
            </a:r>
            <a:r>
              <a:rPr lang="en-US" altLang="zh-CN" dirty="0">
                <a:hlinkClick r:id="rId5" action="ppaction://hlinkfile"/>
              </a:rPr>
              <a:t>example</a:t>
            </a:r>
            <a:endParaRPr lang="en-US" altLang="zh-CN" dirty="0"/>
          </a:p>
          <a:p>
            <a:pPr lvl="1">
              <a:lnSpc>
                <a:spcPct val="90000"/>
              </a:lnSpc>
            </a:pPr>
            <a:endParaRPr lang="zh-CN" altLang="en-US" dirty="0"/>
          </a:p>
          <a:p>
            <a:pPr marL="0" indent="0">
              <a:buNone/>
            </a:pPr>
            <a:endParaRPr lang="zh-CN" altLang="en-US" dirty="0"/>
          </a:p>
        </p:txBody>
      </p:sp>
    </p:spTree>
    <p:extLst>
      <p:ext uri="{BB962C8B-B14F-4D97-AF65-F5344CB8AC3E}">
        <p14:creationId xmlns:p14="http://schemas.microsoft.com/office/powerpoint/2010/main" val="1576982749"/>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网格布局</a:t>
            </a:r>
          </a:p>
        </p:txBody>
      </p:sp>
      <p:pic>
        <p:nvPicPr>
          <p:cNvPr id="7" name="内容占位符 4"/>
          <p:cNvPicPr>
            <a:picLocks noGrp="1" noChangeAspect="1"/>
          </p:cNvPicPr>
          <p:nvPr>
            <p:ph sz="half" idx="1"/>
          </p:nvPr>
        </p:nvPicPr>
        <p:blipFill>
          <a:blip r:embed="rId2"/>
          <a:stretch>
            <a:fillRect/>
          </a:stretch>
        </p:blipFill>
        <p:spPr bwMode="auto">
          <a:xfrm>
            <a:off x="1137602" y="1905000"/>
            <a:ext cx="5039996"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内容占位符 4"/>
          <p:cNvPicPr>
            <a:picLocks noGrp="1" noChangeAspect="1"/>
          </p:cNvPicPr>
          <p:nvPr>
            <p:ph sz="half" idx="2"/>
          </p:nvPr>
        </p:nvPicPr>
        <p:blipFill>
          <a:blip r:embed="rId3"/>
          <a:stretch>
            <a:fillRect/>
          </a:stretch>
        </p:blipFill>
        <p:spPr>
          <a:xfrm>
            <a:off x="6400800" y="2356135"/>
            <a:ext cx="5080000" cy="3212529"/>
          </a:xfrm>
          <a:prstGeom prst="rect">
            <a:avLst/>
          </a:prstGeom>
        </p:spPr>
      </p:pic>
    </p:spTree>
    <p:extLst>
      <p:ext uri="{BB962C8B-B14F-4D97-AF65-F5344CB8AC3E}">
        <p14:creationId xmlns:p14="http://schemas.microsoft.com/office/powerpoint/2010/main" val="94330375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网格</a:t>
            </a:r>
            <a:r>
              <a:rPr lang="zh-CN" altLang="en-US" dirty="0" smtClean="0"/>
              <a:t>布局</a:t>
            </a:r>
            <a:endParaRPr lang="zh-CN" altLang="en-US" dirty="0"/>
          </a:p>
        </p:txBody>
      </p:sp>
      <p:sp>
        <p:nvSpPr>
          <p:cNvPr id="3" name="内容占位符 2"/>
          <p:cNvSpPr>
            <a:spLocks noGrp="1"/>
          </p:cNvSpPr>
          <p:nvPr>
            <p:ph idx="1"/>
          </p:nvPr>
        </p:nvSpPr>
        <p:spPr/>
        <p:txBody>
          <a:bodyPr/>
          <a:lstStyle/>
          <a:p>
            <a:r>
              <a:rPr lang="zh-CN" altLang="en-US" dirty="0" smtClean="0"/>
              <a:t>网格布局规范的演变</a:t>
            </a:r>
            <a:endParaRPr lang="en-US" altLang="zh-CN" dirty="0" smtClean="0"/>
          </a:p>
          <a:p>
            <a:pPr lvl="1"/>
            <a:r>
              <a:rPr lang="en-US" altLang="zh-CN" dirty="0" smtClean="0"/>
              <a:t>2007</a:t>
            </a:r>
            <a:r>
              <a:rPr lang="zh-CN" altLang="en-US" dirty="0" smtClean="0"/>
              <a:t>年</a:t>
            </a:r>
            <a:r>
              <a:rPr lang="en-US" altLang="zh-CN" dirty="0" smtClean="0"/>
              <a:t>09</a:t>
            </a:r>
            <a:r>
              <a:rPr lang="zh-CN" altLang="en-US" dirty="0" smtClean="0"/>
              <a:t>月 </a:t>
            </a:r>
            <a:r>
              <a:rPr lang="zh-CN" altLang="en-US" dirty="0"/>
              <a:t>工作草案 </a:t>
            </a:r>
            <a:r>
              <a:rPr lang="en-US" altLang="zh-CN" dirty="0" smtClean="0"/>
              <a:t>(grid-columns: 3fr 1fr;)</a:t>
            </a:r>
            <a:endParaRPr lang="en-US" altLang="zh-CN" dirty="0"/>
          </a:p>
          <a:p>
            <a:pPr lvl="1"/>
            <a:r>
              <a:rPr lang="en-US" altLang="zh-CN" dirty="0" smtClean="0"/>
              <a:t>2012</a:t>
            </a:r>
            <a:r>
              <a:rPr lang="zh-CN" altLang="en-US" dirty="0" smtClean="0"/>
              <a:t>年</a:t>
            </a:r>
            <a:r>
              <a:rPr lang="en-US" altLang="zh-CN" dirty="0" smtClean="0"/>
              <a:t>11</a:t>
            </a:r>
            <a:r>
              <a:rPr lang="zh-CN" altLang="en-US" dirty="0" smtClean="0"/>
              <a:t>月 </a:t>
            </a:r>
            <a:r>
              <a:rPr lang="zh-CN" altLang="en-US" dirty="0"/>
              <a:t>工作草案 </a:t>
            </a:r>
            <a:r>
              <a:rPr lang="en-US" altLang="zh-CN" dirty="0"/>
              <a:t>(grid-definition-columns: 3fr 1fr;)</a:t>
            </a:r>
          </a:p>
          <a:p>
            <a:pPr lvl="1"/>
            <a:r>
              <a:rPr lang="en-US" altLang="zh-CN" dirty="0" smtClean="0"/>
              <a:t>2013</a:t>
            </a:r>
            <a:r>
              <a:rPr lang="zh-CN" altLang="en-US" dirty="0" smtClean="0"/>
              <a:t>年</a:t>
            </a:r>
            <a:r>
              <a:rPr lang="en-US" altLang="zh-CN" dirty="0" smtClean="0"/>
              <a:t>04</a:t>
            </a:r>
            <a:r>
              <a:rPr lang="zh-CN" altLang="en-US" dirty="0" smtClean="0"/>
              <a:t>月 </a:t>
            </a:r>
            <a:r>
              <a:rPr lang="zh-CN" altLang="en-US" dirty="0"/>
              <a:t>工作草案</a:t>
            </a:r>
            <a:endParaRPr lang="en-US" altLang="zh-CN" dirty="0" smtClean="0"/>
          </a:p>
          <a:p>
            <a:pPr lvl="1"/>
            <a:r>
              <a:rPr lang="en-US" altLang="zh-CN" dirty="0" smtClean="0"/>
              <a:t>2014</a:t>
            </a:r>
            <a:r>
              <a:rPr lang="zh-CN" altLang="en-US" dirty="0" smtClean="0"/>
              <a:t>年</a:t>
            </a:r>
            <a:r>
              <a:rPr lang="en-US" altLang="zh-CN" dirty="0" smtClean="0"/>
              <a:t>01</a:t>
            </a:r>
            <a:r>
              <a:rPr lang="zh-CN" altLang="en-US" dirty="0" smtClean="0"/>
              <a:t>月 </a:t>
            </a:r>
            <a:r>
              <a:rPr lang="zh-CN" altLang="en-US" dirty="0"/>
              <a:t>工作草案 </a:t>
            </a:r>
            <a:r>
              <a:rPr lang="en-US" altLang="zh-CN" dirty="0"/>
              <a:t>(</a:t>
            </a:r>
            <a:r>
              <a:rPr lang="en-US" altLang="zh-CN" dirty="0" smtClean="0"/>
              <a:t>grid-template-columns: </a:t>
            </a:r>
            <a:r>
              <a:rPr lang="en-US" altLang="zh-CN" dirty="0"/>
              <a:t>3fr 1fr</a:t>
            </a:r>
            <a:r>
              <a:rPr lang="en-US" altLang="zh-CN" dirty="0" smtClean="0"/>
              <a:t>;)</a:t>
            </a:r>
          </a:p>
          <a:p>
            <a:pPr lvl="1"/>
            <a:r>
              <a:rPr lang="en-US" altLang="zh-CN" dirty="0" smtClean="0"/>
              <a:t>2016</a:t>
            </a:r>
            <a:r>
              <a:rPr lang="zh-CN" altLang="en-US" dirty="0" smtClean="0"/>
              <a:t>年</a:t>
            </a:r>
            <a:r>
              <a:rPr lang="en-US" altLang="zh-CN" dirty="0" smtClean="0"/>
              <a:t>05</a:t>
            </a:r>
            <a:r>
              <a:rPr lang="zh-CN" altLang="en-US" dirty="0" smtClean="0"/>
              <a:t>月 </a:t>
            </a:r>
            <a:r>
              <a:rPr lang="zh-CN" altLang="en-US" dirty="0"/>
              <a:t>工作</a:t>
            </a:r>
            <a:r>
              <a:rPr lang="zh-CN" altLang="en-US" dirty="0" smtClean="0"/>
              <a:t>草案</a:t>
            </a:r>
            <a:endParaRPr lang="en-US" altLang="zh-CN" dirty="0" smtClean="0"/>
          </a:p>
          <a:p>
            <a:pPr lvl="1"/>
            <a:r>
              <a:rPr lang="en-US" altLang="zh-CN" dirty="0" smtClean="0"/>
              <a:t>2017</a:t>
            </a:r>
            <a:r>
              <a:rPr lang="zh-CN" altLang="en-US" dirty="0" smtClean="0"/>
              <a:t>年</a:t>
            </a:r>
            <a:r>
              <a:rPr lang="en-US" altLang="zh-CN" dirty="0" smtClean="0"/>
              <a:t>05</a:t>
            </a:r>
            <a:r>
              <a:rPr lang="zh-CN" altLang="en-US" dirty="0" smtClean="0"/>
              <a:t>月 候选推荐规范</a:t>
            </a:r>
            <a:endParaRPr lang="en-US" altLang="zh-CN" dirty="0" smtClean="0"/>
          </a:p>
          <a:p>
            <a:pPr lvl="1"/>
            <a:r>
              <a:rPr lang="en-US" altLang="zh-CN" dirty="0" smtClean="0"/>
              <a:t>2017</a:t>
            </a:r>
            <a:r>
              <a:rPr lang="zh-CN" altLang="en-US" dirty="0" smtClean="0"/>
              <a:t>年</a:t>
            </a:r>
            <a:r>
              <a:rPr lang="en-US" altLang="zh-CN" dirty="0" smtClean="0"/>
              <a:t>12</a:t>
            </a:r>
            <a:r>
              <a:rPr lang="zh-CN" altLang="en-US" dirty="0" smtClean="0"/>
              <a:t>月 候选推荐规范</a:t>
            </a:r>
            <a:endParaRPr lang="zh-CN" altLang="en-US" dirty="0"/>
          </a:p>
        </p:txBody>
      </p:sp>
    </p:spTree>
    <p:extLst>
      <p:ext uri="{BB962C8B-B14F-4D97-AF65-F5344CB8AC3E}">
        <p14:creationId xmlns:p14="http://schemas.microsoft.com/office/powerpoint/2010/main" val="376483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网格</a:t>
            </a:r>
            <a:r>
              <a:rPr lang="zh-CN" altLang="en-US" dirty="0" smtClean="0"/>
              <a:t>布局</a:t>
            </a:r>
            <a:endParaRPr lang="zh-CN" altLang="en-US" dirty="0"/>
          </a:p>
        </p:txBody>
      </p:sp>
      <p:graphicFrame>
        <p:nvGraphicFramePr>
          <p:cNvPr id="4" name="内容占位符 3"/>
          <p:cNvGraphicFramePr>
            <a:graphicFrameLocks noGrp="1"/>
          </p:cNvGraphicFramePr>
          <p:nvPr>
            <p:ph idx="1"/>
            <p:extLst/>
          </p:nvPr>
        </p:nvGraphicFramePr>
        <p:xfrm>
          <a:off x="2351584" y="1844824"/>
          <a:ext cx="7766248" cy="3962400"/>
        </p:xfrm>
        <a:graphic>
          <a:graphicData uri="http://schemas.openxmlformats.org/drawingml/2006/table">
            <a:tbl>
              <a:tblPr firstRow="1" bandRow="1">
                <a:tableStyleId>{073A0DAA-6AF3-43AB-8588-CEC1D06C72B9}</a:tableStyleId>
              </a:tblPr>
              <a:tblGrid>
                <a:gridCol w="1501552">
                  <a:extLst>
                    <a:ext uri="{9D8B030D-6E8A-4147-A177-3AD203B41FA5}">
                      <a16:colId xmlns:a16="http://schemas.microsoft.com/office/drawing/2014/main" val="20000"/>
                    </a:ext>
                  </a:extLst>
                </a:gridCol>
                <a:gridCol w="3132348">
                  <a:extLst>
                    <a:ext uri="{9D8B030D-6E8A-4147-A177-3AD203B41FA5}">
                      <a16:colId xmlns:a16="http://schemas.microsoft.com/office/drawing/2014/main" val="20001"/>
                    </a:ext>
                  </a:extLst>
                </a:gridCol>
                <a:gridCol w="3132348">
                  <a:extLst>
                    <a:ext uri="{9D8B030D-6E8A-4147-A177-3AD203B41FA5}">
                      <a16:colId xmlns:a16="http://schemas.microsoft.com/office/drawing/2014/main" val="20002"/>
                    </a:ext>
                  </a:extLst>
                </a:gridCol>
              </a:tblGrid>
              <a:tr h="370840">
                <a:tc>
                  <a:txBody>
                    <a:bodyPr/>
                    <a:lstStyle/>
                    <a:p>
                      <a:pPr algn="ctr"/>
                      <a:endParaRPr lang="zh-CN" altLang="en-US" sz="2400" dirty="0"/>
                    </a:p>
                  </a:txBody>
                  <a:tcPr/>
                </a:tc>
                <a:tc>
                  <a:txBody>
                    <a:bodyPr/>
                    <a:lstStyle/>
                    <a:p>
                      <a:pPr algn="ctr"/>
                      <a:r>
                        <a:rPr lang="en-US" altLang="zh-CN" sz="2400" dirty="0" smtClean="0"/>
                        <a:t>2012</a:t>
                      </a:r>
                      <a:endParaRPr lang="zh-CN" altLang="en-US" sz="2400" dirty="0"/>
                    </a:p>
                  </a:txBody>
                  <a:tcPr/>
                </a:tc>
                <a:tc>
                  <a:txBody>
                    <a:bodyPr/>
                    <a:lstStyle/>
                    <a:p>
                      <a:pPr algn="ctr"/>
                      <a:r>
                        <a:rPr lang="en-US" altLang="zh-CN" sz="2400" dirty="0" smtClean="0"/>
                        <a:t>2017</a:t>
                      </a:r>
                      <a:endParaRPr lang="zh-CN" altLang="en-US" sz="2400" dirty="0"/>
                    </a:p>
                  </a:txBody>
                  <a:tcPr/>
                </a:tc>
                <a:extLst>
                  <a:ext uri="{0D108BD9-81ED-4DB2-BD59-A6C34878D82A}">
                    <a16:rowId xmlns:a16="http://schemas.microsoft.com/office/drawing/2014/main" val="10000"/>
                  </a:ext>
                </a:extLst>
              </a:tr>
              <a:tr h="370840">
                <a:tc>
                  <a:txBody>
                    <a:bodyPr/>
                    <a:lstStyle/>
                    <a:p>
                      <a:r>
                        <a:rPr lang="zh-CN" altLang="en-US" sz="2000" dirty="0" smtClean="0"/>
                        <a:t>布局设置</a:t>
                      </a:r>
                      <a:endParaRPr lang="zh-CN" altLang="en-US" sz="2000" dirty="0"/>
                    </a:p>
                  </a:txBody>
                  <a:tcPr/>
                </a:tc>
                <a:tc>
                  <a:txBody>
                    <a:bodyPr/>
                    <a:lstStyle/>
                    <a:p>
                      <a:r>
                        <a:rPr lang="en-US" altLang="zh-CN" sz="2000" dirty="0" err="1" smtClean="0"/>
                        <a:t>display:grid</a:t>
                      </a:r>
                      <a:endParaRPr lang="zh-CN" altLang="en-US" sz="2000" dirty="0"/>
                    </a:p>
                  </a:txBody>
                  <a:tcPr/>
                </a:tc>
                <a:tc>
                  <a:txBody>
                    <a:bodyPr/>
                    <a:lstStyle/>
                    <a:p>
                      <a:r>
                        <a:rPr lang="en-US" altLang="zh-CN" sz="2000" dirty="0" err="1" smtClean="0"/>
                        <a:t>display:grid</a:t>
                      </a:r>
                      <a:endParaRPr lang="zh-CN" altLang="en-US" sz="2000" dirty="0"/>
                    </a:p>
                  </a:txBody>
                  <a:tcPr/>
                </a:tc>
                <a:extLst>
                  <a:ext uri="{0D108BD9-81ED-4DB2-BD59-A6C34878D82A}">
                    <a16:rowId xmlns:a16="http://schemas.microsoft.com/office/drawing/2014/main" val="10001"/>
                  </a:ext>
                </a:extLst>
              </a:tr>
              <a:tr h="370840">
                <a:tc>
                  <a:txBody>
                    <a:bodyPr/>
                    <a:lstStyle/>
                    <a:p>
                      <a:r>
                        <a:rPr lang="zh-CN" altLang="en-US" sz="2000" dirty="0" smtClean="0"/>
                        <a:t>定义行</a:t>
                      </a:r>
                      <a:r>
                        <a:rPr lang="en-US" altLang="zh-CN" sz="2000" dirty="0" smtClean="0"/>
                        <a:t>/</a:t>
                      </a:r>
                      <a:r>
                        <a:rPr lang="zh-CN" altLang="en-US" sz="2000" dirty="0" smtClean="0"/>
                        <a:t>列</a:t>
                      </a:r>
                      <a:endParaRPr lang="zh-CN" altLang="en-US" sz="2000" dirty="0"/>
                    </a:p>
                  </a:txBody>
                  <a:tcPr/>
                </a:tc>
                <a:tc>
                  <a:txBody>
                    <a:bodyPr/>
                    <a:lstStyle/>
                    <a:p>
                      <a:r>
                        <a:rPr lang="en-US" altLang="zh-CN" sz="2000" dirty="0" smtClean="0"/>
                        <a:t>grid-definition-columns: 150px 1fr;</a:t>
                      </a:r>
                    </a:p>
                  </a:txBody>
                  <a:tcPr/>
                </a:tc>
                <a:tc>
                  <a:txBody>
                    <a:bodyPr/>
                    <a:lstStyle/>
                    <a:p>
                      <a:r>
                        <a:rPr lang="en-US" altLang="zh-CN" sz="2000" dirty="0" smtClean="0"/>
                        <a:t>grid-template-columns: 150px 1fr;</a:t>
                      </a:r>
                      <a:endParaRPr lang="zh-CN" altLang="en-US" sz="2000" dirty="0"/>
                    </a:p>
                  </a:txBody>
                  <a:tcPr/>
                </a:tc>
                <a:extLst>
                  <a:ext uri="{0D108BD9-81ED-4DB2-BD59-A6C34878D82A}">
                    <a16:rowId xmlns:a16="http://schemas.microsoft.com/office/drawing/2014/main" val="10002"/>
                  </a:ext>
                </a:extLst>
              </a:tr>
              <a:tr h="370840">
                <a:tc>
                  <a:txBody>
                    <a:bodyPr/>
                    <a:lstStyle/>
                    <a:p>
                      <a:r>
                        <a:rPr lang="zh-CN" altLang="en-US" sz="2000" dirty="0" smtClean="0"/>
                        <a:t>命名单元格</a:t>
                      </a:r>
                      <a:endParaRPr lang="zh-CN" altLang="en-US" sz="2000" dirty="0"/>
                    </a:p>
                  </a:txBody>
                  <a:tcPr/>
                </a:tc>
                <a:tc>
                  <a:txBody>
                    <a:bodyPr/>
                    <a:lstStyle/>
                    <a:p>
                      <a:r>
                        <a:rPr lang="en-US" altLang="zh-CN" sz="2000" dirty="0" smtClean="0"/>
                        <a:t>grid-template: </a:t>
                      </a:r>
                      <a:br>
                        <a:rPr lang="en-US" altLang="zh-CN" sz="2000" dirty="0" smtClean="0"/>
                      </a:br>
                      <a:r>
                        <a:rPr lang="en-US" altLang="zh-CN" sz="2000" dirty="0" smtClean="0"/>
                        <a:t>"head </a:t>
                      </a:r>
                      <a:r>
                        <a:rPr lang="en-US" altLang="zh-CN" sz="2000" dirty="0" err="1" smtClean="0"/>
                        <a:t>head</a:t>
                      </a:r>
                      <a:r>
                        <a:rPr lang="en-US" altLang="zh-CN" sz="2000" dirty="0" smtClean="0"/>
                        <a:t>"                       "</a:t>
                      </a:r>
                      <a:r>
                        <a:rPr lang="en-US" altLang="zh-CN" sz="2000" dirty="0" err="1" smtClean="0"/>
                        <a:t>nav</a:t>
                      </a:r>
                      <a:r>
                        <a:rPr lang="en-US" altLang="zh-CN" sz="2000" dirty="0" smtClean="0"/>
                        <a:t>  main“;</a:t>
                      </a:r>
                    </a:p>
                  </a:txBody>
                  <a:tcPr/>
                </a:tc>
                <a:tc>
                  <a:txBody>
                    <a:bodyPr/>
                    <a:lstStyle/>
                    <a:p>
                      <a:r>
                        <a:rPr lang="en-US" altLang="zh-CN" sz="2000" dirty="0" smtClean="0"/>
                        <a:t>grid-template-areas: “head </a:t>
                      </a:r>
                      <a:r>
                        <a:rPr lang="en-US" altLang="zh-CN" sz="2000" dirty="0" err="1" smtClean="0"/>
                        <a:t>head</a:t>
                      </a:r>
                      <a:r>
                        <a:rPr lang="en-US" altLang="zh-CN" sz="2000" dirty="0" smtClean="0"/>
                        <a:t>” </a:t>
                      </a:r>
                      <a:br>
                        <a:rPr lang="en-US" altLang="zh-CN" sz="2000" dirty="0" smtClean="0"/>
                      </a:br>
                      <a:r>
                        <a:rPr lang="en-US" altLang="zh-CN" sz="2000" dirty="0" smtClean="0"/>
                        <a:t>“</a:t>
                      </a:r>
                      <a:r>
                        <a:rPr lang="en-US" altLang="zh-CN" sz="2000" dirty="0" err="1" smtClean="0"/>
                        <a:t>nav</a:t>
                      </a:r>
                      <a:r>
                        <a:rPr lang="en-US" altLang="zh-CN" sz="2000" dirty="0" smtClean="0"/>
                        <a:t> main” ;</a:t>
                      </a:r>
                      <a:endParaRPr lang="zh-CN" altLang="en-US" sz="2000" dirty="0"/>
                    </a:p>
                  </a:txBody>
                  <a:tcPr/>
                </a:tc>
                <a:extLst>
                  <a:ext uri="{0D108BD9-81ED-4DB2-BD59-A6C34878D82A}">
                    <a16:rowId xmlns:a16="http://schemas.microsoft.com/office/drawing/2014/main" val="10003"/>
                  </a:ext>
                </a:extLst>
              </a:tr>
              <a:tr h="370840">
                <a:tc>
                  <a:txBody>
                    <a:bodyPr/>
                    <a:lstStyle/>
                    <a:p>
                      <a:r>
                        <a:rPr lang="zh-CN" altLang="en-US" sz="2000" dirty="0" smtClean="0"/>
                        <a:t>放置单元格内容</a:t>
                      </a:r>
                      <a:endParaRPr lang="zh-CN" altLang="en-US" sz="2000" dirty="0"/>
                    </a:p>
                  </a:txBody>
                  <a:tcPr/>
                </a:tc>
                <a:tc>
                  <a:txBody>
                    <a:bodyPr/>
                    <a:lstStyle/>
                    <a:p>
                      <a:r>
                        <a:rPr lang="en-US" altLang="zh-CN" sz="2000" dirty="0" smtClean="0"/>
                        <a:t>grid-row-position: 3;</a:t>
                      </a:r>
                      <a:endParaRPr lang="zh-CN" altLang="en-US" sz="2000" dirty="0"/>
                    </a:p>
                  </a:txBody>
                  <a:tcPr/>
                </a:tc>
                <a:tc>
                  <a:txBody>
                    <a:bodyPr/>
                    <a:lstStyle/>
                    <a:p>
                      <a:r>
                        <a:rPr lang="en-US" altLang="zh-CN" sz="2000" dirty="0" smtClean="0"/>
                        <a:t>grid-row-start:3;</a:t>
                      </a:r>
                      <a:endParaRPr lang="zh-CN" altLang="en-US" sz="2000" dirty="0"/>
                    </a:p>
                  </a:txBody>
                  <a:tcPr/>
                </a:tc>
                <a:extLst>
                  <a:ext uri="{0D108BD9-81ED-4DB2-BD59-A6C34878D82A}">
                    <a16:rowId xmlns:a16="http://schemas.microsoft.com/office/drawing/2014/main" val="10004"/>
                  </a:ext>
                </a:extLst>
              </a:tr>
              <a:tr h="370840">
                <a:tc>
                  <a:txBody>
                    <a:bodyPr/>
                    <a:lstStyle/>
                    <a:p>
                      <a:r>
                        <a:rPr lang="zh-CN" altLang="en-US" sz="2000" dirty="0" smtClean="0"/>
                        <a:t>单元格内容对齐方式</a:t>
                      </a:r>
                      <a:endParaRPr lang="zh-CN" alt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justify-self:stretch</a:t>
                      </a:r>
                      <a:endParaRPr lang="en-US" altLang="zh-CN"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align-self:center</a:t>
                      </a:r>
                      <a:endParaRPr lang="zh-CN" alt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justify-self:stretch</a:t>
                      </a:r>
                      <a:endParaRPr lang="en-US" altLang="zh-CN"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align-self:center</a:t>
                      </a:r>
                      <a:endParaRPr lang="zh-CN" altLang="en-US" sz="2000" dirty="0" smtClean="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25842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hack</a:t>
            </a:r>
            <a:endParaRPr lang="en-US" altLang="zh-CN" dirty="0"/>
          </a:p>
        </p:txBody>
      </p:sp>
    </p:spTree>
    <p:extLst>
      <p:ext uri="{BB962C8B-B14F-4D97-AF65-F5344CB8AC3E}">
        <p14:creationId xmlns:p14="http://schemas.microsoft.com/office/powerpoint/2010/main" val="617303948"/>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bug</a:t>
            </a:r>
            <a:r>
              <a:rPr lang="zh-CN" altLang="en-US" dirty="0" smtClean="0"/>
              <a:t>来源</a:t>
            </a:r>
            <a:endParaRPr lang="zh-CN" altLang="en-US" dirty="0"/>
          </a:p>
        </p:txBody>
      </p:sp>
      <p:sp>
        <p:nvSpPr>
          <p:cNvPr id="3" name="内容占位符 2"/>
          <p:cNvSpPr>
            <a:spLocks noGrp="1"/>
          </p:cNvSpPr>
          <p:nvPr>
            <p:ph idx="1"/>
          </p:nvPr>
        </p:nvSpPr>
        <p:spPr/>
        <p:txBody>
          <a:bodyPr/>
          <a:lstStyle/>
          <a:p>
            <a:r>
              <a:rPr lang="zh-CN" altLang="en-US" dirty="0" smtClean="0"/>
              <a:t>输入和语法错误</a:t>
            </a:r>
            <a:endParaRPr lang="en-US" altLang="zh-CN" dirty="0" smtClean="0"/>
          </a:p>
          <a:p>
            <a:r>
              <a:rPr lang="zh-CN" altLang="en-US" dirty="0" smtClean="0"/>
              <a:t>特殊性和层叠问题</a:t>
            </a:r>
            <a:endParaRPr lang="en-US" altLang="zh-CN" dirty="0" smtClean="0"/>
          </a:p>
          <a:p>
            <a:r>
              <a:rPr lang="zh-CN" altLang="en-US" dirty="0" smtClean="0"/>
              <a:t>对规范的理解错误</a:t>
            </a:r>
            <a:endParaRPr lang="en-US" altLang="zh-CN" dirty="0" smtClean="0"/>
          </a:p>
          <a:p>
            <a:r>
              <a:rPr lang="zh-CN" altLang="en-US" dirty="0" smtClean="0"/>
              <a:t>浏览器模式问题</a:t>
            </a:r>
            <a:endParaRPr lang="en-US" altLang="zh-CN" dirty="0" smtClean="0"/>
          </a:p>
          <a:p>
            <a:pPr lvl="1"/>
            <a:r>
              <a:rPr lang="en-US" altLang="zh-CN" dirty="0" err="1"/>
              <a:t>doctype</a:t>
            </a:r>
            <a:endParaRPr lang="en-US" altLang="zh-CN" dirty="0" smtClean="0"/>
          </a:p>
          <a:p>
            <a:r>
              <a:rPr lang="zh-CN" altLang="en-US" dirty="0" smtClean="0"/>
              <a:t>浏览器</a:t>
            </a:r>
            <a:r>
              <a:rPr lang="en-US" altLang="zh-CN" dirty="0" smtClean="0"/>
              <a:t>bug</a:t>
            </a:r>
          </a:p>
          <a:p>
            <a:pPr lvl="1"/>
            <a:r>
              <a:rPr lang="en-US" altLang="zh-CN" dirty="0" smtClean="0"/>
              <a:t>hack</a:t>
            </a:r>
            <a:r>
              <a:rPr lang="zh-CN" altLang="en-US" dirty="0" smtClean="0"/>
              <a:t>和</a:t>
            </a:r>
            <a:r>
              <a:rPr lang="en-US" altLang="zh-CN" dirty="0" smtClean="0"/>
              <a:t>filter</a:t>
            </a:r>
            <a:endParaRPr lang="zh-CN" altLang="en-US" dirty="0"/>
          </a:p>
        </p:txBody>
      </p:sp>
    </p:spTree>
    <p:extLst>
      <p:ext uri="{BB962C8B-B14F-4D97-AF65-F5344CB8AC3E}">
        <p14:creationId xmlns:p14="http://schemas.microsoft.com/office/powerpoint/2010/main" val="1258052354"/>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DTD</a:t>
            </a:r>
            <a:endParaRPr lang="zh-CN" altLang="en-US" dirty="0"/>
          </a:p>
        </p:txBody>
      </p:sp>
      <p:sp>
        <p:nvSpPr>
          <p:cNvPr id="3" name="内容占位符 2"/>
          <p:cNvSpPr>
            <a:spLocks noGrp="1"/>
          </p:cNvSpPr>
          <p:nvPr>
            <p:ph idx="1"/>
          </p:nvPr>
        </p:nvSpPr>
        <p:spPr/>
        <p:txBody>
          <a:bodyPr/>
          <a:lstStyle/>
          <a:p>
            <a:r>
              <a:rPr lang="en-US" altLang="zh-CN" dirty="0"/>
              <a:t>Document Type </a:t>
            </a:r>
            <a:r>
              <a:rPr lang="en-US" altLang="zh-CN" dirty="0" smtClean="0"/>
              <a:t>Definition</a:t>
            </a:r>
            <a:r>
              <a:rPr lang="zh-CN" altLang="en-US" dirty="0" smtClean="0"/>
              <a:t>，文档</a:t>
            </a:r>
            <a:r>
              <a:rPr lang="zh-CN" altLang="en-US" dirty="0"/>
              <a:t>类型</a:t>
            </a:r>
            <a:r>
              <a:rPr lang="zh-CN" altLang="en-US" dirty="0" smtClean="0"/>
              <a:t>定义</a:t>
            </a:r>
            <a:endParaRPr lang="en-US" altLang="zh-CN" dirty="0" smtClean="0"/>
          </a:p>
          <a:p>
            <a:r>
              <a:rPr lang="zh-CN" altLang="en-US" dirty="0"/>
              <a:t>一</a:t>
            </a:r>
            <a:r>
              <a:rPr lang="zh-CN" altLang="en-US" dirty="0" smtClean="0"/>
              <a:t>组机器可读规则，用于定义</a:t>
            </a:r>
            <a:r>
              <a:rPr lang="en-US" altLang="zh-CN" dirty="0" smtClean="0"/>
              <a:t>XML</a:t>
            </a:r>
            <a:r>
              <a:rPr lang="zh-CN" altLang="en-US" dirty="0" smtClean="0"/>
              <a:t>和</a:t>
            </a:r>
            <a:r>
              <a:rPr lang="en-US" altLang="zh-CN" dirty="0" smtClean="0"/>
              <a:t>HTML</a:t>
            </a:r>
            <a:r>
              <a:rPr lang="zh-CN" altLang="en-US" dirty="0" smtClean="0"/>
              <a:t>的有效结构</a:t>
            </a:r>
            <a:endParaRPr lang="en-US" altLang="zh-CN" dirty="0" smtClean="0"/>
          </a:p>
          <a:p>
            <a:r>
              <a:rPr lang="en-US" altLang="zh-CN" dirty="0" smtClean="0"/>
              <a:t>HTML4.0</a:t>
            </a:r>
            <a:r>
              <a:rPr lang="zh-CN" altLang="en-US" dirty="0" smtClean="0"/>
              <a:t>和</a:t>
            </a:r>
            <a:r>
              <a:rPr lang="en-US" altLang="zh-CN" dirty="0" smtClean="0"/>
              <a:t>XHTML1.0</a:t>
            </a:r>
            <a:r>
              <a:rPr lang="zh-CN" altLang="en-US" dirty="0" smtClean="0"/>
              <a:t>都分别定义了三类</a:t>
            </a:r>
            <a:r>
              <a:rPr lang="en-US" altLang="zh-CN" dirty="0" smtClean="0"/>
              <a:t>DTD</a:t>
            </a:r>
          </a:p>
          <a:p>
            <a:pPr lvl="1"/>
            <a:r>
              <a:rPr lang="en-US" altLang="zh-CN" dirty="0"/>
              <a:t>Strict DTD </a:t>
            </a:r>
            <a:r>
              <a:rPr lang="zh-CN" altLang="en-US" dirty="0"/>
              <a:t>不能使用</a:t>
            </a:r>
            <a:r>
              <a:rPr lang="en-US" altLang="zh-CN" dirty="0"/>
              <a:t>W3C</a:t>
            </a:r>
            <a:r>
              <a:rPr lang="zh-CN" altLang="en-US" dirty="0"/>
              <a:t>建议不要使用的标记和属性</a:t>
            </a:r>
          </a:p>
          <a:p>
            <a:pPr lvl="1"/>
            <a:r>
              <a:rPr lang="en-US" altLang="zh-CN" dirty="0"/>
              <a:t>Transitional DTD(Loose DTD) </a:t>
            </a:r>
            <a:r>
              <a:rPr lang="zh-CN" altLang="en-US" dirty="0"/>
              <a:t>可以使用</a:t>
            </a:r>
            <a:r>
              <a:rPr lang="en-US" altLang="zh-CN" dirty="0"/>
              <a:t>W3C</a:t>
            </a:r>
            <a:r>
              <a:rPr lang="zh-CN" altLang="en-US" dirty="0"/>
              <a:t>建议不要使用的标记和属性</a:t>
            </a:r>
          </a:p>
          <a:p>
            <a:pPr lvl="1"/>
            <a:r>
              <a:rPr lang="en-US" altLang="zh-CN" dirty="0"/>
              <a:t>Frameset DTD </a:t>
            </a:r>
            <a:r>
              <a:rPr lang="zh-CN" altLang="en-US" dirty="0"/>
              <a:t>使用有框架的网页时使用</a:t>
            </a:r>
          </a:p>
          <a:p>
            <a:pPr lvl="1"/>
            <a:endParaRPr lang="zh-CN" altLang="en-US" dirty="0"/>
          </a:p>
        </p:txBody>
      </p:sp>
    </p:spTree>
    <p:extLst>
      <p:ext uri="{BB962C8B-B14F-4D97-AF65-F5344CB8AC3E}">
        <p14:creationId xmlns:p14="http://schemas.microsoft.com/office/powerpoint/2010/main" val="3649711875"/>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DTD</a:t>
            </a:r>
            <a:endParaRPr lang="zh-CN" altLang="en-US" dirty="0"/>
          </a:p>
        </p:txBody>
      </p:sp>
      <p:sp>
        <p:nvSpPr>
          <p:cNvPr id="3" name="内容占位符 2"/>
          <p:cNvSpPr>
            <a:spLocks noGrp="1"/>
          </p:cNvSpPr>
          <p:nvPr>
            <p:ph idx="1"/>
          </p:nvPr>
        </p:nvSpPr>
        <p:spPr/>
        <p:txBody>
          <a:bodyPr/>
          <a:lstStyle/>
          <a:p>
            <a:r>
              <a:rPr lang="zh-CN" altLang="en-US" dirty="0" smtClean="0"/>
              <a:t>一般放在文档开头，类似于</a:t>
            </a:r>
            <a:endParaRPr lang="en-US" altLang="zh-CN" dirty="0" smtClean="0"/>
          </a:p>
          <a:p>
            <a:pPr lvl="1"/>
            <a:r>
              <a:rPr lang="en-US" altLang="zh-CN" dirty="0" smtClean="0"/>
              <a:t>XHTML</a:t>
            </a:r>
            <a:r>
              <a:rPr lang="zh-CN" altLang="en-US" dirty="0" smtClean="0"/>
              <a:t>版本 </a:t>
            </a:r>
            <a:r>
              <a:rPr lang="en-US" altLang="zh-CN" dirty="0"/>
              <a:t>&lt;!DOCTYPE html </a:t>
            </a:r>
            <a:r>
              <a:rPr lang="en-US" altLang="zh-CN" dirty="0" smtClean="0"/>
              <a:t>PUBLIC </a:t>
            </a:r>
            <a:r>
              <a:rPr lang="en-US" altLang="zh-CN" dirty="0"/>
              <a:t>"-//W3C//DTD XHTML 1.0 Transitional//EN</a:t>
            </a:r>
            <a:r>
              <a:rPr lang="en-US" altLang="zh-CN" dirty="0" smtClean="0"/>
              <a:t>"     </a:t>
            </a:r>
            <a:r>
              <a:rPr lang="en-US" altLang="zh-CN" dirty="0"/>
              <a:t>"http://www.w3.org/TR/xhtml1/DTD/xhtml1-transitional.dtd</a:t>
            </a:r>
            <a:r>
              <a:rPr lang="en-US" altLang="zh-CN" dirty="0" smtClean="0"/>
              <a:t>"&gt;</a:t>
            </a:r>
          </a:p>
          <a:p>
            <a:pPr lvl="1"/>
            <a:r>
              <a:rPr lang="en-US" altLang="zh-CN" dirty="0" smtClean="0"/>
              <a:t>HTML5</a:t>
            </a:r>
            <a:r>
              <a:rPr lang="zh-CN" altLang="en-US" dirty="0" smtClean="0"/>
              <a:t>版本 </a:t>
            </a:r>
            <a:r>
              <a:rPr lang="en-US" altLang="zh-CN" dirty="0"/>
              <a:t>&lt;!DOCTYPE html</a:t>
            </a:r>
            <a:r>
              <a:rPr lang="en-US" altLang="zh-CN" dirty="0" smtClean="0"/>
              <a:t>&gt;</a:t>
            </a:r>
          </a:p>
          <a:p>
            <a:r>
              <a:rPr lang="zh-CN" altLang="en-US" dirty="0" smtClean="0"/>
              <a:t>浏览器根据</a:t>
            </a:r>
            <a:r>
              <a:rPr lang="en-US" altLang="zh-CN" dirty="0" smtClean="0"/>
              <a:t>DTD</a:t>
            </a:r>
            <a:r>
              <a:rPr lang="zh-CN" altLang="en-US" dirty="0" smtClean="0"/>
              <a:t>来判断该使用</a:t>
            </a:r>
            <a:r>
              <a:rPr lang="en-US" altLang="zh-CN" dirty="0" smtClean="0"/>
              <a:t>HTML</a:t>
            </a:r>
            <a:r>
              <a:rPr lang="zh-CN" altLang="en-US" dirty="0" smtClean="0"/>
              <a:t>的那个版本以及如何进行有效性验证</a:t>
            </a:r>
            <a:endParaRPr lang="zh-CN" altLang="en-US" dirty="0"/>
          </a:p>
        </p:txBody>
      </p:sp>
    </p:spTree>
    <p:extLst>
      <p:ext uri="{BB962C8B-B14F-4D97-AF65-F5344CB8AC3E}">
        <p14:creationId xmlns:p14="http://schemas.microsoft.com/office/powerpoint/2010/main" val="3263823052"/>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浏览器模式</a:t>
            </a:r>
            <a:endParaRPr lang="zh-CN" altLang="en-US" dirty="0"/>
          </a:p>
        </p:txBody>
      </p:sp>
      <p:sp>
        <p:nvSpPr>
          <p:cNvPr id="3" name="内容占位符 2"/>
          <p:cNvSpPr>
            <a:spLocks noGrp="1"/>
          </p:cNvSpPr>
          <p:nvPr>
            <p:ph idx="1"/>
          </p:nvPr>
        </p:nvSpPr>
        <p:spPr/>
        <p:txBody>
          <a:bodyPr/>
          <a:lstStyle/>
          <a:p>
            <a:r>
              <a:rPr lang="zh-CN" altLang="en-US" dirty="0" smtClean="0"/>
              <a:t>为保证兼容性，浏览器提供了不同显示模式</a:t>
            </a:r>
            <a:endParaRPr lang="en-US" altLang="zh-CN" dirty="0" smtClean="0"/>
          </a:p>
          <a:p>
            <a:pPr lvl="1"/>
            <a:r>
              <a:rPr lang="zh-CN" altLang="en-US" dirty="0" smtClean="0"/>
              <a:t>标准模式（</a:t>
            </a:r>
            <a:r>
              <a:rPr lang="en-US" altLang="zh-CN" dirty="0" smtClean="0"/>
              <a:t>standard</a:t>
            </a:r>
            <a:r>
              <a:rPr lang="zh-CN" altLang="en-US" dirty="0" smtClean="0"/>
              <a:t>）：根据规范解析</a:t>
            </a:r>
            <a:endParaRPr lang="en-US" altLang="zh-CN" dirty="0" smtClean="0"/>
          </a:p>
          <a:p>
            <a:pPr lvl="1"/>
            <a:r>
              <a:rPr lang="zh-CN" altLang="en-US" dirty="0" smtClean="0"/>
              <a:t>混杂模式（</a:t>
            </a:r>
            <a:r>
              <a:rPr lang="en-US" altLang="zh-CN" dirty="0" smtClean="0"/>
              <a:t>quirks</a:t>
            </a:r>
            <a:r>
              <a:rPr lang="zh-CN" altLang="en-US" dirty="0" smtClean="0"/>
              <a:t>）：模拟老式浏览器</a:t>
            </a:r>
            <a:endParaRPr lang="en-US" altLang="zh-CN" dirty="0" smtClean="0"/>
          </a:p>
          <a:p>
            <a:pPr lvl="1"/>
            <a:r>
              <a:rPr lang="zh-CN" altLang="en-US" dirty="0" smtClean="0"/>
              <a:t>准标准模式（</a:t>
            </a:r>
            <a:r>
              <a:rPr lang="en-US" altLang="zh-CN" dirty="0" smtClean="0"/>
              <a:t>almost standard</a:t>
            </a:r>
            <a:r>
              <a:rPr lang="zh-CN" altLang="en-US" dirty="0" smtClean="0"/>
              <a:t>）：除了处理表格外基本等同标准模式，</a:t>
            </a:r>
            <a:r>
              <a:rPr lang="en-US" altLang="zh-CN" dirty="0"/>
              <a:t>Firefox</a:t>
            </a:r>
            <a:r>
              <a:rPr lang="zh-CN" altLang="en-US" dirty="0" smtClean="0"/>
              <a:t>和</a:t>
            </a:r>
            <a:r>
              <a:rPr lang="en-US" altLang="zh-CN" dirty="0" smtClean="0"/>
              <a:t>Safari</a:t>
            </a:r>
          </a:p>
          <a:p>
            <a:r>
              <a:rPr lang="en-US" altLang="zh-CN" dirty="0" smtClean="0"/>
              <a:t>DOCTYPE</a:t>
            </a:r>
            <a:r>
              <a:rPr lang="zh-CN" altLang="en-US" dirty="0" smtClean="0"/>
              <a:t>切换</a:t>
            </a:r>
            <a:r>
              <a:rPr lang="en-US" altLang="zh-CN" dirty="0" smtClean="0"/>
              <a:t>/</a:t>
            </a:r>
            <a:r>
              <a:rPr lang="zh-CN" altLang="en-US" dirty="0" smtClean="0"/>
              <a:t>侦测</a:t>
            </a:r>
            <a:endParaRPr lang="en-US" altLang="zh-CN" dirty="0" smtClean="0"/>
          </a:p>
          <a:p>
            <a:pPr lvl="1"/>
            <a:r>
              <a:rPr lang="zh-CN" altLang="en-US" dirty="0" smtClean="0"/>
              <a:t>根据</a:t>
            </a:r>
            <a:r>
              <a:rPr lang="en-US" altLang="zh-CN" dirty="0" smtClean="0"/>
              <a:t>DOCTYPE</a:t>
            </a:r>
            <a:r>
              <a:rPr lang="zh-CN" altLang="en-US" dirty="0" smtClean="0"/>
              <a:t>是否存在或正确，选择显示模式</a:t>
            </a:r>
            <a:endParaRPr lang="en-US" altLang="zh-CN" dirty="0" smtClean="0"/>
          </a:p>
          <a:p>
            <a:r>
              <a:rPr lang="zh-CN" altLang="en-US" dirty="0" smtClean="0"/>
              <a:t>浏览器模式的选择是个复杂的课题</a:t>
            </a:r>
            <a:endParaRPr lang="zh-CN" altLang="en-US" dirty="0"/>
          </a:p>
        </p:txBody>
      </p:sp>
    </p:spTree>
    <p:extLst>
      <p:ext uri="{BB962C8B-B14F-4D97-AF65-F5344CB8AC3E}">
        <p14:creationId xmlns:p14="http://schemas.microsoft.com/office/powerpoint/2010/main" val="2878300483"/>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hack</a:t>
            </a:r>
            <a:r>
              <a:rPr lang="zh-CN" altLang="en-US" dirty="0" smtClean="0"/>
              <a:t>和</a:t>
            </a:r>
            <a:r>
              <a:rPr lang="en-US" altLang="zh-CN" dirty="0" smtClean="0"/>
              <a:t>filter</a:t>
            </a:r>
            <a:endParaRPr lang="zh-CN" altLang="en-US" dirty="0"/>
          </a:p>
        </p:txBody>
      </p:sp>
      <p:sp>
        <p:nvSpPr>
          <p:cNvPr id="3" name="内容占位符 2"/>
          <p:cNvSpPr>
            <a:spLocks noGrp="1"/>
          </p:cNvSpPr>
          <p:nvPr>
            <p:ph idx="1"/>
          </p:nvPr>
        </p:nvSpPr>
        <p:spPr/>
        <p:txBody>
          <a:bodyPr/>
          <a:lstStyle/>
          <a:p>
            <a:r>
              <a:rPr lang="zh-CN" altLang="en-US" dirty="0" smtClean="0"/>
              <a:t>用于解决浏览器</a:t>
            </a:r>
            <a:r>
              <a:rPr lang="en-US" altLang="zh-CN" dirty="0" smtClean="0"/>
              <a:t>bug</a:t>
            </a:r>
          </a:p>
          <a:p>
            <a:r>
              <a:rPr lang="en-US" altLang="zh-CN" dirty="0" smtClean="0"/>
              <a:t>hack</a:t>
            </a:r>
            <a:endParaRPr lang="en-US" altLang="zh-CN" dirty="0"/>
          </a:p>
          <a:p>
            <a:pPr lvl="1"/>
            <a:r>
              <a:rPr lang="zh-CN" altLang="en-US" dirty="0" smtClean="0"/>
              <a:t>采用不合法的</a:t>
            </a:r>
            <a:r>
              <a:rPr lang="en-US" altLang="zh-CN" dirty="0" smtClean="0"/>
              <a:t>CSS</a:t>
            </a:r>
            <a:r>
              <a:rPr lang="zh-CN" altLang="en-US" dirty="0" smtClean="0"/>
              <a:t>或者解析</a:t>
            </a:r>
            <a:r>
              <a:rPr lang="en-US" altLang="zh-CN" dirty="0" smtClean="0"/>
              <a:t>bug</a:t>
            </a:r>
          </a:p>
          <a:p>
            <a:r>
              <a:rPr lang="en-US" altLang="zh-CN" dirty="0" smtClean="0"/>
              <a:t>filter</a:t>
            </a:r>
          </a:p>
          <a:p>
            <a:pPr lvl="1"/>
            <a:r>
              <a:rPr lang="zh-CN" altLang="en-US" dirty="0" smtClean="0"/>
              <a:t>采用合法的</a:t>
            </a:r>
            <a:r>
              <a:rPr lang="en-US" altLang="zh-CN" dirty="0" smtClean="0"/>
              <a:t>CSS</a:t>
            </a:r>
            <a:r>
              <a:rPr lang="zh-CN" altLang="en-US" dirty="0" smtClean="0"/>
              <a:t>，但目标浏览器不支持这些</a:t>
            </a:r>
            <a:r>
              <a:rPr lang="en-US" altLang="zh-CN" dirty="0" smtClean="0"/>
              <a:t>CSS</a:t>
            </a:r>
          </a:p>
          <a:p>
            <a:r>
              <a:rPr lang="zh-CN" altLang="en-US" dirty="0" smtClean="0"/>
              <a:t>不必强加区分，谨慎使用</a:t>
            </a:r>
            <a:endParaRPr lang="zh-CN" altLang="en-US" dirty="0"/>
          </a:p>
        </p:txBody>
      </p:sp>
    </p:spTree>
    <p:extLst>
      <p:ext uri="{BB962C8B-B14F-4D97-AF65-F5344CB8AC3E}">
        <p14:creationId xmlns:p14="http://schemas.microsoft.com/office/powerpoint/2010/main" val="377462897"/>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IDWIMIE</a:t>
            </a:r>
            <a:endParaRPr lang="zh-CN" altLang="en-US" dirty="0"/>
          </a:p>
        </p:txBody>
      </p:sp>
      <p:sp>
        <p:nvSpPr>
          <p:cNvPr id="3" name="内容占位符 2"/>
          <p:cNvSpPr>
            <a:spLocks noGrp="1"/>
          </p:cNvSpPr>
          <p:nvPr>
            <p:ph sz="half" idx="1"/>
          </p:nvPr>
        </p:nvSpPr>
        <p:spPr/>
        <p:txBody>
          <a:bodyPr/>
          <a:lstStyle/>
          <a:p>
            <a:r>
              <a:rPr lang="zh-CN" altLang="en-US" dirty="0" smtClean="0"/>
              <a:t>主要的浏览器</a:t>
            </a:r>
            <a:r>
              <a:rPr lang="en-US" altLang="zh-CN" dirty="0" smtClean="0"/>
              <a:t>bug</a:t>
            </a:r>
            <a:r>
              <a:rPr lang="zh-CN" altLang="en-US" dirty="0" smtClean="0"/>
              <a:t>都出现在</a:t>
            </a:r>
            <a:r>
              <a:rPr lang="en-US" altLang="zh-CN" dirty="0" smtClean="0"/>
              <a:t>IE</a:t>
            </a:r>
            <a:r>
              <a:rPr lang="zh-CN" altLang="en-US" dirty="0" smtClean="0"/>
              <a:t>的早期版本中，部分原因在于</a:t>
            </a:r>
            <a:r>
              <a:rPr lang="en-US" altLang="zh-CN" dirty="0" smtClean="0"/>
              <a:t>layout</a:t>
            </a:r>
            <a:r>
              <a:rPr lang="zh-CN" altLang="en-US" dirty="0" smtClean="0"/>
              <a:t>这个内部概念</a:t>
            </a:r>
            <a:endParaRPr lang="en-US" altLang="zh-CN" dirty="0" smtClean="0"/>
          </a:p>
          <a:p>
            <a:r>
              <a:rPr lang="zh-CN" altLang="en-US" dirty="0" smtClean="0"/>
              <a:t>目前主要关注的在于</a:t>
            </a:r>
            <a:r>
              <a:rPr lang="en-US" altLang="zh-CN" dirty="0" smtClean="0"/>
              <a:t>IE5/5.5/6</a:t>
            </a:r>
          </a:p>
          <a:p>
            <a:r>
              <a:rPr lang="en-US" altLang="zh-CN" dirty="0" smtClean="0"/>
              <a:t>IE5/5.5</a:t>
            </a:r>
            <a:r>
              <a:rPr lang="zh-CN" altLang="en-US" dirty="0" smtClean="0"/>
              <a:t>：框模型</a:t>
            </a:r>
            <a:r>
              <a:rPr lang="en-US" altLang="zh-CN" dirty="0" smtClean="0"/>
              <a:t>bug </a:t>
            </a:r>
            <a:r>
              <a:rPr lang="en-US" altLang="zh-CN" dirty="0" smtClean="0">
                <a:hlinkClick r:id="rId2" action="ppaction://hlinkfile"/>
              </a:rPr>
              <a:t>example</a:t>
            </a:r>
            <a:endParaRPr lang="en-US" altLang="zh-CN" dirty="0" smtClean="0"/>
          </a:p>
          <a:p>
            <a:r>
              <a:rPr lang="en-US" altLang="zh-CN" dirty="0" smtClean="0"/>
              <a:t>IE6</a:t>
            </a:r>
            <a:endParaRPr lang="en-US" altLang="zh-CN" dirty="0"/>
          </a:p>
          <a:p>
            <a:pPr lvl="1"/>
            <a:r>
              <a:rPr lang="zh-CN" altLang="en-US" dirty="0" smtClean="0"/>
              <a:t>双外边距浮动</a:t>
            </a:r>
            <a:r>
              <a:rPr lang="en-US" altLang="zh-CN" dirty="0" smtClean="0"/>
              <a:t>bug</a:t>
            </a:r>
          </a:p>
          <a:p>
            <a:pPr lvl="1"/>
            <a:r>
              <a:rPr lang="en-US" altLang="zh-CN" dirty="0" smtClean="0"/>
              <a:t>3</a:t>
            </a:r>
            <a:r>
              <a:rPr lang="zh-CN" altLang="en-US" dirty="0" smtClean="0"/>
              <a:t>像素文本偏移</a:t>
            </a:r>
            <a:r>
              <a:rPr lang="en-US" altLang="zh-CN" dirty="0" smtClean="0"/>
              <a:t>bug</a:t>
            </a:r>
          </a:p>
        </p:txBody>
      </p:sp>
      <p:pic>
        <p:nvPicPr>
          <p:cNvPr id="5" name="内容占位符 4"/>
          <p:cNvPicPr>
            <a:picLocks noGrp="1" noChangeAspect="1"/>
          </p:cNvPicPr>
          <p:nvPr>
            <p:ph sz="half" idx="2"/>
          </p:nvPr>
        </p:nvPicPr>
        <p:blipFill>
          <a:blip r:embed="rId3"/>
          <a:stretch>
            <a:fillRect/>
          </a:stretch>
        </p:blipFill>
        <p:spPr>
          <a:xfrm>
            <a:off x="6400800" y="3136366"/>
            <a:ext cx="5080000" cy="1652067"/>
          </a:xfrm>
          <a:prstGeom prst="rect">
            <a:avLst/>
          </a:prstGeom>
        </p:spPr>
      </p:pic>
    </p:spTree>
    <p:extLst>
      <p:ext uri="{BB962C8B-B14F-4D97-AF65-F5344CB8AC3E}">
        <p14:creationId xmlns:p14="http://schemas.microsoft.com/office/powerpoint/2010/main" val="2183288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类选择器</a:t>
            </a:r>
          </a:p>
        </p:txBody>
      </p:sp>
      <p:pic>
        <p:nvPicPr>
          <p:cNvPr id="7" name="内容占位符 6"/>
          <p:cNvPicPr>
            <a:picLocks noGrp="1" noChangeAspect="1"/>
          </p:cNvPicPr>
          <p:nvPr>
            <p:ph sz="half" idx="1"/>
          </p:nvPr>
        </p:nvPicPr>
        <p:blipFill>
          <a:blip r:embed="rId3"/>
          <a:stretch>
            <a:fillRect/>
          </a:stretch>
        </p:blipFill>
        <p:spPr>
          <a:xfrm>
            <a:off x="1117600" y="2062471"/>
            <a:ext cx="5080000" cy="3799858"/>
          </a:xfrm>
          <a:prstGeom prst="rect">
            <a:avLst/>
          </a:prstGeom>
        </p:spPr>
      </p:pic>
      <p:pic>
        <p:nvPicPr>
          <p:cNvPr id="8" name="内容占位符 7"/>
          <p:cNvPicPr>
            <a:picLocks noGrp="1" noChangeAspect="1"/>
          </p:cNvPicPr>
          <p:nvPr>
            <p:ph sz="half" idx="2"/>
          </p:nvPr>
        </p:nvPicPr>
        <p:blipFill>
          <a:blip r:embed="rId4"/>
          <a:stretch>
            <a:fillRect/>
          </a:stretch>
        </p:blipFill>
        <p:spPr>
          <a:xfrm>
            <a:off x="6400800" y="2207063"/>
            <a:ext cx="5080000" cy="3510673"/>
          </a:xfrm>
          <a:prstGeom prst="rect">
            <a:avLst/>
          </a:prstGeom>
        </p:spPr>
      </p:pic>
    </p:spTree>
    <p:extLst>
      <p:ext uri="{BB962C8B-B14F-4D97-AF65-F5344CB8AC3E}">
        <p14:creationId xmlns:p14="http://schemas.microsoft.com/office/powerpoint/2010/main" val="1373607252"/>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hack</a:t>
            </a:r>
            <a:r>
              <a:rPr lang="zh-CN" altLang="en-US" dirty="0" smtClean="0"/>
              <a:t>举例</a:t>
            </a:r>
            <a:endParaRPr lang="zh-CN" altLang="en-US" dirty="0"/>
          </a:p>
        </p:txBody>
      </p:sp>
      <p:sp>
        <p:nvSpPr>
          <p:cNvPr id="3" name="内容占位符 2"/>
          <p:cNvSpPr>
            <a:spLocks noGrp="1"/>
          </p:cNvSpPr>
          <p:nvPr>
            <p:ph sz="half" idx="1"/>
          </p:nvPr>
        </p:nvSpPr>
        <p:spPr/>
        <p:txBody>
          <a:bodyPr/>
          <a:lstStyle/>
          <a:p>
            <a:r>
              <a:rPr lang="en-US" altLang="zh-CN" dirty="0" smtClean="0"/>
              <a:t>* HTML hack</a:t>
            </a:r>
          </a:p>
          <a:p>
            <a:pPr lvl="1"/>
            <a:r>
              <a:rPr lang="zh-CN" altLang="en-US" dirty="0" smtClean="0"/>
              <a:t>利用老版本</a:t>
            </a:r>
            <a:r>
              <a:rPr lang="en-US" altLang="zh-CN" dirty="0" smtClean="0"/>
              <a:t>IE</a:t>
            </a:r>
            <a:r>
              <a:rPr lang="zh-CN" altLang="en-US" dirty="0" smtClean="0"/>
              <a:t>匿名根对象设置专门针对老版本的声明 </a:t>
            </a:r>
            <a:r>
              <a:rPr lang="en-US" altLang="zh-CN" dirty="0" smtClean="0">
                <a:hlinkClick r:id="rId2" action="ppaction://hlinkfile"/>
              </a:rPr>
              <a:t>example</a:t>
            </a:r>
            <a:endParaRPr lang="en-US" altLang="zh-CN" dirty="0" smtClean="0"/>
          </a:p>
          <a:p>
            <a:r>
              <a:rPr lang="zh-CN" altLang="en-US" dirty="0" smtClean="0"/>
              <a:t>子元素选择器</a:t>
            </a:r>
            <a:r>
              <a:rPr lang="en-US" altLang="zh-CN" dirty="0" smtClean="0"/>
              <a:t>hack</a:t>
            </a:r>
          </a:p>
          <a:p>
            <a:pPr lvl="1"/>
            <a:r>
              <a:rPr lang="zh-CN" altLang="en-US" dirty="0" smtClean="0"/>
              <a:t>利用老版本</a:t>
            </a:r>
            <a:r>
              <a:rPr lang="en-US" altLang="zh-CN" dirty="0" smtClean="0"/>
              <a:t>IE</a:t>
            </a:r>
            <a:r>
              <a:rPr lang="zh-CN" altLang="en-US" dirty="0" smtClean="0"/>
              <a:t>不理解子元素选择器设置针对新版本的声明</a:t>
            </a:r>
            <a:endParaRPr lang="en-US" altLang="zh-CN" dirty="0" smtClean="0"/>
          </a:p>
          <a:p>
            <a:r>
              <a:rPr lang="en-US" altLang="zh-CN" dirty="0" err="1" smtClean="0"/>
              <a:t>display:inline</a:t>
            </a:r>
            <a:endParaRPr lang="en-US" altLang="zh-CN" dirty="0" smtClean="0"/>
          </a:p>
          <a:p>
            <a:pPr lvl="1"/>
            <a:r>
              <a:rPr lang="zh-CN" altLang="en-US" dirty="0" smtClean="0"/>
              <a:t>可解决双外边距浮动</a:t>
            </a:r>
            <a:r>
              <a:rPr lang="en-US" altLang="zh-CN" dirty="0" smtClean="0"/>
              <a:t>bug</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3031778"/>
            <a:ext cx="5080000" cy="1861243"/>
          </a:xfrm>
          <a:prstGeom prst="rect">
            <a:avLst/>
          </a:prstGeom>
        </p:spPr>
      </p:pic>
    </p:spTree>
    <p:extLst>
      <p:ext uri="{BB962C8B-B14F-4D97-AF65-F5344CB8AC3E}">
        <p14:creationId xmlns:p14="http://schemas.microsoft.com/office/powerpoint/2010/main" val="3346340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XVI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生成内容</a:t>
            </a:r>
            <a:endParaRPr lang="en-US" altLang="zh-CN" dirty="0"/>
          </a:p>
        </p:txBody>
      </p:sp>
    </p:spTree>
    <p:extLst>
      <p:ext uri="{BB962C8B-B14F-4D97-AF65-F5344CB8AC3E}">
        <p14:creationId xmlns:p14="http://schemas.microsoft.com/office/powerpoint/2010/main" val="328322950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指定内容</a:t>
            </a:r>
            <a:endParaRPr lang="zh-CN" altLang="en-US" dirty="0"/>
          </a:p>
        </p:txBody>
      </p:sp>
      <p:sp>
        <p:nvSpPr>
          <p:cNvPr id="3" name="内容占位符 2"/>
          <p:cNvSpPr>
            <a:spLocks noGrp="1"/>
          </p:cNvSpPr>
          <p:nvPr>
            <p:ph idx="1"/>
          </p:nvPr>
        </p:nvSpPr>
        <p:spPr/>
        <p:txBody>
          <a:bodyPr/>
          <a:lstStyle/>
          <a:p>
            <a:r>
              <a:rPr lang="en-US" altLang="zh-CN" dirty="0" smtClean="0"/>
              <a:t>content</a:t>
            </a:r>
          </a:p>
          <a:p>
            <a:pPr lvl="1"/>
            <a:r>
              <a:rPr lang="zh-CN" altLang="en-US" dirty="0" smtClean="0"/>
              <a:t>由浏览器创建的内容，与</a:t>
            </a:r>
            <a:r>
              <a:rPr lang="en-US" altLang="zh-CN" dirty="0" smtClean="0"/>
              <a:t>before</a:t>
            </a:r>
            <a:r>
              <a:rPr lang="zh-CN" altLang="en-US" dirty="0" smtClean="0"/>
              <a:t>或</a:t>
            </a:r>
            <a:r>
              <a:rPr lang="en-US" altLang="zh-CN" dirty="0" smtClean="0"/>
              <a:t>after</a:t>
            </a:r>
            <a:r>
              <a:rPr lang="zh-CN" altLang="en-US" dirty="0" smtClean="0"/>
              <a:t>伪元素共同工作</a:t>
            </a:r>
            <a:endParaRPr lang="en-US" altLang="zh-CN" dirty="0" smtClean="0"/>
          </a:p>
          <a:p>
            <a:pPr lvl="1"/>
            <a:r>
              <a:rPr lang="en-US" altLang="zh-CN" dirty="0" smtClean="0"/>
              <a:t>normal | [&lt;string&gt;|&lt;</a:t>
            </a:r>
            <a:r>
              <a:rPr lang="en-US" altLang="zh-CN" dirty="0" err="1" smtClean="0"/>
              <a:t>uri</a:t>
            </a:r>
            <a:r>
              <a:rPr lang="en-US" altLang="zh-CN" dirty="0" smtClean="0"/>
              <a:t>&gt;|&lt;counter&gt;| </a:t>
            </a:r>
            <a:r>
              <a:rPr lang="en-US" altLang="zh-CN" dirty="0" err="1" smtClean="0"/>
              <a:t>attr</a:t>
            </a:r>
            <a:r>
              <a:rPr lang="en-US" altLang="zh-CN" dirty="0" smtClean="0"/>
              <a:t>(identifier) | open-quote | close-quote | no-open-quote | no-close-quote]+</a:t>
            </a:r>
            <a:r>
              <a:rPr lang="zh-CN" altLang="en-US" dirty="0" smtClean="0"/>
              <a:t>　</a:t>
            </a:r>
            <a:endParaRPr lang="en-US" altLang="zh-CN" dirty="0" smtClean="0"/>
          </a:p>
          <a:p>
            <a:pPr lvl="1"/>
            <a:r>
              <a:rPr lang="zh-CN" altLang="en-US" dirty="0" smtClean="0"/>
              <a:t>字符串、超链接、计数器、属性、引号</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2091555521"/>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指定内容</a:t>
            </a:r>
          </a:p>
        </p:txBody>
      </p:sp>
      <p:pic>
        <p:nvPicPr>
          <p:cNvPr id="6" name="内容占位符 5"/>
          <p:cNvPicPr>
            <a:picLocks noGrp="1" noChangeAspect="1"/>
          </p:cNvPicPr>
          <p:nvPr>
            <p:ph sz="half" idx="1"/>
          </p:nvPr>
        </p:nvPicPr>
        <p:blipFill>
          <a:blip r:embed="rId2"/>
          <a:stretch>
            <a:fillRect/>
          </a:stretch>
        </p:blipFill>
        <p:spPr>
          <a:xfrm>
            <a:off x="1117600" y="2391442"/>
            <a:ext cx="5080000" cy="3141915"/>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640236"/>
            <a:ext cx="5080000" cy="2644328"/>
          </a:xfrm>
          <a:prstGeom prst="rect">
            <a:avLst/>
          </a:prstGeom>
        </p:spPr>
      </p:pic>
    </p:spTree>
    <p:extLst>
      <p:ext uri="{BB962C8B-B14F-4D97-AF65-F5344CB8AC3E}">
        <p14:creationId xmlns:p14="http://schemas.microsoft.com/office/powerpoint/2010/main" val="1423930465"/>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生成引号</a:t>
            </a:r>
            <a:endParaRPr lang="zh-CN" altLang="en-US" dirty="0"/>
          </a:p>
        </p:txBody>
      </p:sp>
      <p:sp>
        <p:nvSpPr>
          <p:cNvPr id="3" name="内容占位符 2"/>
          <p:cNvSpPr>
            <a:spLocks noGrp="1"/>
          </p:cNvSpPr>
          <p:nvPr>
            <p:ph idx="1"/>
          </p:nvPr>
        </p:nvSpPr>
        <p:spPr/>
        <p:txBody>
          <a:bodyPr/>
          <a:lstStyle/>
          <a:p>
            <a:r>
              <a:rPr lang="en-US" altLang="zh-CN" dirty="0" smtClean="0"/>
              <a:t>quotes</a:t>
            </a:r>
          </a:p>
          <a:p>
            <a:pPr lvl="1"/>
            <a:r>
              <a:rPr lang="zh-CN" altLang="en-US" dirty="0" smtClean="0"/>
              <a:t>用于定义打算使用的引号方式</a:t>
            </a:r>
            <a:endParaRPr lang="en-US" altLang="zh-CN" dirty="0" smtClean="0"/>
          </a:p>
          <a:p>
            <a:pPr lvl="1"/>
            <a:r>
              <a:rPr lang="en-US" altLang="zh-CN" dirty="0" smtClean="0"/>
              <a:t>[&lt;string&gt;&lt;string&gt;]+ | none</a:t>
            </a:r>
          </a:p>
          <a:p>
            <a:pPr lvl="1"/>
            <a:r>
              <a:rPr lang="zh-CN" altLang="en-US" dirty="0"/>
              <a:t>两</a:t>
            </a:r>
            <a:r>
              <a:rPr lang="zh-CN" altLang="en-US" dirty="0" smtClean="0"/>
              <a:t>个字符前一个定义了开始引号，后一个定义了结束引号，必须成对定义</a:t>
            </a:r>
            <a:endParaRPr lang="en-US" altLang="zh-CN" dirty="0" smtClean="0"/>
          </a:p>
          <a:p>
            <a:pPr lvl="1"/>
            <a:r>
              <a:rPr lang="zh-CN" altLang="en-US" dirty="0" smtClean="0"/>
              <a:t>与</a:t>
            </a:r>
            <a:r>
              <a:rPr lang="en-US" altLang="zh-CN" dirty="0" smtClean="0"/>
              <a:t>open-quote</a:t>
            </a:r>
            <a:r>
              <a:rPr lang="zh-CN" altLang="en-US" dirty="0" smtClean="0"/>
              <a:t>、</a:t>
            </a:r>
            <a:r>
              <a:rPr lang="en-US" altLang="zh-CN" dirty="0" smtClean="0"/>
              <a:t>close-quote</a:t>
            </a:r>
            <a:r>
              <a:rPr lang="zh-CN" altLang="en-US" dirty="0" smtClean="0"/>
              <a:t>、</a:t>
            </a:r>
            <a:r>
              <a:rPr lang="en-US" altLang="zh-CN" dirty="0" smtClean="0"/>
              <a:t>no-open-quote</a:t>
            </a:r>
            <a:r>
              <a:rPr lang="zh-CN" altLang="en-US" dirty="0" smtClean="0"/>
              <a:t>、</a:t>
            </a:r>
            <a:r>
              <a:rPr lang="en-US" altLang="zh-CN" dirty="0" smtClean="0"/>
              <a:t>no-close-quote</a:t>
            </a:r>
            <a:r>
              <a:rPr lang="zh-CN" altLang="en-US" dirty="0" smtClean="0"/>
              <a:t>结合使用</a:t>
            </a:r>
            <a:endParaRPr lang="en-US" altLang="zh-CN" dirty="0" smtClean="0"/>
          </a:p>
          <a:p>
            <a:pPr lvl="1"/>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1726661585"/>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生成引号</a:t>
            </a:r>
          </a:p>
        </p:txBody>
      </p:sp>
      <p:pic>
        <p:nvPicPr>
          <p:cNvPr id="6" name="内容占位符 5"/>
          <p:cNvPicPr>
            <a:picLocks noGrp="1" noChangeAspect="1"/>
          </p:cNvPicPr>
          <p:nvPr>
            <p:ph sz="half" idx="1"/>
          </p:nvPr>
        </p:nvPicPr>
        <p:blipFill>
          <a:blip r:embed="rId2"/>
          <a:stretch>
            <a:fillRect/>
          </a:stretch>
        </p:blipFill>
        <p:spPr>
          <a:xfrm>
            <a:off x="1117600" y="2461879"/>
            <a:ext cx="5080000" cy="3001042"/>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766634"/>
            <a:ext cx="5080000" cy="2391532"/>
          </a:xfrm>
          <a:prstGeom prst="rect">
            <a:avLst/>
          </a:prstGeom>
        </p:spPr>
      </p:pic>
    </p:spTree>
    <p:extLst>
      <p:ext uri="{BB962C8B-B14F-4D97-AF65-F5344CB8AC3E}">
        <p14:creationId xmlns:p14="http://schemas.microsoft.com/office/powerpoint/2010/main" val="301143649"/>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计数器</a:t>
            </a:r>
            <a:endParaRPr lang="zh-CN" altLang="en-US" dirty="0"/>
          </a:p>
        </p:txBody>
      </p:sp>
      <p:sp>
        <p:nvSpPr>
          <p:cNvPr id="3" name="内容占位符 2"/>
          <p:cNvSpPr>
            <a:spLocks noGrp="1"/>
          </p:cNvSpPr>
          <p:nvPr>
            <p:ph idx="1"/>
          </p:nvPr>
        </p:nvSpPr>
        <p:spPr/>
        <p:txBody>
          <a:bodyPr/>
          <a:lstStyle/>
          <a:p>
            <a:r>
              <a:rPr lang="en-US" altLang="zh-CN" dirty="0" smtClean="0"/>
              <a:t>counter-reset</a:t>
            </a:r>
          </a:p>
          <a:p>
            <a:pPr lvl="1"/>
            <a:r>
              <a:rPr lang="zh-CN" altLang="en-US" dirty="0" smtClean="0"/>
              <a:t>设置计数器的起点，默认为</a:t>
            </a:r>
            <a:r>
              <a:rPr lang="en-US" altLang="zh-CN" dirty="0" smtClean="0"/>
              <a:t>0</a:t>
            </a:r>
            <a:r>
              <a:rPr lang="zh-CN" altLang="en-US" dirty="0" smtClean="0"/>
              <a:t>，可以为负数</a:t>
            </a:r>
            <a:endParaRPr lang="en-US" altLang="zh-CN" dirty="0" smtClean="0"/>
          </a:p>
          <a:p>
            <a:pPr lvl="1"/>
            <a:r>
              <a:rPr lang="en-US" altLang="zh-CN" dirty="0" smtClean="0"/>
              <a:t>[&lt;identifier&gt;&lt;integer&gt;?]+</a:t>
            </a:r>
          </a:p>
          <a:p>
            <a:r>
              <a:rPr lang="en-US" altLang="zh-CN" dirty="0" smtClean="0"/>
              <a:t>counter-increment</a:t>
            </a:r>
          </a:p>
          <a:p>
            <a:pPr lvl="1"/>
            <a:r>
              <a:rPr lang="zh-CN" altLang="en-US" dirty="0" smtClean="0"/>
              <a:t>设置计数器递增量，默认为</a:t>
            </a:r>
            <a:r>
              <a:rPr lang="en-US" altLang="zh-CN" dirty="0" smtClean="0"/>
              <a:t>1</a:t>
            </a:r>
            <a:r>
              <a:rPr lang="zh-CN" altLang="en-US" dirty="0" smtClean="0"/>
              <a:t>，可以为负数</a:t>
            </a:r>
            <a:endParaRPr lang="en-US" altLang="zh-CN" dirty="0" smtClean="0"/>
          </a:p>
          <a:p>
            <a:pPr lvl="1"/>
            <a:r>
              <a:rPr lang="en-US" altLang="zh-CN" dirty="0"/>
              <a:t>[&lt;identifier&gt;&lt;integer&gt;?]+</a:t>
            </a:r>
          </a:p>
          <a:p>
            <a:r>
              <a:rPr lang="zh-CN" altLang="en-US" dirty="0" smtClean="0"/>
              <a:t>可以为计数器设置列表样式</a:t>
            </a:r>
            <a:endParaRPr lang="en-US" altLang="zh-CN" dirty="0" smtClean="0"/>
          </a:p>
          <a:p>
            <a:r>
              <a:rPr lang="zh-CN" altLang="en-US" dirty="0" smtClean="0"/>
              <a:t>作用域的问题</a:t>
            </a:r>
            <a:r>
              <a:rPr lang="en-US" altLang="zh-CN" dirty="0" smtClean="0"/>
              <a:t>*</a:t>
            </a:r>
          </a:p>
          <a:p>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171669094"/>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计数器</a:t>
            </a:r>
          </a:p>
        </p:txBody>
      </p:sp>
      <p:pic>
        <p:nvPicPr>
          <p:cNvPr id="7" name="内容占位符 6"/>
          <p:cNvPicPr>
            <a:picLocks noGrp="1" noChangeAspect="1"/>
          </p:cNvPicPr>
          <p:nvPr>
            <p:ph sz="half" idx="2"/>
          </p:nvPr>
        </p:nvPicPr>
        <p:blipFill>
          <a:blip r:embed="rId2"/>
          <a:stretch>
            <a:fillRect/>
          </a:stretch>
        </p:blipFill>
        <p:spPr>
          <a:xfrm>
            <a:off x="7589733" y="1905000"/>
            <a:ext cx="2702134" cy="4114800"/>
          </a:xfrm>
          <a:prstGeom prst="rect">
            <a:avLst/>
          </a:prstGeom>
        </p:spPr>
      </p:pic>
      <p:pic>
        <p:nvPicPr>
          <p:cNvPr id="4" name="内容占位符 3"/>
          <p:cNvPicPr>
            <a:picLocks noGrp="1" noChangeAspect="1"/>
          </p:cNvPicPr>
          <p:nvPr>
            <p:ph sz="half" idx="1"/>
          </p:nvPr>
        </p:nvPicPr>
        <p:blipFill>
          <a:blip r:embed="rId3"/>
          <a:stretch>
            <a:fillRect/>
          </a:stretch>
        </p:blipFill>
        <p:spPr>
          <a:xfrm>
            <a:off x="1315357" y="1905000"/>
            <a:ext cx="4684485" cy="4114800"/>
          </a:xfrm>
          <a:prstGeom prst="rect">
            <a:avLst/>
          </a:prstGeom>
        </p:spPr>
      </p:pic>
    </p:spTree>
    <p:extLst>
      <p:ext uri="{BB962C8B-B14F-4D97-AF65-F5344CB8AC3E}">
        <p14:creationId xmlns:p14="http://schemas.microsoft.com/office/powerpoint/2010/main" val="1577135813"/>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自定义计数模式</a:t>
            </a:r>
            <a:endParaRPr lang="zh-CN" altLang="en-US" dirty="0"/>
          </a:p>
        </p:txBody>
      </p:sp>
      <p:sp>
        <p:nvSpPr>
          <p:cNvPr id="7" name="内容占位符 6"/>
          <p:cNvSpPr>
            <a:spLocks noGrp="1"/>
          </p:cNvSpPr>
          <p:nvPr>
            <p:ph sz="half" idx="1"/>
          </p:nvPr>
        </p:nvSpPr>
        <p:spPr/>
        <p:txBody>
          <a:bodyPr/>
          <a:lstStyle/>
          <a:p>
            <a:r>
              <a:rPr lang="en-US" altLang="zh-CN" dirty="0"/>
              <a:t>@counter-style &lt;name&gt; </a:t>
            </a:r>
            <a:r>
              <a:rPr lang="en-US" altLang="zh-CN" dirty="0" smtClean="0"/>
              <a:t>{…</a:t>
            </a:r>
            <a:r>
              <a:rPr lang="en-US" altLang="zh-CN" dirty="0"/>
              <a:t>declarations</a:t>
            </a:r>
            <a:r>
              <a:rPr lang="en-US" altLang="zh-CN" dirty="0" smtClean="0"/>
              <a:t>…}</a:t>
            </a:r>
          </a:p>
          <a:p>
            <a:r>
              <a:rPr lang="zh-CN" altLang="en-US" dirty="0" smtClean="0"/>
              <a:t>用于自定义列表的计数器符号</a:t>
            </a:r>
            <a:endParaRPr lang="en-US" altLang="zh-CN" dirty="0" smtClean="0"/>
          </a:p>
          <a:p>
            <a:r>
              <a:rPr lang="zh-CN" altLang="en-US" dirty="0" smtClean="0"/>
              <a:t>目前只有</a:t>
            </a:r>
            <a:r>
              <a:rPr lang="en-US" altLang="zh-CN" dirty="0" smtClean="0"/>
              <a:t>Firefox</a:t>
            </a:r>
            <a:r>
              <a:rPr lang="zh-CN" altLang="en-US" dirty="0" smtClean="0"/>
              <a:t>支持较好</a:t>
            </a:r>
            <a:endParaRPr lang="en-US" altLang="zh-CN" dirty="0" smtClean="0"/>
          </a:p>
          <a:p>
            <a:r>
              <a:rPr lang="en-US" altLang="zh-CN" dirty="0" smtClean="0">
                <a:hlinkClick r:id="rId2" action="ppaction://hlinkfile"/>
              </a:rPr>
              <a:t>example1</a:t>
            </a:r>
            <a:endParaRPr lang="en-US" altLang="zh-CN" dirty="0" smtClean="0"/>
          </a:p>
          <a:p>
            <a:r>
              <a:rPr lang="en-US" altLang="zh-CN" dirty="0" smtClean="0">
                <a:hlinkClick r:id="rId3" action="ppaction://hlinkfile"/>
              </a:rPr>
              <a:t>example2</a:t>
            </a:r>
            <a:endParaRPr lang="zh-CN" altLang="en-US" dirty="0"/>
          </a:p>
        </p:txBody>
      </p:sp>
      <p:pic>
        <p:nvPicPr>
          <p:cNvPr id="9" name="内容占位符 8"/>
          <p:cNvPicPr>
            <a:picLocks noGrp="1" noChangeAspect="1"/>
          </p:cNvPicPr>
          <p:nvPr>
            <p:ph sz="half" idx="2"/>
          </p:nvPr>
        </p:nvPicPr>
        <p:blipFill>
          <a:blip r:embed="rId4"/>
          <a:stretch>
            <a:fillRect/>
          </a:stretch>
        </p:blipFill>
        <p:spPr>
          <a:xfrm>
            <a:off x="6400800" y="1919304"/>
            <a:ext cx="5080000" cy="4086191"/>
          </a:xfrm>
          <a:prstGeom prst="rect">
            <a:avLst/>
          </a:prstGeom>
        </p:spPr>
      </p:pic>
    </p:spTree>
    <p:extLst>
      <p:ext uri="{BB962C8B-B14F-4D97-AF65-F5344CB8AC3E}">
        <p14:creationId xmlns:p14="http://schemas.microsoft.com/office/powerpoint/2010/main" val="1931852389"/>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自定义计数模式</a:t>
            </a:r>
          </a:p>
        </p:txBody>
      </p:sp>
      <p:pic>
        <p:nvPicPr>
          <p:cNvPr id="5" name="内容占位符 4"/>
          <p:cNvPicPr>
            <a:picLocks noGrp="1" noChangeAspect="1"/>
          </p:cNvPicPr>
          <p:nvPr>
            <p:ph sz="half" idx="1"/>
          </p:nvPr>
        </p:nvPicPr>
        <p:blipFill>
          <a:blip r:embed="rId3"/>
          <a:stretch>
            <a:fillRect/>
          </a:stretch>
        </p:blipFill>
        <p:spPr>
          <a:xfrm>
            <a:off x="1754669" y="1905000"/>
            <a:ext cx="3805861" cy="4114800"/>
          </a:xfrm>
          <a:prstGeom prst="rect">
            <a:avLst/>
          </a:prstGeom>
        </p:spPr>
      </p:pic>
      <p:pic>
        <p:nvPicPr>
          <p:cNvPr id="6" name="内容占位符 5"/>
          <p:cNvPicPr>
            <a:picLocks noGrp="1" noChangeAspect="1"/>
          </p:cNvPicPr>
          <p:nvPr>
            <p:ph sz="half" idx="2"/>
          </p:nvPr>
        </p:nvPicPr>
        <p:blipFill>
          <a:blip r:embed="rId4"/>
          <a:stretch>
            <a:fillRect/>
          </a:stretch>
        </p:blipFill>
        <p:spPr>
          <a:xfrm>
            <a:off x="8083550" y="2566987"/>
            <a:ext cx="1714500" cy="2790825"/>
          </a:xfrm>
          <a:prstGeom prst="rect">
            <a:avLst/>
          </a:prstGeom>
        </p:spPr>
      </p:pic>
    </p:spTree>
    <p:extLst>
      <p:ext uri="{BB962C8B-B14F-4D97-AF65-F5344CB8AC3E}">
        <p14:creationId xmlns:p14="http://schemas.microsoft.com/office/powerpoint/2010/main" val="31010024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类选择器</a:t>
            </a:r>
          </a:p>
        </p:txBody>
      </p:sp>
      <p:pic>
        <p:nvPicPr>
          <p:cNvPr id="5" name="内容占位符 4"/>
          <p:cNvPicPr>
            <a:picLocks noGrp="1" noChangeAspect="1"/>
          </p:cNvPicPr>
          <p:nvPr>
            <p:ph sz="half" idx="1"/>
          </p:nvPr>
        </p:nvPicPr>
        <p:blipFill>
          <a:blip r:embed="rId3"/>
          <a:stretch>
            <a:fillRect/>
          </a:stretch>
        </p:blipFill>
        <p:spPr>
          <a:xfrm>
            <a:off x="1117600" y="2062471"/>
            <a:ext cx="5080000" cy="3799858"/>
          </a:xfrm>
          <a:prstGeom prst="rect">
            <a:avLst/>
          </a:prstGeom>
        </p:spPr>
      </p:pic>
      <p:pic>
        <p:nvPicPr>
          <p:cNvPr id="6" name="内容占位符 5"/>
          <p:cNvPicPr>
            <a:picLocks noGrp="1" noChangeAspect="1"/>
          </p:cNvPicPr>
          <p:nvPr>
            <p:ph sz="half" idx="2"/>
          </p:nvPr>
        </p:nvPicPr>
        <p:blipFill>
          <a:blip r:embed="rId4"/>
          <a:stretch>
            <a:fillRect/>
          </a:stretch>
        </p:blipFill>
        <p:spPr>
          <a:xfrm>
            <a:off x="6400800" y="2207063"/>
            <a:ext cx="5080000" cy="3510673"/>
          </a:xfrm>
          <a:prstGeom prst="rect">
            <a:avLst/>
          </a:prstGeom>
        </p:spPr>
      </p:pic>
    </p:spTree>
    <p:extLst>
      <p:ext uri="{BB962C8B-B14F-4D97-AF65-F5344CB8AC3E}">
        <p14:creationId xmlns:p14="http://schemas.microsoft.com/office/powerpoint/2010/main" val="3634486041"/>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自定义计数模式</a:t>
            </a:r>
          </a:p>
        </p:txBody>
      </p:sp>
      <p:pic>
        <p:nvPicPr>
          <p:cNvPr id="5" name="内容占位符 4"/>
          <p:cNvPicPr>
            <a:picLocks noGrp="1" noChangeAspect="1"/>
          </p:cNvPicPr>
          <p:nvPr>
            <p:ph sz="half" idx="1"/>
          </p:nvPr>
        </p:nvPicPr>
        <p:blipFill>
          <a:blip r:embed="rId3"/>
          <a:stretch>
            <a:fillRect/>
          </a:stretch>
        </p:blipFill>
        <p:spPr>
          <a:xfrm>
            <a:off x="1406362" y="1905000"/>
            <a:ext cx="4502475" cy="4114800"/>
          </a:xfrm>
          <a:prstGeom prst="rect">
            <a:avLst/>
          </a:prstGeom>
        </p:spPr>
      </p:pic>
      <p:pic>
        <p:nvPicPr>
          <p:cNvPr id="6" name="内容占位符 5"/>
          <p:cNvPicPr>
            <a:picLocks noGrp="1" noChangeAspect="1"/>
          </p:cNvPicPr>
          <p:nvPr>
            <p:ph sz="half" idx="2"/>
          </p:nvPr>
        </p:nvPicPr>
        <p:blipFill>
          <a:blip r:embed="rId4"/>
          <a:stretch>
            <a:fillRect/>
          </a:stretch>
        </p:blipFill>
        <p:spPr>
          <a:xfrm>
            <a:off x="7974012" y="2605087"/>
            <a:ext cx="1933575" cy="2714625"/>
          </a:xfrm>
          <a:prstGeom prst="rect">
            <a:avLst/>
          </a:prstGeom>
        </p:spPr>
      </p:pic>
    </p:spTree>
    <p:extLst>
      <p:ext uri="{BB962C8B-B14F-4D97-AF65-F5344CB8AC3E}">
        <p14:creationId xmlns:p14="http://schemas.microsoft.com/office/powerpoint/2010/main" val="1760109558"/>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XVII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媒体查询</a:t>
            </a:r>
            <a:endParaRPr lang="en-US" altLang="zh-CN" dirty="0"/>
          </a:p>
        </p:txBody>
      </p:sp>
    </p:spTree>
    <p:extLst>
      <p:ext uri="{BB962C8B-B14F-4D97-AF65-F5344CB8AC3E}">
        <p14:creationId xmlns:p14="http://schemas.microsoft.com/office/powerpoint/2010/main" val="2833048256"/>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媒体查询基本概念</a:t>
            </a:r>
            <a:endParaRPr lang="zh-CN" altLang="en-US" dirty="0"/>
          </a:p>
        </p:txBody>
      </p:sp>
      <p:sp>
        <p:nvSpPr>
          <p:cNvPr id="3" name="内容占位符 2"/>
          <p:cNvSpPr>
            <a:spLocks noGrp="1"/>
          </p:cNvSpPr>
          <p:nvPr>
            <p:ph idx="1"/>
          </p:nvPr>
        </p:nvSpPr>
        <p:spPr/>
        <p:txBody>
          <a:bodyPr/>
          <a:lstStyle/>
          <a:p>
            <a:r>
              <a:rPr lang="zh-CN" altLang="en-US" dirty="0" smtClean="0"/>
              <a:t>媒体查询是指通过取得查看页面设备的关键信息，如分辨率、色深、查看方向等，为页面应用不同的样式或样式表</a:t>
            </a:r>
            <a:endParaRPr lang="en-US" altLang="zh-CN" dirty="0" smtClean="0"/>
          </a:p>
          <a:p>
            <a:endParaRPr lang="en-US" altLang="zh-CN" dirty="0" smtClean="0"/>
          </a:p>
          <a:p>
            <a:r>
              <a:rPr lang="zh-CN" altLang="en-US" dirty="0" smtClean="0"/>
              <a:t>在</a:t>
            </a:r>
            <a:r>
              <a:rPr lang="en-US" altLang="zh-CN" dirty="0" smtClean="0"/>
              <a:t>HTML4</a:t>
            </a:r>
            <a:r>
              <a:rPr lang="zh-CN" altLang="en-US" dirty="0" smtClean="0"/>
              <a:t>和</a:t>
            </a:r>
            <a:r>
              <a:rPr lang="en-US" altLang="zh-CN" dirty="0" smtClean="0"/>
              <a:t>CSS2</a:t>
            </a:r>
            <a:r>
              <a:rPr lang="zh-CN" altLang="en-US" dirty="0" smtClean="0"/>
              <a:t>中就引入了媒体类型概念，但较为粗糙，媒体查询兼容传统的媒体类型技术</a:t>
            </a:r>
            <a:endParaRPr lang="en-US" altLang="zh-CN" dirty="0" smtClean="0"/>
          </a:p>
          <a:p>
            <a:endParaRPr lang="en-US" altLang="zh-CN" dirty="0"/>
          </a:p>
          <a:p>
            <a:r>
              <a:rPr lang="en-US" altLang="zh-CN" dirty="0" smtClean="0"/>
              <a:t>2015-2016</a:t>
            </a:r>
            <a:r>
              <a:rPr lang="zh-CN" altLang="en-US" dirty="0" smtClean="0"/>
              <a:t>年间，又进一步引入了特性查询</a:t>
            </a:r>
            <a:endParaRPr lang="zh-CN" altLang="en-US" dirty="0"/>
          </a:p>
        </p:txBody>
      </p:sp>
    </p:spTree>
    <p:extLst>
      <p:ext uri="{BB962C8B-B14F-4D97-AF65-F5344CB8AC3E}">
        <p14:creationId xmlns:p14="http://schemas.microsoft.com/office/powerpoint/2010/main" val="1278233802"/>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媒体查询基本语法</a:t>
            </a:r>
            <a:endParaRPr lang="zh-CN" altLang="en-US" dirty="0"/>
          </a:p>
        </p:txBody>
      </p:sp>
      <p:sp>
        <p:nvSpPr>
          <p:cNvPr id="3" name="内容占位符 2"/>
          <p:cNvSpPr>
            <a:spLocks noGrp="1"/>
          </p:cNvSpPr>
          <p:nvPr>
            <p:ph idx="1"/>
          </p:nvPr>
        </p:nvSpPr>
        <p:spPr/>
        <p:txBody>
          <a:bodyPr/>
          <a:lstStyle/>
          <a:p>
            <a:r>
              <a:rPr lang="en-US" altLang="zh-CN" dirty="0" smtClean="0"/>
              <a:t>media-query-list = media-query-property : value </a:t>
            </a:r>
            <a:endParaRPr lang="en-US" altLang="zh-CN" dirty="0"/>
          </a:p>
          <a:p>
            <a:pPr lvl="1"/>
            <a:r>
              <a:rPr lang="en-US" altLang="zh-CN" dirty="0" smtClean="0"/>
              <a:t>min-width: 480px</a:t>
            </a:r>
          </a:p>
          <a:p>
            <a:pPr lvl="1"/>
            <a:r>
              <a:rPr lang="zh-CN" altLang="en-US" dirty="0" smtClean="0"/>
              <a:t>可以使用</a:t>
            </a:r>
            <a:r>
              <a:rPr lang="en-US" altLang="zh-CN" dirty="0" smtClean="0"/>
              <a:t>not</a:t>
            </a:r>
            <a:r>
              <a:rPr lang="zh-CN" altLang="en-US" dirty="0" smtClean="0"/>
              <a:t>和</a:t>
            </a:r>
            <a:r>
              <a:rPr lang="en-US" altLang="zh-CN" dirty="0" smtClean="0"/>
              <a:t>and</a:t>
            </a:r>
            <a:r>
              <a:rPr lang="zh-CN" altLang="en-US" dirty="0" smtClean="0"/>
              <a:t>关键字连接多个属性</a:t>
            </a:r>
            <a:r>
              <a:rPr lang="en-US" altLang="zh-CN" dirty="0" smtClean="0"/>
              <a:t>/</a:t>
            </a:r>
            <a:r>
              <a:rPr lang="zh-CN" altLang="en-US" dirty="0" smtClean="0"/>
              <a:t>值对</a:t>
            </a:r>
            <a:endParaRPr lang="en-US" altLang="zh-CN" dirty="0" smtClean="0"/>
          </a:p>
          <a:p>
            <a:r>
              <a:rPr lang="en-US" altLang="zh-CN" dirty="0" smtClean="0"/>
              <a:t>media-query-list</a:t>
            </a:r>
            <a:r>
              <a:rPr lang="zh-CN" altLang="en-US" dirty="0" smtClean="0"/>
              <a:t>可用于三个情况下</a:t>
            </a:r>
            <a:endParaRPr lang="en-US" altLang="zh-CN" dirty="0" smtClean="0"/>
          </a:p>
          <a:p>
            <a:pPr lvl="1"/>
            <a:r>
              <a:rPr lang="en-US" altLang="zh-CN" dirty="0" smtClean="0"/>
              <a:t>&lt;</a:t>
            </a:r>
            <a:r>
              <a:rPr lang="en-US" altLang="zh-CN" dirty="0"/>
              <a:t>link </a:t>
            </a:r>
            <a:r>
              <a:rPr lang="en-US" altLang="zh-CN" dirty="0" err="1"/>
              <a:t>rel</a:t>
            </a:r>
            <a:r>
              <a:rPr lang="en-US" altLang="zh-CN" dirty="0"/>
              <a:t>="</a:t>
            </a:r>
            <a:r>
              <a:rPr lang="en-US" altLang="zh-CN" dirty="0" err="1"/>
              <a:t>stylesheet</a:t>
            </a:r>
            <a:r>
              <a:rPr lang="en-US" altLang="zh-CN" dirty="0"/>
              <a:t>"  type="text/</a:t>
            </a:r>
            <a:r>
              <a:rPr lang="en-US" altLang="zh-CN" dirty="0" err="1"/>
              <a:t>css</a:t>
            </a:r>
            <a:r>
              <a:rPr lang="en-US" altLang="zh-CN" dirty="0"/>
              <a:t>" </a:t>
            </a:r>
            <a:r>
              <a:rPr lang="en-US" altLang="zh-CN" dirty="0" err="1"/>
              <a:t>href</a:t>
            </a:r>
            <a:r>
              <a:rPr lang="en-US" altLang="zh-CN" dirty="0"/>
              <a:t>="..." media</a:t>
            </a:r>
            <a:r>
              <a:rPr lang="en-US" altLang="zh-CN" dirty="0" smtClean="0"/>
              <a:t>="(</a:t>
            </a:r>
            <a:r>
              <a:rPr lang="en-US" altLang="zh-CN" dirty="0" err="1"/>
              <a:t>mq_list</a:t>
            </a:r>
            <a:r>
              <a:rPr lang="en-US" altLang="zh-CN" dirty="0" smtClean="0"/>
              <a:t>)"&gt;</a:t>
            </a:r>
            <a:endParaRPr lang="en-US" altLang="zh-CN" dirty="0"/>
          </a:p>
          <a:p>
            <a:pPr lvl="1"/>
            <a:r>
              <a:rPr lang="en-US" altLang="zh-CN" dirty="0" smtClean="0"/>
              <a:t>@</a:t>
            </a:r>
            <a:r>
              <a:rPr lang="en-US" altLang="zh-CN" dirty="0"/>
              <a:t>import </a:t>
            </a:r>
            <a:r>
              <a:rPr lang="en-US" altLang="zh-CN" dirty="0" err="1"/>
              <a:t>url</a:t>
            </a:r>
            <a:r>
              <a:rPr lang="en-US" altLang="zh-CN" dirty="0" smtClean="0"/>
              <a:t>(“…”) </a:t>
            </a:r>
            <a:r>
              <a:rPr lang="en-US" altLang="zh-CN" dirty="0" err="1"/>
              <a:t>mq_list</a:t>
            </a:r>
            <a:endParaRPr lang="en-US" altLang="zh-CN" dirty="0"/>
          </a:p>
          <a:p>
            <a:pPr lvl="1"/>
            <a:r>
              <a:rPr lang="en-US" altLang="zh-CN" dirty="0" smtClean="0"/>
              <a:t>@media (</a:t>
            </a:r>
            <a:r>
              <a:rPr lang="en-US" altLang="zh-CN" dirty="0" err="1"/>
              <a:t>mq_list</a:t>
            </a:r>
            <a:r>
              <a:rPr lang="en-US" altLang="zh-CN" dirty="0" smtClean="0"/>
              <a:t>){ CSS rules }</a:t>
            </a:r>
          </a:p>
          <a:p>
            <a:r>
              <a:rPr lang="en-US" altLang="zh-CN" dirty="0" smtClean="0">
                <a:hlinkClick r:id="rId3" action="ppaction://hlinkfile"/>
              </a:rPr>
              <a:t>example</a:t>
            </a:r>
            <a:endParaRPr lang="en-US" altLang="zh-CN" dirty="0"/>
          </a:p>
          <a:p>
            <a:endParaRPr lang="zh-CN" altLang="en-US" dirty="0"/>
          </a:p>
        </p:txBody>
      </p:sp>
    </p:spTree>
    <p:extLst>
      <p:ext uri="{BB962C8B-B14F-4D97-AF65-F5344CB8AC3E}">
        <p14:creationId xmlns:p14="http://schemas.microsoft.com/office/powerpoint/2010/main" val="1220014292"/>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媒体查询基本语法</a:t>
            </a:r>
          </a:p>
        </p:txBody>
      </p:sp>
      <p:pic>
        <p:nvPicPr>
          <p:cNvPr id="6" name="内容占位符 5"/>
          <p:cNvPicPr>
            <a:picLocks noGrp="1" noChangeAspect="1"/>
          </p:cNvPicPr>
          <p:nvPr>
            <p:ph sz="half" idx="1"/>
          </p:nvPr>
        </p:nvPicPr>
        <p:blipFill>
          <a:blip r:embed="rId2"/>
          <a:stretch>
            <a:fillRect/>
          </a:stretch>
        </p:blipFill>
        <p:spPr>
          <a:xfrm>
            <a:off x="1117600" y="2399980"/>
            <a:ext cx="5080000" cy="3124840"/>
          </a:xfrm>
          <a:prstGeom prst="rect">
            <a:avLst/>
          </a:prstGeom>
        </p:spPr>
      </p:pic>
      <p:pic>
        <p:nvPicPr>
          <p:cNvPr id="8" name="图片 7"/>
          <p:cNvPicPr>
            <a:picLocks noChangeAspect="1"/>
          </p:cNvPicPr>
          <p:nvPr/>
        </p:nvPicPr>
        <p:blipFill>
          <a:blip r:embed="rId3"/>
          <a:stretch>
            <a:fillRect/>
          </a:stretch>
        </p:blipFill>
        <p:spPr>
          <a:xfrm>
            <a:off x="6400800" y="278847"/>
            <a:ext cx="4775200" cy="3242110"/>
          </a:xfrm>
          <a:prstGeom prst="rect">
            <a:avLst/>
          </a:prstGeom>
        </p:spPr>
      </p:pic>
      <p:pic>
        <p:nvPicPr>
          <p:cNvPr id="7" name="内容占位符 6"/>
          <p:cNvPicPr>
            <a:picLocks noGrp="1" noChangeAspect="1"/>
          </p:cNvPicPr>
          <p:nvPr>
            <p:ph sz="half" idx="2"/>
          </p:nvPr>
        </p:nvPicPr>
        <p:blipFill>
          <a:blip r:embed="rId4"/>
          <a:stretch>
            <a:fillRect/>
          </a:stretch>
        </p:blipFill>
        <p:spPr>
          <a:xfrm>
            <a:off x="6400800" y="3026448"/>
            <a:ext cx="5080000" cy="3354880"/>
          </a:xfrm>
          <a:prstGeom prst="rect">
            <a:avLst/>
          </a:prstGeom>
        </p:spPr>
      </p:pic>
    </p:spTree>
    <p:extLst>
      <p:ext uri="{BB962C8B-B14F-4D97-AF65-F5344CB8AC3E}">
        <p14:creationId xmlns:p14="http://schemas.microsoft.com/office/powerpoint/2010/main" val="108807998"/>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媒体特征</a:t>
            </a:r>
            <a:endParaRPr lang="zh-CN" altLang="en-US" dirty="0"/>
          </a:p>
        </p:txBody>
      </p:sp>
      <p:sp>
        <p:nvSpPr>
          <p:cNvPr id="3" name="内容占位符 2"/>
          <p:cNvSpPr>
            <a:spLocks noGrp="1"/>
          </p:cNvSpPr>
          <p:nvPr>
            <p:ph idx="1"/>
          </p:nvPr>
        </p:nvSpPr>
        <p:spPr/>
        <p:txBody>
          <a:bodyPr/>
          <a:lstStyle/>
          <a:p>
            <a:r>
              <a:rPr lang="zh-CN" altLang="en-US" dirty="0" smtClean="0"/>
              <a:t>大部分媒体特征都可以接受</a:t>
            </a:r>
            <a:r>
              <a:rPr lang="en-US" altLang="zh-CN" dirty="0" smtClean="0"/>
              <a:t>min/max</a:t>
            </a:r>
            <a:r>
              <a:rPr lang="zh-CN" altLang="en-US" dirty="0" smtClean="0"/>
              <a:t>前缀</a:t>
            </a:r>
            <a:endParaRPr lang="en-US" altLang="zh-CN" dirty="0" smtClean="0"/>
          </a:p>
          <a:p>
            <a:r>
              <a:rPr lang="zh-CN" altLang="en-US" dirty="0" smtClean="0"/>
              <a:t>尺寸：</a:t>
            </a:r>
            <a:r>
              <a:rPr lang="en-US" altLang="zh-CN" dirty="0" smtClean="0"/>
              <a:t>width</a:t>
            </a:r>
            <a:r>
              <a:rPr lang="zh-CN" altLang="en-US" dirty="0" smtClean="0"/>
              <a:t>、</a:t>
            </a:r>
            <a:r>
              <a:rPr lang="en-US" altLang="zh-CN" dirty="0" smtClean="0"/>
              <a:t>height</a:t>
            </a:r>
            <a:r>
              <a:rPr lang="zh-CN" altLang="en-US" dirty="0" smtClean="0"/>
              <a:t>、</a:t>
            </a:r>
            <a:r>
              <a:rPr lang="en-US" altLang="zh-CN" dirty="0" smtClean="0"/>
              <a:t>device-width</a:t>
            </a:r>
            <a:r>
              <a:rPr lang="zh-CN" altLang="en-US" dirty="0" smtClean="0"/>
              <a:t>、</a:t>
            </a:r>
            <a:r>
              <a:rPr lang="en-US" altLang="zh-CN" dirty="0" smtClean="0"/>
              <a:t>device-height</a:t>
            </a:r>
          </a:p>
          <a:p>
            <a:r>
              <a:rPr lang="zh-CN" altLang="en-US" dirty="0" smtClean="0"/>
              <a:t>比例：</a:t>
            </a:r>
            <a:r>
              <a:rPr lang="en-US" altLang="zh-CN" dirty="0" smtClean="0"/>
              <a:t>aspect-ratio</a:t>
            </a:r>
            <a:r>
              <a:rPr lang="zh-CN" altLang="en-US" dirty="0" smtClean="0"/>
              <a:t>、</a:t>
            </a:r>
            <a:r>
              <a:rPr lang="en-US" altLang="zh-CN" dirty="0" smtClean="0"/>
              <a:t>device-aspect-ratio</a:t>
            </a:r>
          </a:p>
          <a:p>
            <a:r>
              <a:rPr lang="zh-CN" altLang="en-US" dirty="0" smtClean="0"/>
              <a:t>分辨率：</a:t>
            </a:r>
            <a:r>
              <a:rPr lang="en-US" altLang="zh-CN" dirty="0" smtClean="0"/>
              <a:t>resolution</a:t>
            </a:r>
          </a:p>
          <a:p>
            <a:r>
              <a:rPr lang="zh-CN" altLang="en-US" dirty="0" smtClean="0"/>
              <a:t>方向：</a:t>
            </a:r>
            <a:r>
              <a:rPr lang="en-US" altLang="zh-CN" dirty="0"/>
              <a:t>orientation </a:t>
            </a:r>
          </a:p>
          <a:p>
            <a:r>
              <a:rPr lang="zh-CN" altLang="en-US" dirty="0" smtClean="0"/>
              <a:t>颜色：</a:t>
            </a:r>
            <a:r>
              <a:rPr lang="en-US" altLang="zh-CN" dirty="0" smtClean="0"/>
              <a:t>color</a:t>
            </a:r>
            <a:r>
              <a:rPr lang="zh-CN" altLang="en-US" dirty="0" smtClean="0"/>
              <a:t>、</a:t>
            </a:r>
            <a:r>
              <a:rPr lang="en-US" altLang="zh-CN" dirty="0" smtClean="0"/>
              <a:t>color-index</a:t>
            </a:r>
            <a:r>
              <a:rPr lang="zh-CN" altLang="en-US" dirty="0" smtClean="0"/>
              <a:t>、</a:t>
            </a:r>
            <a:r>
              <a:rPr lang="en-US" altLang="zh-CN" dirty="0" smtClean="0"/>
              <a:t>monochrome</a:t>
            </a:r>
          </a:p>
          <a:p>
            <a:r>
              <a:rPr lang="zh-CN" altLang="en-US" dirty="0" smtClean="0"/>
              <a:t>其他：</a:t>
            </a:r>
            <a:r>
              <a:rPr lang="en-US" altLang="zh-CN" dirty="0" smtClean="0"/>
              <a:t>scan</a:t>
            </a:r>
            <a:r>
              <a:rPr lang="zh-CN" altLang="en-US" dirty="0" smtClean="0"/>
              <a:t>、</a:t>
            </a:r>
            <a:r>
              <a:rPr lang="en-US" altLang="zh-CN" dirty="0" smtClean="0"/>
              <a:t>grid</a:t>
            </a:r>
            <a:endParaRPr lang="zh-CN" altLang="en-US" dirty="0"/>
          </a:p>
        </p:txBody>
      </p:sp>
    </p:spTree>
    <p:extLst>
      <p:ext uri="{BB962C8B-B14F-4D97-AF65-F5344CB8AC3E}">
        <p14:creationId xmlns:p14="http://schemas.microsoft.com/office/powerpoint/2010/main" val="3279892682"/>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媒体特征</a:t>
            </a:r>
          </a:p>
        </p:txBody>
      </p:sp>
      <p:sp>
        <p:nvSpPr>
          <p:cNvPr id="3" name="内容占位符 2"/>
          <p:cNvSpPr>
            <a:spLocks noGrp="1"/>
          </p:cNvSpPr>
          <p:nvPr>
            <p:ph idx="1"/>
          </p:nvPr>
        </p:nvSpPr>
        <p:spPr/>
        <p:txBody>
          <a:bodyPr/>
          <a:lstStyle/>
          <a:p>
            <a:r>
              <a:rPr lang="zh-CN" altLang="en-US" dirty="0" smtClean="0"/>
              <a:t>尺寸：</a:t>
            </a:r>
            <a:endParaRPr lang="en-US" altLang="zh-CN" dirty="0" smtClean="0"/>
          </a:p>
          <a:p>
            <a:pPr lvl="1"/>
            <a:r>
              <a:rPr lang="en-US" altLang="zh-CN" dirty="0" smtClean="0"/>
              <a:t>width</a:t>
            </a:r>
            <a:r>
              <a:rPr lang="zh-CN" altLang="en-US" dirty="0" smtClean="0"/>
              <a:t>和</a:t>
            </a:r>
            <a:r>
              <a:rPr lang="en-US" altLang="zh-CN" dirty="0" smtClean="0"/>
              <a:t>height</a:t>
            </a:r>
            <a:r>
              <a:rPr lang="zh-CN" altLang="en-US" dirty="0" smtClean="0"/>
              <a:t>：窗口的宽和高</a:t>
            </a:r>
            <a:endParaRPr lang="en-US" altLang="zh-CN" dirty="0" smtClean="0"/>
          </a:p>
          <a:p>
            <a:pPr lvl="1"/>
            <a:r>
              <a:rPr lang="en-US" altLang="zh-CN" dirty="0" smtClean="0"/>
              <a:t>device-width</a:t>
            </a:r>
            <a:r>
              <a:rPr lang="zh-CN" altLang="en-US" dirty="0" smtClean="0"/>
              <a:t>和</a:t>
            </a:r>
            <a:r>
              <a:rPr lang="en-US" altLang="zh-CN" dirty="0" smtClean="0"/>
              <a:t>device-height</a:t>
            </a:r>
            <a:r>
              <a:rPr lang="zh-CN" altLang="en-US" dirty="0" smtClean="0"/>
              <a:t>：设备最大可显示的宽和高</a:t>
            </a:r>
            <a:endParaRPr lang="en-US" altLang="zh-CN" dirty="0" smtClean="0"/>
          </a:p>
          <a:p>
            <a:pPr lvl="1"/>
            <a:r>
              <a:rPr lang="en-US" altLang="zh-CN" dirty="0" smtClean="0"/>
              <a:t>device-</a:t>
            </a:r>
            <a:r>
              <a:rPr lang="zh-CN" altLang="en-US" dirty="0" smtClean="0"/>
              <a:t>的值一般不会随着设备旋转而变化，还要注意其真实值和标称值的区别</a:t>
            </a:r>
            <a:endParaRPr lang="en-US" altLang="zh-CN" dirty="0" smtClean="0"/>
          </a:p>
          <a:p>
            <a:r>
              <a:rPr lang="zh-CN" altLang="en-US" dirty="0" smtClean="0"/>
              <a:t>方向：</a:t>
            </a:r>
            <a:endParaRPr lang="en-US" altLang="zh-CN" dirty="0" smtClean="0"/>
          </a:p>
          <a:p>
            <a:pPr lvl="1"/>
            <a:r>
              <a:rPr lang="en-US" altLang="zh-CN" dirty="0" smtClean="0"/>
              <a:t>orientation</a:t>
            </a:r>
            <a:r>
              <a:rPr lang="zh-CN" altLang="en-US" dirty="0" smtClean="0"/>
              <a:t>：</a:t>
            </a:r>
            <a:r>
              <a:rPr lang="en-US" altLang="zh-CN" dirty="0" smtClean="0"/>
              <a:t>height</a:t>
            </a:r>
            <a:r>
              <a:rPr lang="zh-CN" altLang="en-US" dirty="0" smtClean="0"/>
              <a:t>值大于等于</a:t>
            </a:r>
            <a:r>
              <a:rPr lang="en-US" altLang="zh-CN" dirty="0" smtClean="0"/>
              <a:t>width</a:t>
            </a:r>
            <a:r>
              <a:rPr lang="zh-CN" altLang="en-US" dirty="0" smtClean="0"/>
              <a:t>时取值为</a:t>
            </a:r>
            <a:r>
              <a:rPr lang="en-US" altLang="zh-CN" dirty="0" smtClean="0"/>
              <a:t>portrait</a:t>
            </a:r>
            <a:r>
              <a:rPr lang="zh-CN" altLang="en-US" dirty="0" smtClean="0"/>
              <a:t>，否则取值为</a:t>
            </a:r>
            <a:r>
              <a:rPr lang="en-US" altLang="zh-CN" dirty="0" smtClean="0"/>
              <a:t>landscape</a:t>
            </a:r>
            <a:endParaRPr lang="zh-CN" altLang="en-US" dirty="0"/>
          </a:p>
        </p:txBody>
      </p:sp>
    </p:spTree>
    <p:extLst>
      <p:ext uri="{BB962C8B-B14F-4D97-AF65-F5344CB8AC3E}">
        <p14:creationId xmlns:p14="http://schemas.microsoft.com/office/powerpoint/2010/main" val="356837676"/>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媒体特征</a:t>
            </a:r>
          </a:p>
        </p:txBody>
      </p:sp>
      <p:sp>
        <p:nvSpPr>
          <p:cNvPr id="3" name="内容占位符 2"/>
          <p:cNvSpPr>
            <a:spLocks noGrp="1"/>
          </p:cNvSpPr>
          <p:nvPr>
            <p:ph idx="1"/>
          </p:nvPr>
        </p:nvSpPr>
        <p:spPr/>
        <p:txBody>
          <a:bodyPr/>
          <a:lstStyle/>
          <a:p>
            <a:r>
              <a:rPr lang="zh-CN" altLang="en-US" dirty="0" smtClean="0"/>
              <a:t>比例</a:t>
            </a:r>
            <a:endParaRPr lang="en-US" altLang="zh-CN" dirty="0" smtClean="0"/>
          </a:p>
          <a:p>
            <a:pPr lvl="1"/>
            <a:r>
              <a:rPr lang="en-US" altLang="zh-CN" dirty="0" smtClean="0"/>
              <a:t>aspect-ratio</a:t>
            </a:r>
            <a:r>
              <a:rPr lang="zh-CN" altLang="en-US" dirty="0" smtClean="0"/>
              <a:t>：窗口的宽高比，其值为</a:t>
            </a:r>
            <a:r>
              <a:rPr lang="en-US" altLang="zh-CN" dirty="0" smtClean="0"/>
              <a:t>width/height</a:t>
            </a:r>
          </a:p>
          <a:p>
            <a:pPr lvl="1"/>
            <a:r>
              <a:rPr lang="en-US" altLang="zh-CN" dirty="0" smtClean="0"/>
              <a:t>device-aspect-ratio</a:t>
            </a:r>
            <a:r>
              <a:rPr lang="zh-CN" altLang="en-US" dirty="0" smtClean="0"/>
              <a:t>：设备的宽高比，常见值为</a:t>
            </a:r>
            <a:r>
              <a:rPr lang="en-US" altLang="zh-CN" dirty="0" smtClean="0"/>
              <a:t>4:3</a:t>
            </a:r>
            <a:r>
              <a:rPr lang="zh-CN" altLang="en-US" dirty="0" smtClean="0"/>
              <a:t>、</a:t>
            </a:r>
            <a:r>
              <a:rPr lang="en-US" altLang="zh-CN" dirty="0" smtClean="0"/>
              <a:t>16:9</a:t>
            </a:r>
            <a:r>
              <a:rPr lang="zh-CN" altLang="en-US" dirty="0" smtClean="0"/>
              <a:t>等，也可以设为</a:t>
            </a:r>
            <a:r>
              <a:rPr lang="en-US" altLang="zh-CN" dirty="0" smtClean="0"/>
              <a:t>1280/720</a:t>
            </a:r>
            <a:r>
              <a:rPr lang="zh-CN" altLang="en-US" dirty="0" smtClean="0"/>
              <a:t>等</a:t>
            </a:r>
            <a:endParaRPr lang="en-US" altLang="zh-CN" dirty="0" smtClean="0"/>
          </a:p>
          <a:p>
            <a:r>
              <a:rPr lang="zh-CN" altLang="en-US" dirty="0" smtClean="0"/>
              <a:t>分辨率</a:t>
            </a:r>
            <a:endParaRPr lang="en-US" altLang="zh-CN" dirty="0" smtClean="0"/>
          </a:p>
          <a:p>
            <a:pPr lvl="1"/>
            <a:r>
              <a:rPr lang="en-US" altLang="zh-CN" dirty="0" smtClean="0"/>
              <a:t>resolution</a:t>
            </a:r>
            <a:r>
              <a:rPr lang="zh-CN" altLang="en-US" dirty="0" smtClean="0"/>
              <a:t>：设备的分辨率水平，如</a:t>
            </a:r>
            <a:r>
              <a:rPr lang="en-US" altLang="zh-CN" dirty="0" smtClean="0"/>
              <a:t>300dpi</a:t>
            </a:r>
            <a:r>
              <a:rPr lang="zh-CN" altLang="en-US" dirty="0" smtClean="0"/>
              <a:t>等</a:t>
            </a:r>
            <a:endParaRPr lang="en-US" altLang="zh-CN" dirty="0" smtClean="0"/>
          </a:p>
          <a:p>
            <a:pPr lvl="1"/>
            <a:r>
              <a:rPr lang="zh-CN" altLang="en-US" dirty="0" smtClean="0"/>
              <a:t>新增的</a:t>
            </a:r>
            <a:r>
              <a:rPr lang="en-US" altLang="zh-CN" dirty="0" smtClean="0"/>
              <a:t>dpi</a:t>
            </a:r>
            <a:r>
              <a:rPr lang="zh-CN" altLang="en-US" dirty="0" smtClean="0"/>
              <a:t>、</a:t>
            </a:r>
            <a:r>
              <a:rPr lang="en-US" altLang="zh-CN" dirty="0" err="1" smtClean="0"/>
              <a:t>dpcm</a:t>
            </a:r>
            <a:r>
              <a:rPr lang="zh-CN" altLang="en-US" dirty="0" smtClean="0"/>
              <a:t>、</a:t>
            </a:r>
            <a:r>
              <a:rPr lang="en-US" altLang="zh-CN" dirty="0" err="1" smtClean="0"/>
              <a:t>dppi</a:t>
            </a:r>
            <a:r>
              <a:rPr lang="zh-CN" altLang="en-US" dirty="0" smtClean="0"/>
              <a:t>等单位主要用于此处</a:t>
            </a:r>
            <a:endParaRPr lang="en-US" altLang="zh-CN" dirty="0"/>
          </a:p>
          <a:p>
            <a:endParaRPr lang="zh-CN" altLang="en-US" dirty="0"/>
          </a:p>
        </p:txBody>
      </p:sp>
    </p:spTree>
    <p:extLst>
      <p:ext uri="{BB962C8B-B14F-4D97-AF65-F5344CB8AC3E}">
        <p14:creationId xmlns:p14="http://schemas.microsoft.com/office/powerpoint/2010/main" val="811360552"/>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媒体特征</a:t>
            </a:r>
          </a:p>
        </p:txBody>
      </p:sp>
      <p:sp>
        <p:nvSpPr>
          <p:cNvPr id="3" name="内容占位符 2"/>
          <p:cNvSpPr>
            <a:spLocks noGrp="1"/>
          </p:cNvSpPr>
          <p:nvPr>
            <p:ph idx="1"/>
          </p:nvPr>
        </p:nvSpPr>
        <p:spPr/>
        <p:txBody>
          <a:bodyPr/>
          <a:lstStyle/>
          <a:p>
            <a:r>
              <a:rPr lang="zh-CN" altLang="en-US" dirty="0" smtClean="0"/>
              <a:t>颜色</a:t>
            </a:r>
            <a:endParaRPr lang="en-US" altLang="zh-CN" dirty="0" smtClean="0"/>
          </a:p>
          <a:p>
            <a:pPr lvl="1"/>
            <a:r>
              <a:rPr lang="en-US" altLang="zh-CN" dirty="0" smtClean="0"/>
              <a:t>color</a:t>
            </a:r>
          </a:p>
          <a:p>
            <a:pPr lvl="2"/>
            <a:r>
              <a:rPr lang="zh-CN" altLang="en-US" dirty="0" smtClean="0"/>
              <a:t>每种颜色使用的位数（</a:t>
            </a:r>
            <a:r>
              <a:rPr lang="en-US" altLang="zh-CN" dirty="0" smtClean="0"/>
              <a:t>bit</a:t>
            </a:r>
            <a:r>
              <a:rPr lang="zh-CN" altLang="en-US" dirty="0" smtClean="0"/>
              <a:t>），如非彩色设备该值为</a:t>
            </a:r>
            <a:r>
              <a:rPr lang="en-US" altLang="zh-CN" dirty="0" smtClean="0"/>
              <a:t>0</a:t>
            </a:r>
          </a:p>
          <a:p>
            <a:pPr lvl="2"/>
            <a:r>
              <a:rPr lang="zh-CN" altLang="en-US" dirty="0" smtClean="0"/>
              <a:t>如果每种颜色位数不等，则取最小值</a:t>
            </a:r>
            <a:endParaRPr lang="en-US" altLang="zh-CN" dirty="0" smtClean="0"/>
          </a:p>
          <a:p>
            <a:pPr lvl="1"/>
            <a:r>
              <a:rPr lang="en-US" altLang="zh-CN" dirty="0" smtClean="0"/>
              <a:t>color-index</a:t>
            </a:r>
          </a:p>
          <a:p>
            <a:pPr lvl="2"/>
            <a:r>
              <a:rPr lang="zh-CN" altLang="en-US" dirty="0" smtClean="0"/>
              <a:t>设备色彩表中颜色数，如果设备不用色彩表则该值为</a:t>
            </a:r>
            <a:r>
              <a:rPr lang="en-US" altLang="zh-CN" dirty="0" smtClean="0"/>
              <a:t>0</a:t>
            </a:r>
          </a:p>
          <a:p>
            <a:pPr lvl="1"/>
            <a:r>
              <a:rPr lang="en-US" altLang="zh-CN" dirty="0" smtClean="0"/>
              <a:t>monochrome</a:t>
            </a:r>
            <a:endParaRPr lang="en-US" altLang="zh-CN" dirty="0"/>
          </a:p>
          <a:p>
            <a:pPr lvl="2"/>
            <a:r>
              <a:rPr lang="zh-CN" altLang="en-US" dirty="0" smtClean="0"/>
              <a:t>单色设备中为每个像素使用的位数，如非单色设备该值为</a:t>
            </a:r>
            <a:r>
              <a:rPr lang="en-US" altLang="zh-CN" dirty="0" smtClean="0"/>
              <a:t>0</a:t>
            </a:r>
            <a:endParaRPr lang="en-US" altLang="zh-CN" dirty="0"/>
          </a:p>
          <a:p>
            <a:endParaRPr lang="zh-CN" altLang="en-US" dirty="0"/>
          </a:p>
        </p:txBody>
      </p:sp>
    </p:spTree>
    <p:extLst>
      <p:ext uri="{BB962C8B-B14F-4D97-AF65-F5344CB8AC3E}">
        <p14:creationId xmlns:p14="http://schemas.microsoft.com/office/powerpoint/2010/main" val="1779175402"/>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XVIII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部分</a:t>
            </a:r>
            <a:r>
              <a:rPr lang="en-US" altLang="zh-CN" dirty="0" smtClean="0"/>
              <a:t>CSS3</a:t>
            </a:r>
            <a:r>
              <a:rPr lang="zh-CN" altLang="en-US" dirty="0" smtClean="0"/>
              <a:t>新特性</a:t>
            </a:r>
            <a:endParaRPr lang="en-US" altLang="zh-CN" dirty="0"/>
          </a:p>
        </p:txBody>
      </p:sp>
    </p:spTree>
    <p:extLst>
      <p:ext uri="{BB962C8B-B14F-4D97-AF65-F5344CB8AC3E}">
        <p14:creationId xmlns:p14="http://schemas.microsoft.com/office/powerpoint/2010/main" val="33951549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类选择器</a:t>
            </a:r>
          </a:p>
        </p:txBody>
      </p:sp>
      <p:pic>
        <p:nvPicPr>
          <p:cNvPr id="5" name="内容占位符 4"/>
          <p:cNvPicPr>
            <a:picLocks noGrp="1" noChangeAspect="1"/>
          </p:cNvPicPr>
          <p:nvPr>
            <p:ph sz="half" idx="1"/>
          </p:nvPr>
        </p:nvPicPr>
        <p:blipFill>
          <a:blip r:embed="rId3"/>
          <a:stretch>
            <a:fillRect/>
          </a:stretch>
        </p:blipFill>
        <p:spPr>
          <a:xfrm>
            <a:off x="1117600" y="2062471"/>
            <a:ext cx="5080000" cy="3799858"/>
          </a:xfrm>
          <a:prstGeom prst="rect">
            <a:avLst/>
          </a:prstGeom>
        </p:spPr>
      </p:pic>
      <p:pic>
        <p:nvPicPr>
          <p:cNvPr id="6" name="内容占位符 5"/>
          <p:cNvPicPr>
            <a:picLocks noGrp="1" noChangeAspect="1"/>
          </p:cNvPicPr>
          <p:nvPr>
            <p:ph sz="half" idx="2"/>
          </p:nvPr>
        </p:nvPicPr>
        <p:blipFill>
          <a:blip r:embed="rId4"/>
          <a:stretch>
            <a:fillRect/>
          </a:stretch>
        </p:blipFill>
        <p:spPr>
          <a:xfrm>
            <a:off x="6400800" y="2207063"/>
            <a:ext cx="5080000" cy="3510673"/>
          </a:xfrm>
          <a:prstGeom prst="rect">
            <a:avLst/>
          </a:prstGeom>
        </p:spPr>
      </p:pic>
    </p:spTree>
    <p:extLst>
      <p:ext uri="{BB962C8B-B14F-4D97-AF65-F5344CB8AC3E}">
        <p14:creationId xmlns:p14="http://schemas.microsoft.com/office/powerpoint/2010/main" val="1128629835"/>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透明</a:t>
            </a:r>
            <a:endParaRPr lang="zh-CN" altLang="en-US" dirty="0"/>
          </a:p>
        </p:txBody>
      </p:sp>
      <p:sp>
        <p:nvSpPr>
          <p:cNvPr id="3" name="内容占位符 2"/>
          <p:cNvSpPr>
            <a:spLocks noGrp="1"/>
          </p:cNvSpPr>
          <p:nvPr>
            <p:ph idx="1"/>
          </p:nvPr>
        </p:nvSpPr>
        <p:spPr/>
        <p:txBody>
          <a:bodyPr/>
          <a:lstStyle/>
          <a:p>
            <a:r>
              <a:rPr lang="en-US" altLang="zh-CN" dirty="0" smtClean="0"/>
              <a:t>opacity</a:t>
            </a:r>
          </a:p>
          <a:p>
            <a:pPr lvl="1"/>
            <a:r>
              <a:rPr lang="zh-CN" altLang="en-US" dirty="0" smtClean="0"/>
              <a:t>用于指定元素的透明度，取值从</a:t>
            </a:r>
            <a:r>
              <a:rPr lang="en-US" altLang="zh-CN" dirty="0" smtClean="0"/>
              <a:t>0</a:t>
            </a:r>
            <a:r>
              <a:rPr lang="zh-CN" altLang="en-US" dirty="0" smtClean="0"/>
              <a:t>到</a:t>
            </a:r>
            <a:r>
              <a:rPr lang="en-US" altLang="zh-CN" dirty="0" smtClean="0"/>
              <a:t>1</a:t>
            </a:r>
            <a:r>
              <a:rPr lang="zh-CN" altLang="en-US" dirty="0" smtClean="0"/>
              <a:t>，</a:t>
            </a:r>
            <a:r>
              <a:rPr lang="en-US" altLang="zh-CN" dirty="0" smtClean="0"/>
              <a:t>0</a:t>
            </a:r>
            <a:r>
              <a:rPr lang="zh-CN" altLang="en-US" dirty="0" smtClean="0"/>
              <a:t>表示完全透明，</a:t>
            </a:r>
            <a:r>
              <a:rPr lang="en-US" altLang="zh-CN" dirty="0" smtClean="0"/>
              <a:t>1</a:t>
            </a:r>
            <a:r>
              <a:rPr lang="zh-CN" altLang="en-US" dirty="0" smtClean="0"/>
              <a:t>表示不透明</a:t>
            </a:r>
            <a:endParaRPr lang="en-US" altLang="zh-CN" dirty="0" smtClean="0"/>
          </a:p>
          <a:p>
            <a:pPr lvl="1"/>
            <a:r>
              <a:rPr lang="en-US" altLang="zh-CN" dirty="0" smtClean="0"/>
              <a:t>alpha</a:t>
            </a:r>
            <a:r>
              <a:rPr lang="zh-CN" altLang="en-US" dirty="0" smtClean="0"/>
              <a:t>通道可以单独针对元素背景色和文字颜色等进行设置，</a:t>
            </a:r>
            <a:r>
              <a:rPr lang="en-US" altLang="zh-CN" dirty="0" smtClean="0"/>
              <a:t>opacity</a:t>
            </a:r>
            <a:r>
              <a:rPr lang="zh-CN" altLang="en-US" dirty="0" smtClean="0"/>
              <a:t>只能针对整个元素设置</a:t>
            </a:r>
            <a:endParaRPr lang="en-US" altLang="zh-CN" dirty="0" smtClean="0"/>
          </a:p>
          <a:p>
            <a:r>
              <a:rPr lang="en-US" altLang="zh-CN" dirty="0" smtClean="0"/>
              <a:t>transparent</a:t>
            </a:r>
          </a:p>
          <a:p>
            <a:pPr lvl="1"/>
            <a:r>
              <a:rPr lang="zh-CN" altLang="en-US" dirty="0" smtClean="0"/>
              <a:t>在</a:t>
            </a:r>
            <a:r>
              <a:rPr lang="en-US" altLang="zh-CN" dirty="0" smtClean="0"/>
              <a:t>CSS3</a:t>
            </a:r>
            <a:r>
              <a:rPr lang="zh-CN" altLang="en-US" dirty="0" smtClean="0"/>
              <a:t>中，可以为所有颜色值设置该属性</a:t>
            </a:r>
            <a:endParaRPr lang="en-US" altLang="zh-CN" dirty="0" smtClean="0"/>
          </a:p>
          <a:p>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1358169563"/>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透明</a:t>
            </a:r>
          </a:p>
        </p:txBody>
      </p:sp>
      <p:pic>
        <p:nvPicPr>
          <p:cNvPr id="7" name="内容占位符 6"/>
          <p:cNvPicPr>
            <a:picLocks noGrp="1" noChangeAspect="1"/>
          </p:cNvPicPr>
          <p:nvPr>
            <p:ph sz="half" idx="1"/>
          </p:nvPr>
        </p:nvPicPr>
        <p:blipFill>
          <a:blip r:embed="rId2"/>
          <a:stretch>
            <a:fillRect/>
          </a:stretch>
        </p:blipFill>
        <p:spPr>
          <a:xfrm>
            <a:off x="1117600" y="1928266"/>
            <a:ext cx="5080000" cy="4068268"/>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237956"/>
            <a:ext cx="5080000" cy="3448888"/>
          </a:xfrm>
          <a:prstGeom prst="rect">
            <a:avLst/>
          </a:prstGeom>
        </p:spPr>
      </p:pic>
    </p:spTree>
    <p:extLst>
      <p:ext uri="{BB962C8B-B14F-4D97-AF65-F5344CB8AC3E}">
        <p14:creationId xmlns:p14="http://schemas.microsoft.com/office/powerpoint/2010/main" val="283767028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阴影</a:t>
            </a:r>
            <a:endParaRPr lang="zh-CN" altLang="en-US" dirty="0"/>
          </a:p>
        </p:txBody>
      </p:sp>
      <p:sp>
        <p:nvSpPr>
          <p:cNvPr id="3" name="内容占位符 2"/>
          <p:cNvSpPr>
            <a:spLocks noGrp="1"/>
          </p:cNvSpPr>
          <p:nvPr>
            <p:ph idx="1"/>
          </p:nvPr>
        </p:nvSpPr>
        <p:spPr/>
        <p:txBody>
          <a:bodyPr/>
          <a:lstStyle/>
          <a:p>
            <a:r>
              <a:rPr lang="en-US" altLang="zh-CN" dirty="0" smtClean="0"/>
              <a:t>box-shadow</a:t>
            </a:r>
          </a:p>
          <a:p>
            <a:pPr lvl="1"/>
            <a:r>
              <a:rPr lang="zh-CN" altLang="en-US" dirty="0" smtClean="0"/>
              <a:t>为块状元素设置阴影效果</a:t>
            </a:r>
            <a:endParaRPr lang="en-US" altLang="zh-CN" dirty="0" smtClean="0"/>
          </a:p>
          <a:p>
            <a:pPr lvl="1"/>
            <a:r>
              <a:rPr lang="zh-CN" altLang="en-US" dirty="0" smtClean="0"/>
              <a:t>语法类似</a:t>
            </a:r>
            <a:r>
              <a:rPr lang="en-US" altLang="zh-CN" dirty="0" smtClean="0"/>
              <a:t>box-shadow: a b c d color; </a:t>
            </a:r>
            <a:r>
              <a:rPr lang="zh-CN" altLang="en-US" dirty="0" smtClean="0"/>
              <a:t>其中</a:t>
            </a:r>
            <a:r>
              <a:rPr lang="en-US" altLang="zh-CN" dirty="0" smtClean="0"/>
              <a:t>a</a:t>
            </a:r>
            <a:r>
              <a:rPr lang="zh-CN" altLang="en-US" dirty="0" smtClean="0"/>
              <a:t>和</a:t>
            </a:r>
            <a:r>
              <a:rPr lang="en-US" altLang="zh-CN" dirty="0" smtClean="0"/>
              <a:t>b</a:t>
            </a:r>
            <a:r>
              <a:rPr lang="zh-CN" altLang="en-US" dirty="0" smtClean="0"/>
              <a:t>为水平和垂直方向偏移，</a:t>
            </a:r>
            <a:r>
              <a:rPr lang="en-US" altLang="zh-CN" dirty="0" smtClean="0"/>
              <a:t>c</a:t>
            </a:r>
            <a:r>
              <a:rPr lang="zh-CN" altLang="en-US" dirty="0" smtClean="0"/>
              <a:t>为模糊距离，</a:t>
            </a:r>
            <a:r>
              <a:rPr lang="en-US" altLang="zh-CN" dirty="0" smtClean="0"/>
              <a:t>d</a:t>
            </a:r>
            <a:r>
              <a:rPr lang="zh-CN" altLang="en-US" dirty="0" smtClean="0"/>
              <a:t>为阴影伸展范围，</a:t>
            </a:r>
            <a:r>
              <a:rPr lang="en-US" altLang="zh-CN" dirty="0" smtClean="0"/>
              <a:t>color</a:t>
            </a:r>
            <a:r>
              <a:rPr lang="zh-CN" altLang="en-US" dirty="0" smtClean="0"/>
              <a:t>为阴影颜色</a:t>
            </a:r>
            <a:endParaRPr lang="en-US" altLang="zh-CN" dirty="0" smtClean="0"/>
          </a:p>
          <a:p>
            <a:r>
              <a:rPr lang="en-US" altLang="zh-CN" dirty="0" smtClean="0"/>
              <a:t>text-shadow</a:t>
            </a:r>
          </a:p>
          <a:p>
            <a:pPr lvl="1"/>
            <a:r>
              <a:rPr lang="zh-CN" altLang="en-US" dirty="0" smtClean="0"/>
              <a:t>为文字设置阴影效果</a:t>
            </a:r>
            <a:endParaRPr lang="en-US" altLang="zh-CN" dirty="0" smtClean="0"/>
          </a:p>
          <a:p>
            <a:pPr lvl="1"/>
            <a:r>
              <a:rPr lang="zh-CN" altLang="en-US" dirty="0"/>
              <a:t>语法</a:t>
            </a:r>
            <a:r>
              <a:rPr lang="zh-CN" altLang="en-US" dirty="0" smtClean="0"/>
              <a:t>类似</a:t>
            </a:r>
            <a:r>
              <a:rPr lang="en-US" altLang="zh-CN" dirty="0"/>
              <a:t>text</a:t>
            </a:r>
            <a:r>
              <a:rPr lang="en-US" altLang="zh-CN" dirty="0" smtClean="0"/>
              <a:t>-shadow</a:t>
            </a:r>
            <a:r>
              <a:rPr lang="en-US" altLang="zh-CN" dirty="0"/>
              <a:t>: color </a:t>
            </a:r>
            <a:r>
              <a:rPr lang="en-US" altLang="zh-CN" dirty="0" smtClean="0"/>
              <a:t>a </a:t>
            </a:r>
            <a:r>
              <a:rPr lang="en-US" altLang="zh-CN" dirty="0"/>
              <a:t>b </a:t>
            </a:r>
            <a:r>
              <a:rPr lang="en-US" altLang="zh-CN" dirty="0" smtClean="0"/>
              <a:t>c;</a:t>
            </a:r>
          </a:p>
          <a:p>
            <a:r>
              <a:rPr lang="en-US" altLang="zh-CN" dirty="0" smtClean="0">
                <a:hlinkClick r:id="rId3" action="ppaction://hlinkfile"/>
              </a:rPr>
              <a:t>example</a:t>
            </a:r>
            <a:endParaRPr lang="en-US" altLang="zh-CN" dirty="0" smtClean="0"/>
          </a:p>
        </p:txBody>
      </p:sp>
    </p:spTree>
    <p:extLst>
      <p:ext uri="{BB962C8B-B14F-4D97-AF65-F5344CB8AC3E}">
        <p14:creationId xmlns:p14="http://schemas.microsoft.com/office/powerpoint/2010/main" val="3651576195"/>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a:t>
            </a:r>
          </a:p>
        </p:txBody>
      </p:sp>
      <p:pic>
        <p:nvPicPr>
          <p:cNvPr id="7" name="内容占位符 6"/>
          <p:cNvPicPr>
            <a:picLocks noGrp="1" noChangeAspect="1"/>
          </p:cNvPicPr>
          <p:nvPr>
            <p:ph sz="half" idx="1"/>
          </p:nvPr>
        </p:nvPicPr>
        <p:blipFill>
          <a:blip r:embed="rId2"/>
          <a:stretch>
            <a:fillRect/>
          </a:stretch>
        </p:blipFill>
        <p:spPr>
          <a:xfrm>
            <a:off x="1117600" y="2060602"/>
            <a:ext cx="5080000" cy="3803596"/>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237956"/>
            <a:ext cx="5080000" cy="3448888"/>
          </a:xfrm>
          <a:prstGeom prst="rect">
            <a:avLst/>
          </a:prstGeom>
        </p:spPr>
      </p:pic>
    </p:spTree>
    <p:extLst>
      <p:ext uri="{BB962C8B-B14F-4D97-AF65-F5344CB8AC3E}">
        <p14:creationId xmlns:p14="http://schemas.microsoft.com/office/powerpoint/2010/main" val="394703660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变形</a:t>
            </a:r>
            <a:endParaRPr lang="zh-CN" altLang="en-US" dirty="0"/>
          </a:p>
        </p:txBody>
      </p:sp>
      <p:sp>
        <p:nvSpPr>
          <p:cNvPr id="3" name="内容占位符 2"/>
          <p:cNvSpPr>
            <a:spLocks noGrp="1"/>
          </p:cNvSpPr>
          <p:nvPr>
            <p:ph sz="half" idx="1"/>
          </p:nvPr>
        </p:nvSpPr>
        <p:spPr/>
        <p:txBody>
          <a:bodyPr/>
          <a:lstStyle/>
          <a:p>
            <a:r>
              <a:rPr lang="en-US" altLang="zh-CN" dirty="0" smtClean="0"/>
              <a:t>transform</a:t>
            </a:r>
          </a:p>
          <a:p>
            <a:pPr lvl="1"/>
            <a:r>
              <a:rPr lang="zh-CN" altLang="en-US" dirty="0" smtClean="0"/>
              <a:t>为文字和图像提供内置二维或三维变形效果</a:t>
            </a:r>
            <a:endParaRPr lang="en-US" altLang="zh-CN" dirty="0" smtClean="0"/>
          </a:p>
          <a:p>
            <a:pPr lvl="1"/>
            <a:r>
              <a:rPr lang="zh-CN" altLang="en-US" dirty="0" smtClean="0"/>
              <a:t>目前主要</a:t>
            </a:r>
            <a:r>
              <a:rPr lang="zh-CN" altLang="en-US" dirty="0"/>
              <a:t>包括旋转</a:t>
            </a:r>
            <a:r>
              <a:rPr lang="en-US" altLang="zh-CN" dirty="0"/>
              <a:t>rotate</a:t>
            </a:r>
            <a:r>
              <a:rPr lang="zh-CN" altLang="en-US" dirty="0"/>
              <a:t>、扭曲</a:t>
            </a:r>
            <a:r>
              <a:rPr lang="en-US" altLang="zh-CN" dirty="0"/>
              <a:t>skew</a:t>
            </a:r>
            <a:r>
              <a:rPr lang="zh-CN" altLang="en-US" dirty="0"/>
              <a:t>、缩放</a:t>
            </a:r>
            <a:r>
              <a:rPr lang="en-US" altLang="zh-CN" dirty="0" smtClean="0"/>
              <a:t>scale</a:t>
            </a:r>
            <a:r>
              <a:rPr lang="zh-CN" altLang="en-US" dirty="0" smtClean="0"/>
              <a:t>、移动</a:t>
            </a:r>
            <a:r>
              <a:rPr lang="en-US" altLang="zh-CN" dirty="0" smtClean="0"/>
              <a:t>translate</a:t>
            </a:r>
            <a:r>
              <a:rPr lang="zh-CN" altLang="en-US" dirty="0"/>
              <a:t>和</a:t>
            </a:r>
            <a:r>
              <a:rPr lang="zh-CN" altLang="en-US" dirty="0" smtClean="0"/>
              <a:t>矩阵</a:t>
            </a:r>
            <a:r>
              <a:rPr lang="zh-CN" altLang="en-US" dirty="0"/>
              <a:t>变形</a:t>
            </a:r>
            <a:r>
              <a:rPr lang="en-US" altLang="zh-CN" dirty="0" smtClean="0"/>
              <a:t>matrix</a:t>
            </a:r>
            <a:r>
              <a:rPr lang="zh-CN" altLang="en-US" dirty="0" smtClean="0"/>
              <a:t>等效果</a:t>
            </a:r>
            <a:endParaRPr lang="en-US" altLang="zh-CN" dirty="0" smtClean="0"/>
          </a:p>
          <a:p>
            <a:pPr lvl="1"/>
            <a:r>
              <a:rPr lang="zh-CN" altLang="en-US" dirty="0" smtClean="0"/>
              <a:t>取值为若干变形函数，可叠加使用</a:t>
            </a:r>
            <a:endParaRPr lang="en-US" altLang="zh-CN" dirty="0" smtClean="0"/>
          </a:p>
          <a:p>
            <a:pPr lvl="1"/>
            <a:r>
              <a:rPr lang="en-US" altLang="zh-CN" dirty="0" smtClean="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3161170"/>
            <a:ext cx="5080000" cy="1602460"/>
          </a:xfrm>
          <a:prstGeom prst="rect">
            <a:avLst/>
          </a:prstGeom>
        </p:spPr>
      </p:pic>
    </p:spTree>
    <p:extLst>
      <p:ext uri="{BB962C8B-B14F-4D97-AF65-F5344CB8AC3E}">
        <p14:creationId xmlns:p14="http://schemas.microsoft.com/office/powerpoint/2010/main" val="906383579"/>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变形</a:t>
            </a:r>
          </a:p>
        </p:txBody>
      </p:sp>
      <p:pic>
        <p:nvPicPr>
          <p:cNvPr id="6" name="内容占位符 5"/>
          <p:cNvPicPr>
            <a:picLocks noGrp="1" noChangeAspect="1"/>
          </p:cNvPicPr>
          <p:nvPr>
            <p:ph sz="half" idx="1"/>
          </p:nvPr>
        </p:nvPicPr>
        <p:blipFill>
          <a:blip r:embed="rId2"/>
          <a:stretch>
            <a:fillRect/>
          </a:stretch>
        </p:blipFill>
        <p:spPr>
          <a:xfrm>
            <a:off x="1117600" y="2682517"/>
            <a:ext cx="5080000" cy="2559766"/>
          </a:xfrm>
          <a:prstGeom prst="rect">
            <a:avLst/>
          </a:prstGeom>
        </p:spPr>
      </p:pic>
      <p:pic>
        <p:nvPicPr>
          <p:cNvPr id="5" name="内容占位符 4"/>
          <p:cNvPicPr>
            <a:picLocks noGrp="1" noChangeAspect="1"/>
          </p:cNvPicPr>
          <p:nvPr>
            <p:ph sz="half" idx="2"/>
          </p:nvPr>
        </p:nvPicPr>
        <p:blipFill>
          <a:blip r:embed="rId3"/>
          <a:stretch>
            <a:fillRect/>
          </a:stretch>
        </p:blipFill>
        <p:spPr>
          <a:xfrm>
            <a:off x="6587903" y="1905000"/>
            <a:ext cx="4705794" cy="4114800"/>
          </a:xfrm>
          <a:prstGeom prst="rect">
            <a:avLst/>
          </a:prstGeom>
        </p:spPr>
      </p:pic>
    </p:spTree>
    <p:extLst>
      <p:ext uri="{BB962C8B-B14F-4D97-AF65-F5344CB8AC3E}">
        <p14:creationId xmlns:p14="http://schemas.microsoft.com/office/powerpoint/2010/main" val="41214970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动画</a:t>
            </a:r>
            <a:endParaRPr lang="zh-CN" altLang="en-US" dirty="0"/>
          </a:p>
        </p:txBody>
      </p:sp>
      <p:sp>
        <p:nvSpPr>
          <p:cNvPr id="3" name="内容占位符 2"/>
          <p:cNvSpPr>
            <a:spLocks noGrp="1"/>
          </p:cNvSpPr>
          <p:nvPr>
            <p:ph idx="1"/>
          </p:nvPr>
        </p:nvSpPr>
        <p:spPr/>
        <p:txBody>
          <a:bodyPr/>
          <a:lstStyle/>
          <a:p>
            <a:r>
              <a:rPr lang="en-US" altLang="zh-CN" dirty="0" smtClean="0"/>
              <a:t>transitions</a:t>
            </a:r>
          </a:p>
          <a:p>
            <a:pPr lvl="1"/>
            <a:r>
              <a:rPr lang="zh-CN" altLang="en-US" dirty="0" smtClean="0"/>
              <a:t>基于起始点属性值的动画</a:t>
            </a:r>
            <a:endParaRPr lang="en-US" altLang="zh-CN" dirty="0" smtClean="0"/>
          </a:p>
          <a:p>
            <a:pPr lvl="1"/>
            <a:r>
              <a:rPr lang="en-US" altLang="zh-CN" dirty="0" smtClean="0"/>
              <a:t>transitions : property duration timing-function</a:t>
            </a:r>
          </a:p>
          <a:p>
            <a:pPr lvl="1"/>
            <a:r>
              <a:rPr lang="en-US" altLang="zh-CN" dirty="0" smtClean="0"/>
              <a:t>property</a:t>
            </a:r>
            <a:r>
              <a:rPr lang="zh-CN" altLang="en-US" dirty="0" smtClean="0"/>
              <a:t>表示对那个属性进行过渡，</a:t>
            </a:r>
            <a:r>
              <a:rPr lang="en-US" altLang="zh-CN" dirty="0" smtClean="0"/>
              <a:t>duration</a:t>
            </a:r>
            <a:r>
              <a:rPr lang="zh-CN" altLang="en-US" dirty="0" smtClean="0"/>
              <a:t>表示过渡时间长度，</a:t>
            </a:r>
            <a:r>
              <a:rPr lang="en-US" altLang="zh-CN" dirty="0" smtClean="0"/>
              <a:t>timing-function</a:t>
            </a:r>
            <a:r>
              <a:rPr lang="zh-CN" altLang="en-US" dirty="0" smtClean="0"/>
              <a:t>表示通过什么方法来进行过渡</a:t>
            </a:r>
            <a:endParaRPr lang="en-US" altLang="zh-CN" dirty="0" smtClean="0"/>
          </a:p>
          <a:p>
            <a:pPr lvl="1"/>
            <a:r>
              <a:rPr lang="en-US" altLang="zh-CN" dirty="0">
                <a:hlinkClick r:id="rId3" action="ppaction://hlinkfile"/>
              </a:rPr>
              <a:t>example</a:t>
            </a:r>
            <a:endParaRPr lang="en-US" altLang="zh-CN" dirty="0"/>
          </a:p>
        </p:txBody>
      </p:sp>
    </p:spTree>
    <p:extLst>
      <p:ext uri="{BB962C8B-B14F-4D97-AF65-F5344CB8AC3E}">
        <p14:creationId xmlns:p14="http://schemas.microsoft.com/office/powerpoint/2010/main" val="370868929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动画</a:t>
            </a:r>
          </a:p>
        </p:txBody>
      </p:sp>
      <p:pic>
        <p:nvPicPr>
          <p:cNvPr id="6" name="内容占位符 5"/>
          <p:cNvPicPr>
            <a:picLocks noGrp="1" noChangeAspect="1"/>
          </p:cNvPicPr>
          <p:nvPr>
            <p:ph sz="half" idx="1"/>
          </p:nvPr>
        </p:nvPicPr>
        <p:blipFill>
          <a:blip r:embed="rId2"/>
          <a:stretch>
            <a:fillRect/>
          </a:stretch>
        </p:blipFill>
        <p:spPr>
          <a:xfrm>
            <a:off x="1117600" y="3076239"/>
            <a:ext cx="5080000" cy="1772322"/>
          </a:xfrm>
          <a:prstGeom prst="rect">
            <a:avLst/>
          </a:prstGeom>
        </p:spPr>
      </p:pic>
      <p:pic>
        <p:nvPicPr>
          <p:cNvPr id="7" name="内容占位符 6"/>
          <p:cNvPicPr>
            <a:picLocks noGrp="1" noChangeAspect="1"/>
          </p:cNvPicPr>
          <p:nvPr>
            <p:ph sz="half" idx="2"/>
          </p:nvPr>
        </p:nvPicPr>
        <p:blipFill>
          <a:blip r:embed="rId3"/>
          <a:stretch>
            <a:fillRect/>
          </a:stretch>
        </p:blipFill>
        <p:spPr>
          <a:xfrm>
            <a:off x="7061103" y="3444848"/>
            <a:ext cx="3759393" cy="1035103"/>
          </a:xfrm>
          <a:prstGeom prst="rect">
            <a:avLst/>
          </a:prstGeom>
        </p:spPr>
      </p:pic>
    </p:spTree>
    <p:extLst>
      <p:ext uri="{BB962C8B-B14F-4D97-AF65-F5344CB8AC3E}">
        <p14:creationId xmlns:p14="http://schemas.microsoft.com/office/powerpoint/2010/main" val="3207489553"/>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动画</a:t>
            </a:r>
          </a:p>
        </p:txBody>
      </p:sp>
      <p:sp>
        <p:nvSpPr>
          <p:cNvPr id="3" name="内容占位符 2"/>
          <p:cNvSpPr>
            <a:spLocks noGrp="1"/>
          </p:cNvSpPr>
          <p:nvPr>
            <p:ph idx="1"/>
          </p:nvPr>
        </p:nvSpPr>
        <p:spPr/>
        <p:txBody>
          <a:bodyPr/>
          <a:lstStyle/>
          <a:p>
            <a:r>
              <a:rPr lang="en-US" altLang="zh-CN" dirty="0"/>
              <a:t>animations</a:t>
            </a:r>
          </a:p>
          <a:p>
            <a:pPr lvl="1"/>
            <a:r>
              <a:rPr lang="zh-CN" altLang="en-US" dirty="0"/>
              <a:t>基于关键帧的</a:t>
            </a:r>
            <a:r>
              <a:rPr lang="zh-CN" altLang="en-US" dirty="0" smtClean="0"/>
              <a:t>动画</a:t>
            </a:r>
            <a:endParaRPr lang="en-US" altLang="zh-CN" dirty="0" smtClean="0"/>
          </a:p>
          <a:p>
            <a:pPr lvl="1"/>
            <a:r>
              <a:rPr lang="zh-CN" altLang="en-US" dirty="0" smtClean="0"/>
              <a:t>可以通过</a:t>
            </a:r>
            <a:r>
              <a:rPr lang="en-US" altLang="zh-CN" dirty="0" err="1" smtClean="0"/>
              <a:t>keyframes</a:t>
            </a:r>
            <a:r>
              <a:rPr lang="zh-CN" altLang="en-US" dirty="0" smtClean="0"/>
              <a:t>关键字命名和定义关键帧</a:t>
            </a:r>
            <a:endParaRPr lang="en-US" altLang="zh-CN" dirty="0" smtClean="0"/>
          </a:p>
          <a:p>
            <a:pPr lvl="1"/>
            <a:r>
              <a:rPr lang="zh-CN" altLang="en-US" dirty="0" smtClean="0"/>
              <a:t>类似</a:t>
            </a:r>
            <a:r>
              <a:rPr lang="en-US" altLang="zh-CN" dirty="0" smtClean="0"/>
              <a:t>transition</a:t>
            </a:r>
            <a:r>
              <a:rPr lang="zh-CN" altLang="en-US" dirty="0" smtClean="0"/>
              <a:t>，提供了</a:t>
            </a:r>
            <a:r>
              <a:rPr lang="en-US" altLang="zh-CN" dirty="0" smtClean="0"/>
              <a:t>animation</a:t>
            </a:r>
            <a:r>
              <a:rPr lang="zh-CN" altLang="en-US" dirty="0" smtClean="0"/>
              <a:t>开头的</a:t>
            </a:r>
            <a:r>
              <a:rPr lang="en-US" altLang="zh-CN" dirty="0" smtClean="0"/>
              <a:t>name</a:t>
            </a:r>
            <a:r>
              <a:rPr lang="zh-CN" altLang="en-US" dirty="0" smtClean="0"/>
              <a:t>、</a:t>
            </a:r>
            <a:r>
              <a:rPr lang="en-US" altLang="zh-CN" dirty="0" smtClean="0"/>
              <a:t>duration</a:t>
            </a:r>
            <a:r>
              <a:rPr lang="zh-CN" altLang="en-US" dirty="0" smtClean="0"/>
              <a:t>、</a:t>
            </a:r>
            <a:r>
              <a:rPr lang="en-US" altLang="zh-CN" dirty="0" smtClean="0"/>
              <a:t>timing-function</a:t>
            </a:r>
            <a:r>
              <a:rPr lang="zh-CN" altLang="en-US" dirty="0" smtClean="0"/>
              <a:t>等属性</a:t>
            </a:r>
            <a:endParaRPr lang="en-US" altLang="zh-CN" dirty="0"/>
          </a:p>
          <a:p>
            <a:pPr lvl="1"/>
            <a:r>
              <a:rPr lang="en-US" altLang="zh-CN" dirty="0" smtClean="0">
                <a:hlinkClick r:id="rId3" action="ppaction://hlinkfile"/>
              </a:rPr>
              <a:t>example</a:t>
            </a:r>
            <a:endParaRPr lang="en-US" altLang="zh-CN" dirty="0" smtClean="0"/>
          </a:p>
          <a:p>
            <a:pPr lvl="1"/>
            <a:endParaRPr lang="zh-CN" altLang="en-US" dirty="0"/>
          </a:p>
          <a:p>
            <a:endParaRPr lang="zh-CN" altLang="en-US" dirty="0"/>
          </a:p>
        </p:txBody>
      </p:sp>
    </p:spTree>
    <p:extLst>
      <p:ext uri="{BB962C8B-B14F-4D97-AF65-F5344CB8AC3E}">
        <p14:creationId xmlns:p14="http://schemas.microsoft.com/office/powerpoint/2010/main" val="131665562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动画</a:t>
            </a:r>
          </a:p>
        </p:txBody>
      </p:sp>
      <p:pic>
        <p:nvPicPr>
          <p:cNvPr id="6" name="内容占位符 5"/>
          <p:cNvPicPr>
            <a:picLocks noGrp="1" noChangeAspect="1"/>
          </p:cNvPicPr>
          <p:nvPr>
            <p:ph sz="half" idx="1"/>
          </p:nvPr>
        </p:nvPicPr>
        <p:blipFill>
          <a:blip r:embed="rId2"/>
          <a:stretch>
            <a:fillRect/>
          </a:stretch>
        </p:blipFill>
        <p:spPr>
          <a:xfrm>
            <a:off x="1117600" y="2495882"/>
            <a:ext cx="5080000" cy="2933036"/>
          </a:xfrm>
          <a:prstGeom prst="rect">
            <a:avLst/>
          </a:prstGeom>
        </p:spPr>
      </p:pic>
      <p:pic>
        <p:nvPicPr>
          <p:cNvPr id="7" name="内容占位符 6"/>
          <p:cNvPicPr>
            <a:picLocks noGrp="1" noChangeAspect="1"/>
          </p:cNvPicPr>
          <p:nvPr>
            <p:ph sz="half" idx="2"/>
          </p:nvPr>
        </p:nvPicPr>
        <p:blipFill>
          <a:blip r:embed="rId3"/>
          <a:stretch>
            <a:fillRect/>
          </a:stretch>
        </p:blipFill>
        <p:spPr>
          <a:xfrm>
            <a:off x="7061103" y="3444848"/>
            <a:ext cx="3759393" cy="1035103"/>
          </a:xfrm>
          <a:prstGeom prst="rect">
            <a:avLst/>
          </a:prstGeom>
        </p:spPr>
      </p:pic>
    </p:spTree>
    <p:extLst>
      <p:ext uri="{BB962C8B-B14F-4D97-AF65-F5344CB8AC3E}">
        <p14:creationId xmlns:p14="http://schemas.microsoft.com/office/powerpoint/2010/main" val="2130310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CSS</a:t>
            </a:r>
            <a:r>
              <a:rPr lang="zh-CN" altLang="en-US" dirty="0" smtClean="0"/>
              <a:t>概述</a:t>
            </a:r>
            <a:endParaRPr lang="en-US" altLang="zh-CN" dirty="0"/>
          </a:p>
        </p:txBody>
      </p:sp>
    </p:spTree>
    <p:extLst>
      <p:ext uri="{BB962C8B-B14F-4D97-AF65-F5344CB8AC3E}">
        <p14:creationId xmlns:p14="http://schemas.microsoft.com/office/powerpoint/2010/main" val="32623489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类选择器</a:t>
            </a:r>
          </a:p>
        </p:txBody>
      </p:sp>
      <p:sp>
        <p:nvSpPr>
          <p:cNvPr id="3" name="内容占位符 2"/>
          <p:cNvSpPr>
            <a:spLocks noGrp="1"/>
          </p:cNvSpPr>
          <p:nvPr>
            <p:ph idx="1"/>
          </p:nvPr>
        </p:nvSpPr>
        <p:spPr/>
        <p:txBody>
          <a:bodyPr/>
          <a:lstStyle/>
          <a:p>
            <a:r>
              <a:rPr lang="zh-CN" altLang="en-US" dirty="0"/>
              <a:t>多类选择器		</a:t>
            </a:r>
            <a:r>
              <a:rPr lang="en-US" altLang="zh-CN" dirty="0">
                <a:hlinkClick r:id="rId3" action="ppaction://hlinkfile"/>
              </a:rPr>
              <a:t>example</a:t>
            </a:r>
            <a:endParaRPr lang="en-US" altLang="zh-CN" dirty="0"/>
          </a:p>
          <a:p>
            <a:endParaRPr lang="zh-CN" altLang="en-US" dirty="0"/>
          </a:p>
        </p:txBody>
      </p:sp>
      <p:pic>
        <p:nvPicPr>
          <p:cNvPr id="4" name="图片 3"/>
          <p:cNvPicPr>
            <a:picLocks noChangeAspect="1"/>
          </p:cNvPicPr>
          <p:nvPr/>
        </p:nvPicPr>
        <p:blipFill>
          <a:blip r:embed="rId4"/>
          <a:stretch>
            <a:fillRect/>
          </a:stretch>
        </p:blipFill>
        <p:spPr>
          <a:xfrm>
            <a:off x="1121095" y="2636912"/>
            <a:ext cx="4905697" cy="3551951"/>
          </a:xfrm>
          <a:prstGeom prst="rect">
            <a:avLst/>
          </a:prstGeom>
        </p:spPr>
      </p:pic>
      <p:pic>
        <p:nvPicPr>
          <p:cNvPr id="5" name="图片 4"/>
          <p:cNvPicPr>
            <a:picLocks noChangeAspect="1"/>
          </p:cNvPicPr>
          <p:nvPr/>
        </p:nvPicPr>
        <p:blipFill>
          <a:blip r:embed="rId5"/>
          <a:stretch>
            <a:fillRect/>
          </a:stretch>
        </p:blipFill>
        <p:spPr>
          <a:xfrm>
            <a:off x="6456040" y="2635909"/>
            <a:ext cx="4896544" cy="3383891"/>
          </a:xfrm>
          <a:prstGeom prst="rect">
            <a:avLst/>
          </a:prstGeom>
        </p:spPr>
      </p:pic>
    </p:spTree>
    <p:extLst>
      <p:ext uri="{BB962C8B-B14F-4D97-AF65-F5344CB8AC3E}">
        <p14:creationId xmlns:p14="http://schemas.microsoft.com/office/powerpoint/2010/main" val="3760364178"/>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XIX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CSS</a:t>
            </a:r>
            <a:r>
              <a:rPr lang="zh-CN" altLang="en-US" dirty="0" smtClean="0"/>
              <a:t>建议</a:t>
            </a:r>
            <a:endParaRPr lang="en-US" altLang="zh-CN" dirty="0"/>
          </a:p>
        </p:txBody>
      </p:sp>
    </p:spTree>
    <p:extLst>
      <p:ext uri="{BB962C8B-B14F-4D97-AF65-F5344CB8AC3E}">
        <p14:creationId xmlns:p14="http://schemas.microsoft.com/office/powerpoint/2010/main" val="4178116707"/>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组织</a:t>
            </a:r>
            <a:r>
              <a:rPr lang="zh-CN" altLang="en-US" dirty="0" smtClean="0"/>
              <a:t>建议</a:t>
            </a:r>
            <a:endParaRPr lang="zh-CN" altLang="en-US" dirty="0"/>
          </a:p>
        </p:txBody>
      </p:sp>
      <p:sp>
        <p:nvSpPr>
          <p:cNvPr id="3" name="内容占位符 2"/>
          <p:cNvSpPr>
            <a:spLocks noGrp="1"/>
          </p:cNvSpPr>
          <p:nvPr>
            <p:ph idx="1"/>
          </p:nvPr>
        </p:nvSpPr>
        <p:spPr/>
        <p:txBody>
          <a:bodyPr/>
          <a:lstStyle/>
          <a:p>
            <a:r>
              <a:rPr lang="zh-CN" altLang="en-US" dirty="0" smtClean="0"/>
              <a:t>针对不同平台构建不同样式表</a:t>
            </a:r>
            <a:endParaRPr lang="en-US" altLang="zh-CN" dirty="0" smtClean="0"/>
          </a:p>
          <a:p>
            <a:r>
              <a:rPr lang="zh-CN" altLang="en-US" dirty="0" smtClean="0"/>
              <a:t>针对特定平台构建结构良好的单一样式表</a:t>
            </a:r>
            <a:endParaRPr lang="en-US" altLang="zh-CN" dirty="0" smtClean="0"/>
          </a:p>
          <a:p>
            <a:pPr lvl="1"/>
            <a:r>
              <a:rPr lang="zh-CN" altLang="en-US" dirty="0" smtClean="0"/>
              <a:t>不再主张样式表分割</a:t>
            </a:r>
            <a:endParaRPr lang="en-US" altLang="zh-CN" dirty="0" smtClean="0"/>
          </a:p>
          <a:p>
            <a:pPr lvl="1"/>
            <a:r>
              <a:rPr lang="zh-CN" altLang="en-US" dirty="0"/>
              <a:t>导</a:t>
            </a:r>
            <a:r>
              <a:rPr lang="zh-CN" altLang="en-US" dirty="0" smtClean="0"/>
              <a:t>入式样式表比链接式样式表慢</a:t>
            </a:r>
            <a:endParaRPr lang="en-US" altLang="zh-CN" dirty="0" smtClean="0"/>
          </a:p>
          <a:p>
            <a:pPr lvl="1"/>
            <a:r>
              <a:rPr lang="zh-CN" altLang="en-US" dirty="0" smtClean="0"/>
              <a:t>浏览器对同时下载文件个数有限制</a:t>
            </a:r>
            <a:endParaRPr lang="en-US" altLang="zh-CN" dirty="0" smtClean="0"/>
          </a:p>
          <a:p>
            <a:r>
              <a:rPr lang="zh-CN" altLang="en-US" dirty="0" smtClean="0"/>
              <a:t>将样式分组</a:t>
            </a:r>
            <a:endParaRPr lang="en-US" altLang="zh-CN" dirty="0" smtClean="0"/>
          </a:p>
          <a:p>
            <a:r>
              <a:rPr lang="zh-CN" altLang="en-US" dirty="0" smtClean="0"/>
              <a:t>为打印版本提供专门样式表</a:t>
            </a:r>
            <a:endParaRPr lang="en-US" altLang="zh-CN" dirty="0" smtClean="0"/>
          </a:p>
          <a:p>
            <a:r>
              <a:rPr lang="zh-CN" altLang="en-US" dirty="0" smtClean="0"/>
              <a:t>使用</a:t>
            </a:r>
            <a:r>
              <a:rPr lang="en-US" altLang="zh-CN" dirty="0" smtClean="0"/>
              <a:t>CSS Reset</a:t>
            </a:r>
            <a:endParaRPr lang="zh-CN" altLang="en-US" dirty="0"/>
          </a:p>
        </p:txBody>
      </p:sp>
    </p:spTree>
    <p:extLst>
      <p:ext uri="{BB962C8B-B14F-4D97-AF65-F5344CB8AC3E}">
        <p14:creationId xmlns:p14="http://schemas.microsoft.com/office/powerpoint/2010/main" val="2948360711"/>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书写建议</a:t>
            </a:r>
            <a:endParaRPr lang="zh-CN" altLang="en-US" dirty="0"/>
          </a:p>
        </p:txBody>
      </p:sp>
      <p:sp>
        <p:nvSpPr>
          <p:cNvPr id="3" name="内容占位符 2"/>
          <p:cNvSpPr>
            <a:spLocks noGrp="1"/>
          </p:cNvSpPr>
          <p:nvPr>
            <p:ph idx="1"/>
          </p:nvPr>
        </p:nvSpPr>
        <p:spPr/>
        <p:txBody>
          <a:bodyPr/>
          <a:lstStyle/>
          <a:p>
            <a:r>
              <a:rPr lang="zh-CN" altLang="en-US" dirty="0" smtClean="0"/>
              <a:t>提供注释，并通过标志划分样式表的各个部分</a:t>
            </a:r>
            <a:endParaRPr lang="en-US" altLang="zh-CN" dirty="0" smtClean="0"/>
          </a:p>
          <a:p>
            <a:r>
              <a:rPr lang="zh-CN" altLang="en-US" dirty="0" smtClean="0"/>
              <a:t>删除不用的样式和注释</a:t>
            </a:r>
            <a:endParaRPr lang="en-US" altLang="zh-CN" dirty="0" smtClean="0"/>
          </a:p>
          <a:p>
            <a:r>
              <a:rPr lang="zh-CN" altLang="en-US" dirty="0" smtClean="0"/>
              <a:t>对</a:t>
            </a:r>
            <a:r>
              <a:rPr lang="en-US" altLang="zh-CN" dirty="0" smtClean="0"/>
              <a:t>ID</a:t>
            </a:r>
            <a:r>
              <a:rPr lang="zh-CN" altLang="en-US" dirty="0" smtClean="0"/>
              <a:t>和类命名时针对目的而非表现或布局位置命名，注意命名的语义化和一致化</a:t>
            </a:r>
            <a:endParaRPr lang="en-US" altLang="zh-CN" dirty="0" smtClean="0"/>
          </a:p>
          <a:p>
            <a:r>
              <a:rPr lang="zh-CN" altLang="en-US" dirty="0" smtClean="0"/>
              <a:t>使用多个类</a:t>
            </a:r>
            <a:endParaRPr lang="en-US" altLang="zh-CN" dirty="0" smtClean="0"/>
          </a:p>
          <a:p>
            <a:r>
              <a:rPr lang="zh-CN" altLang="en-US" dirty="0" smtClean="0"/>
              <a:t>首先针对现代浏览器如</a:t>
            </a:r>
            <a:r>
              <a:rPr lang="en-US" altLang="zh-CN" dirty="0" smtClean="0"/>
              <a:t>Chrome</a:t>
            </a:r>
            <a:r>
              <a:rPr lang="zh-CN" altLang="en-US" dirty="0" smtClean="0"/>
              <a:t>、</a:t>
            </a:r>
            <a:r>
              <a:rPr lang="en-US" altLang="zh-CN" dirty="0" smtClean="0"/>
              <a:t>Firefox</a:t>
            </a:r>
            <a:r>
              <a:rPr lang="zh-CN" altLang="en-US" dirty="0" smtClean="0"/>
              <a:t>开发，然后再到</a:t>
            </a:r>
            <a:r>
              <a:rPr lang="en-US" altLang="zh-CN" dirty="0" smtClean="0"/>
              <a:t>IE</a:t>
            </a:r>
            <a:r>
              <a:rPr lang="zh-CN" altLang="en-US" dirty="0" smtClean="0"/>
              <a:t>中测试，针对</a:t>
            </a:r>
            <a:r>
              <a:rPr lang="en-US" altLang="zh-CN" dirty="0" smtClean="0"/>
              <a:t>IE</a:t>
            </a:r>
            <a:r>
              <a:rPr lang="zh-CN" altLang="en-US" dirty="0" smtClean="0"/>
              <a:t>不同版本做相应</a:t>
            </a:r>
            <a:r>
              <a:rPr lang="en-US" altLang="zh-CN" dirty="0" smtClean="0"/>
              <a:t>hack</a:t>
            </a:r>
            <a:r>
              <a:rPr lang="zh-CN" altLang="en-US" dirty="0" smtClean="0"/>
              <a:t>，注意对</a:t>
            </a:r>
            <a:r>
              <a:rPr lang="en-US" altLang="zh-CN" dirty="0" smtClean="0"/>
              <a:t>hack</a:t>
            </a:r>
            <a:r>
              <a:rPr lang="zh-CN" altLang="en-US" dirty="0" smtClean="0"/>
              <a:t>的管理（如使用条件注释）</a:t>
            </a:r>
            <a:endParaRPr lang="en-US" altLang="zh-CN" dirty="0" smtClean="0"/>
          </a:p>
          <a:p>
            <a:endParaRPr lang="zh-CN" altLang="en-US" dirty="0"/>
          </a:p>
        </p:txBody>
      </p:sp>
    </p:spTree>
    <p:extLst>
      <p:ext uri="{BB962C8B-B14F-4D97-AF65-F5344CB8AC3E}">
        <p14:creationId xmlns:p14="http://schemas.microsoft.com/office/powerpoint/2010/main" val="3361313618"/>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CSS3</a:t>
            </a:r>
            <a:r>
              <a:rPr lang="zh-CN" altLang="en-US" dirty="0" smtClean="0"/>
              <a:t>验证</a:t>
            </a:r>
            <a:r>
              <a:rPr lang="zh-CN" altLang="en-US" dirty="0"/>
              <a:t>和检测</a:t>
            </a:r>
          </a:p>
        </p:txBody>
      </p:sp>
      <p:sp>
        <p:nvSpPr>
          <p:cNvPr id="3" name="内容占位符 2"/>
          <p:cNvSpPr>
            <a:spLocks noGrp="1"/>
          </p:cNvSpPr>
          <p:nvPr>
            <p:ph idx="1"/>
          </p:nvPr>
        </p:nvSpPr>
        <p:spPr/>
        <p:txBody>
          <a:bodyPr/>
          <a:lstStyle/>
          <a:p>
            <a:r>
              <a:rPr lang="en-US" altLang="zh-CN" dirty="0"/>
              <a:t>W3C</a:t>
            </a:r>
            <a:r>
              <a:rPr lang="zh-CN" altLang="en-US" dirty="0" smtClean="0"/>
              <a:t>的</a:t>
            </a:r>
            <a:r>
              <a:rPr lang="en-US" altLang="zh-CN" dirty="0">
                <a:hlinkClick r:id="rId2"/>
              </a:rPr>
              <a:t>https://jigsaw.w3.org/css-validator</a:t>
            </a:r>
            <a:r>
              <a:rPr lang="en-US" altLang="zh-CN" dirty="0" smtClean="0">
                <a:hlinkClick r:id="rId2"/>
              </a:rPr>
              <a:t>/</a:t>
            </a:r>
            <a:r>
              <a:rPr lang="zh-CN" altLang="en-US" dirty="0" smtClean="0"/>
              <a:t>网址</a:t>
            </a:r>
            <a:r>
              <a:rPr lang="zh-CN" altLang="en-US" dirty="0"/>
              <a:t>提供</a:t>
            </a:r>
            <a:r>
              <a:rPr lang="zh-CN" altLang="en-US" dirty="0" smtClean="0"/>
              <a:t>了</a:t>
            </a:r>
            <a:r>
              <a:rPr lang="en-US" altLang="zh-CN" dirty="0" smtClean="0"/>
              <a:t>CSS3</a:t>
            </a:r>
            <a:r>
              <a:rPr lang="zh-CN" altLang="en-US" dirty="0" smtClean="0"/>
              <a:t>标准</a:t>
            </a:r>
            <a:r>
              <a:rPr lang="zh-CN" altLang="en-US" dirty="0"/>
              <a:t>规范吻合度的验证</a:t>
            </a:r>
            <a:endParaRPr lang="en-US" altLang="zh-CN" dirty="0"/>
          </a:p>
          <a:p>
            <a:endParaRPr lang="en-US" altLang="zh-CN" dirty="0" smtClean="0"/>
          </a:p>
          <a:p>
            <a:r>
              <a:rPr lang="zh-CN" altLang="en-US" dirty="0"/>
              <a:t>可以在</a:t>
            </a:r>
            <a:r>
              <a:rPr lang="en-US" altLang="zh-CN" dirty="0">
                <a:hlinkClick r:id="rId3"/>
              </a:rPr>
              <a:t>http://caniuse.com/</a:t>
            </a:r>
            <a:r>
              <a:rPr lang="en-US" altLang="zh-CN" dirty="0"/>
              <a:t> </a:t>
            </a:r>
            <a:r>
              <a:rPr lang="zh-CN" altLang="en-US" dirty="0"/>
              <a:t>网址上检查浏览器对标准的支持情况</a:t>
            </a:r>
            <a:endParaRPr lang="en-US" altLang="zh-CN" dirty="0"/>
          </a:p>
          <a:p>
            <a:endParaRPr lang="zh-CN" altLang="en-US" dirty="0"/>
          </a:p>
        </p:txBody>
      </p:sp>
    </p:spTree>
    <p:extLst>
      <p:ext uri="{BB962C8B-B14F-4D97-AF65-F5344CB8AC3E}">
        <p14:creationId xmlns:p14="http://schemas.microsoft.com/office/powerpoint/2010/main" val="15028375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相关资源</a:t>
            </a:r>
            <a:endParaRPr lang="en-US" altLang="zh-CN" dirty="0"/>
          </a:p>
        </p:txBody>
      </p:sp>
    </p:spTree>
    <p:extLst>
      <p:ext uri="{BB962C8B-B14F-4D97-AF65-F5344CB8AC3E}">
        <p14:creationId xmlns:p14="http://schemas.microsoft.com/office/powerpoint/2010/main" val="1277509698"/>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课后阅读</a:t>
            </a:r>
            <a:endParaRPr lang="zh-CN" altLang="en-US" dirty="0"/>
          </a:p>
        </p:txBody>
      </p:sp>
      <p:sp>
        <p:nvSpPr>
          <p:cNvPr id="3" name="内容占位符 2"/>
          <p:cNvSpPr>
            <a:spLocks noGrp="1"/>
          </p:cNvSpPr>
          <p:nvPr>
            <p:ph idx="1"/>
          </p:nvPr>
        </p:nvSpPr>
        <p:spPr/>
        <p:txBody>
          <a:bodyPr/>
          <a:lstStyle/>
          <a:p>
            <a:r>
              <a:rPr lang="en-US" altLang="zh-CN" dirty="0"/>
              <a:t>CSS3 The Missing Manuel, 4</a:t>
            </a:r>
            <a:r>
              <a:rPr lang="en-US" altLang="zh-CN" baseline="30000" dirty="0"/>
              <a:t>th</a:t>
            </a:r>
            <a:r>
              <a:rPr lang="en-US" altLang="zh-CN" dirty="0"/>
              <a:t> Edition. Chapter 12-14</a:t>
            </a:r>
            <a:endParaRPr lang="en-US" altLang="zh-CN" dirty="0" smtClean="0"/>
          </a:p>
          <a:p>
            <a:r>
              <a:rPr lang="en-US" altLang="zh-CN" dirty="0" smtClean="0"/>
              <a:t>CSS </a:t>
            </a:r>
            <a:r>
              <a:rPr lang="en-US" altLang="zh-CN" dirty="0"/>
              <a:t>The Definitive Guide, </a:t>
            </a:r>
            <a:r>
              <a:rPr lang="en-US" altLang="zh-CN" dirty="0" smtClean="0"/>
              <a:t>4</a:t>
            </a:r>
            <a:r>
              <a:rPr lang="en-US" altLang="zh-CN" baseline="30000" dirty="0" smtClean="0"/>
              <a:t>th</a:t>
            </a:r>
            <a:r>
              <a:rPr lang="en-US" altLang="zh-CN" dirty="0" smtClean="0"/>
              <a:t> Edition. </a:t>
            </a:r>
            <a:r>
              <a:rPr lang="en-US" altLang="zh-CN" dirty="0"/>
              <a:t>Chapter </a:t>
            </a:r>
            <a:r>
              <a:rPr lang="en-US" altLang="zh-CN" dirty="0" smtClean="0"/>
              <a:t>10-13</a:t>
            </a:r>
          </a:p>
          <a:p>
            <a:r>
              <a:rPr lang="en-US" altLang="zh-CN" dirty="0" smtClean="0"/>
              <a:t>Elastic Design</a:t>
            </a:r>
            <a:r>
              <a:rPr lang="zh-CN" altLang="en-US" dirty="0" smtClean="0"/>
              <a:t>，</a:t>
            </a:r>
            <a:r>
              <a:rPr lang="en-US" altLang="zh-CN" dirty="0">
                <a:hlinkClick r:id="rId3"/>
              </a:rPr>
              <a:t>http://</a:t>
            </a:r>
            <a:r>
              <a:rPr lang="en-US" altLang="zh-CN" dirty="0" smtClean="0">
                <a:hlinkClick r:id="rId3"/>
              </a:rPr>
              <a:t>www.alistapart.com/articles/elastic</a:t>
            </a:r>
            <a:endParaRPr lang="en-US" altLang="zh-CN" dirty="0" smtClean="0"/>
          </a:p>
          <a:p>
            <a:r>
              <a:rPr lang="en-US" altLang="zh-CN" dirty="0"/>
              <a:t>Variable fixed width layout</a:t>
            </a:r>
            <a:r>
              <a:rPr lang="zh-CN" altLang="en-US" dirty="0"/>
              <a:t>，</a:t>
            </a:r>
            <a:r>
              <a:rPr lang="en-US" altLang="zh-CN" dirty="0">
                <a:hlinkClick r:id="rId4"/>
              </a:rPr>
              <a:t>http://clagnut.com/blog/1663</a:t>
            </a:r>
            <a:endParaRPr lang="en-US" altLang="zh-CN" dirty="0"/>
          </a:p>
          <a:p>
            <a:r>
              <a:rPr lang="en-US" altLang="zh-CN" dirty="0"/>
              <a:t>Faux Columns</a:t>
            </a:r>
            <a:r>
              <a:rPr lang="zh-CN" altLang="en-US" dirty="0"/>
              <a:t>，</a:t>
            </a:r>
            <a:r>
              <a:rPr lang="en-US" altLang="zh-CN" dirty="0"/>
              <a:t> </a:t>
            </a:r>
            <a:r>
              <a:rPr lang="en-US" altLang="zh-CN" dirty="0">
                <a:hlinkClick r:id="rId5"/>
              </a:rPr>
              <a:t>http://www.alistapart.com/articles/fauxcolumns/</a:t>
            </a:r>
            <a:endParaRPr lang="en-US" altLang="zh-CN" dirty="0"/>
          </a:p>
          <a:p>
            <a:r>
              <a:rPr lang="zh-CN" altLang="en-US" dirty="0"/>
              <a:t>即将到来的</a:t>
            </a:r>
            <a:r>
              <a:rPr lang="en-US" altLang="zh-CN" dirty="0"/>
              <a:t>CSS</a:t>
            </a:r>
            <a:r>
              <a:rPr lang="zh-CN" altLang="en-US" dirty="0"/>
              <a:t>私有前缀灾难，</a:t>
            </a:r>
            <a:r>
              <a:rPr lang="en-US" altLang="zh-CN" dirty="0">
                <a:hlinkClick r:id="rId6"/>
              </a:rPr>
              <a:t>http://hi.baidu.com/limei_144/item/a7356628e62c37c0ef10f135</a:t>
            </a:r>
            <a:r>
              <a:rPr lang="zh-CN" altLang="en-US" dirty="0">
                <a:hlinkClick r:id="rId6"/>
              </a:rPr>
              <a:t>，</a:t>
            </a:r>
            <a:r>
              <a:rPr lang="en-US" altLang="zh-CN" dirty="0">
                <a:hlinkClick r:id="rId6"/>
              </a:rPr>
              <a:t>http://www.sitepoint.com/w3c-css-webkit-prefix-crisis/</a:t>
            </a:r>
            <a:r>
              <a:rPr lang="en-US" altLang="zh-CN" dirty="0"/>
              <a:t> </a:t>
            </a:r>
            <a:endParaRPr lang="zh-CN" altLang="en-US" dirty="0"/>
          </a:p>
          <a:p>
            <a:endParaRPr lang="en-US" altLang="zh-CN" dirty="0" smtClean="0"/>
          </a:p>
        </p:txBody>
      </p:sp>
    </p:spTree>
    <p:extLst>
      <p:ext uri="{BB962C8B-B14F-4D97-AF65-F5344CB8AC3E}">
        <p14:creationId xmlns:p14="http://schemas.microsoft.com/office/powerpoint/2010/main" val="3125464626"/>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网上资源</a:t>
            </a:r>
            <a:endParaRPr lang="zh-CN" altLang="en-US" dirty="0"/>
          </a:p>
        </p:txBody>
      </p:sp>
      <p:sp>
        <p:nvSpPr>
          <p:cNvPr id="3" name="内容占位符 2"/>
          <p:cNvSpPr>
            <a:spLocks noGrp="1"/>
          </p:cNvSpPr>
          <p:nvPr>
            <p:ph idx="1"/>
          </p:nvPr>
        </p:nvSpPr>
        <p:spPr/>
        <p:txBody>
          <a:bodyPr/>
          <a:lstStyle/>
          <a:p>
            <a:r>
              <a:rPr lang="en-US" altLang="zh-CN" dirty="0"/>
              <a:t>CSS Current </a:t>
            </a:r>
            <a:r>
              <a:rPr lang="en-US" altLang="zh-CN" dirty="0" smtClean="0"/>
              <a:t>Status</a:t>
            </a:r>
            <a:r>
              <a:rPr lang="zh-CN" altLang="en-US" dirty="0" smtClean="0"/>
              <a:t>，</a:t>
            </a:r>
            <a:r>
              <a:rPr lang="en-US" altLang="zh-CN" dirty="0">
                <a:hlinkClick r:id="rId3"/>
              </a:rPr>
              <a:t>http://</a:t>
            </a:r>
            <a:r>
              <a:rPr lang="en-US" altLang="zh-CN" dirty="0" smtClean="0">
                <a:hlinkClick r:id="rId3"/>
              </a:rPr>
              <a:t>www.w3.org/Style/CSS/current-work</a:t>
            </a:r>
            <a:r>
              <a:rPr lang="en-US" altLang="zh-CN" dirty="0" smtClean="0"/>
              <a:t>  </a:t>
            </a:r>
            <a:endParaRPr lang="en-US" altLang="zh-CN" dirty="0"/>
          </a:p>
          <a:p>
            <a:r>
              <a:rPr lang="en-US" altLang="zh-CN" dirty="0" smtClean="0"/>
              <a:t>CSS</a:t>
            </a:r>
            <a:r>
              <a:rPr lang="zh-CN" altLang="en-US" dirty="0"/>
              <a:t>兼容性，</a:t>
            </a:r>
            <a:r>
              <a:rPr lang="en-US" altLang="zh-CN" dirty="0"/>
              <a:t> </a:t>
            </a:r>
            <a:r>
              <a:rPr lang="en-US" altLang="zh-CN" dirty="0">
                <a:hlinkClick r:id="rId4"/>
              </a:rPr>
              <a:t>http://www.quirksmode.org/compatibility.html</a:t>
            </a:r>
            <a:r>
              <a:rPr lang="en-US" altLang="zh-CN" dirty="0"/>
              <a:t> </a:t>
            </a:r>
          </a:p>
          <a:p>
            <a:r>
              <a:rPr lang="en-US" altLang="zh-CN" dirty="0"/>
              <a:t>CSS ZEN GARDEN</a:t>
            </a:r>
            <a:r>
              <a:rPr lang="zh-CN" altLang="en-US" dirty="0"/>
              <a:t>，</a:t>
            </a:r>
            <a:r>
              <a:rPr lang="en-US" altLang="zh-CN" dirty="0"/>
              <a:t> </a:t>
            </a:r>
            <a:r>
              <a:rPr lang="en-US" altLang="zh-CN" dirty="0">
                <a:hlinkClick r:id="rId5"/>
              </a:rPr>
              <a:t>http://www.csszengarden.com/</a:t>
            </a:r>
            <a:r>
              <a:rPr lang="en-US" altLang="zh-CN" dirty="0"/>
              <a:t> </a:t>
            </a:r>
          </a:p>
          <a:p>
            <a:r>
              <a:rPr lang="en-US" altLang="zh-CN" dirty="0"/>
              <a:t>CSS Info</a:t>
            </a:r>
            <a:r>
              <a:rPr lang="zh-CN" altLang="en-US" dirty="0"/>
              <a:t>，</a:t>
            </a:r>
            <a:r>
              <a:rPr lang="en-US" altLang="zh-CN" dirty="0">
                <a:hlinkClick r:id="rId6"/>
              </a:rPr>
              <a:t>http://css-infos.net/</a:t>
            </a:r>
            <a:r>
              <a:rPr lang="en-US" altLang="zh-CN" dirty="0"/>
              <a:t> </a:t>
            </a:r>
            <a:endParaRPr lang="zh-CN" altLang="en-US" dirty="0"/>
          </a:p>
        </p:txBody>
      </p:sp>
    </p:spTree>
    <p:extLst>
      <p:ext uri="{BB962C8B-B14F-4D97-AF65-F5344CB8AC3E}">
        <p14:creationId xmlns:p14="http://schemas.microsoft.com/office/powerpoint/2010/main" val="2623193653"/>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7" name="内容占位符 6"/>
          <p:cNvPicPr>
            <a:picLocks noGrp="1" noChangeAspect="1"/>
          </p:cNvPicPr>
          <p:nvPr>
            <p:ph sz="half" idx="1"/>
          </p:nvPr>
        </p:nvPicPr>
        <p:blipFill>
          <a:blip r:embed="rId3"/>
          <a:stretch>
            <a:fillRect/>
          </a:stretch>
        </p:blipFill>
        <p:spPr>
          <a:xfrm>
            <a:off x="2051511" y="1905000"/>
            <a:ext cx="3212177" cy="4114800"/>
          </a:xfrm>
          <a:prstGeom prst="rect">
            <a:avLst/>
          </a:prstGeom>
        </p:spPr>
      </p:pic>
      <p:pic>
        <p:nvPicPr>
          <p:cNvPr id="8" name="内容占位符 7"/>
          <p:cNvPicPr>
            <a:picLocks noGrp="1" noChangeAspect="1"/>
          </p:cNvPicPr>
          <p:nvPr>
            <p:ph sz="half" idx="2"/>
          </p:nvPr>
        </p:nvPicPr>
        <p:blipFill>
          <a:blip r:embed="rId4"/>
          <a:stretch>
            <a:fillRect/>
          </a:stretch>
        </p:blipFill>
        <p:spPr>
          <a:xfrm>
            <a:off x="7104112" y="1899657"/>
            <a:ext cx="3672408" cy="4124397"/>
          </a:xfrm>
          <a:prstGeom prst="rect">
            <a:avLst/>
          </a:prstGeom>
        </p:spPr>
      </p:pic>
    </p:spTree>
    <p:extLst>
      <p:ext uri="{BB962C8B-B14F-4D97-AF65-F5344CB8AC3E}">
        <p14:creationId xmlns:p14="http://schemas.microsoft.com/office/powerpoint/2010/main" val="809817009"/>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8" name="内容占位符 7"/>
          <p:cNvPicPr>
            <a:picLocks noGrp="1" noChangeAspect="1"/>
          </p:cNvPicPr>
          <p:nvPr>
            <p:ph sz="half" idx="2"/>
          </p:nvPr>
        </p:nvPicPr>
        <p:blipFill>
          <a:blip r:embed="rId3"/>
          <a:stretch>
            <a:fillRect/>
          </a:stretch>
        </p:blipFill>
        <p:spPr>
          <a:xfrm>
            <a:off x="7369919" y="1905000"/>
            <a:ext cx="3141761" cy="4114800"/>
          </a:xfrm>
          <a:prstGeom prst="rect">
            <a:avLst/>
          </a:prstGeom>
        </p:spPr>
      </p:pic>
      <p:pic>
        <p:nvPicPr>
          <p:cNvPr id="6" name="内容占位符 5"/>
          <p:cNvPicPr>
            <a:picLocks noGrp="1" noChangeAspect="1"/>
          </p:cNvPicPr>
          <p:nvPr>
            <p:ph sz="half" idx="1"/>
          </p:nvPr>
        </p:nvPicPr>
        <p:blipFill>
          <a:blip r:embed="rId4"/>
          <a:stretch>
            <a:fillRect/>
          </a:stretch>
        </p:blipFill>
        <p:spPr>
          <a:xfrm>
            <a:off x="1769661" y="1905000"/>
            <a:ext cx="3775877" cy="4114800"/>
          </a:xfrm>
          <a:prstGeom prst="rect">
            <a:avLst/>
          </a:prstGeom>
        </p:spPr>
      </p:pic>
    </p:spTree>
    <p:extLst>
      <p:ext uri="{BB962C8B-B14F-4D97-AF65-F5344CB8AC3E}">
        <p14:creationId xmlns:p14="http://schemas.microsoft.com/office/powerpoint/2010/main" val="93230123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112" y="1900766"/>
            <a:ext cx="3240360" cy="407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487488" y="1902554"/>
            <a:ext cx="3096344" cy="407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63742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特性选择器</a:t>
            </a:r>
          </a:p>
        </p:txBody>
      </p:sp>
      <p:sp>
        <p:nvSpPr>
          <p:cNvPr id="3" name="内容占位符 2"/>
          <p:cNvSpPr>
            <a:spLocks noGrp="1"/>
          </p:cNvSpPr>
          <p:nvPr>
            <p:ph idx="1"/>
          </p:nvPr>
        </p:nvSpPr>
        <p:spPr/>
        <p:txBody>
          <a:bodyPr/>
          <a:lstStyle/>
          <a:p>
            <a:r>
              <a:rPr lang="zh-CN" altLang="en-US" dirty="0"/>
              <a:t>根据</a:t>
            </a:r>
            <a:r>
              <a:rPr lang="zh-CN" altLang="en-US" dirty="0" smtClean="0"/>
              <a:t>是否用到特性或特性值特征进行挑选</a:t>
            </a:r>
            <a:endParaRPr lang="en-US" altLang="zh-CN" dirty="0" smtClean="0"/>
          </a:p>
          <a:p>
            <a:pPr lvl="1"/>
            <a:r>
              <a:rPr lang="zh-CN" altLang="en-US" dirty="0" smtClean="0"/>
              <a:t>是否用到特性</a:t>
            </a:r>
            <a:endParaRPr lang="en-US" altLang="zh-CN" dirty="0" smtClean="0"/>
          </a:p>
          <a:p>
            <a:pPr lvl="2"/>
            <a:r>
              <a:rPr lang="zh-CN" altLang="en-US" dirty="0" smtClean="0"/>
              <a:t>简单特性</a:t>
            </a:r>
            <a:endParaRPr lang="en-US" altLang="zh-CN" dirty="0" smtClean="0"/>
          </a:p>
          <a:p>
            <a:pPr lvl="2"/>
            <a:r>
              <a:rPr lang="zh-CN" altLang="en-US" dirty="0" smtClean="0"/>
              <a:t>多特性</a:t>
            </a:r>
            <a:endParaRPr lang="en-US" altLang="zh-CN" dirty="0" smtClean="0"/>
          </a:p>
          <a:p>
            <a:pPr lvl="2"/>
            <a:r>
              <a:rPr lang="zh-CN" altLang="en-US" dirty="0"/>
              <a:t>多</a:t>
            </a:r>
            <a:r>
              <a:rPr lang="zh-CN" altLang="en-US" dirty="0" smtClean="0"/>
              <a:t>元素特性</a:t>
            </a:r>
            <a:endParaRPr lang="en-US" altLang="zh-CN" dirty="0" smtClean="0"/>
          </a:p>
          <a:p>
            <a:pPr lvl="1"/>
            <a:r>
              <a:rPr lang="zh-CN" altLang="en-US" dirty="0"/>
              <a:t>特性</a:t>
            </a:r>
            <a:r>
              <a:rPr lang="zh-CN" altLang="en-US" dirty="0" smtClean="0"/>
              <a:t>值</a:t>
            </a:r>
            <a:endParaRPr lang="en-US" altLang="zh-CN" dirty="0" smtClean="0"/>
          </a:p>
          <a:p>
            <a:pPr lvl="2"/>
            <a:r>
              <a:rPr lang="zh-CN" altLang="en-US" dirty="0" smtClean="0"/>
              <a:t>完整特性值</a:t>
            </a:r>
            <a:endParaRPr lang="en-US" altLang="zh-CN" dirty="0" smtClean="0"/>
          </a:p>
          <a:p>
            <a:pPr lvl="2"/>
            <a:r>
              <a:rPr lang="zh-CN" altLang="en-US" dirty="0" smtClean="0"/>
              <a:t>部分特性值</a:t>
            </a:r>
            <a:endParaRPr lang="zh-CN" altLang="en-US" dirty="0"/>
          </a:p>
        </p:txBody>
      </p:sp>
    </p:spTree>
    <p:extLst>
      <p:ext uri="{BB962C8B-B14F-4D97-AF65-F5344CB8AC3E}">
        <p14:creationId xmlns:p14="http://schemas.microsoft.com/office/powerpoint/2010/main" val="1318497135"/>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7" name="内容占位符 6"/>
          <p:cNvPicPr>
            <a:picLocks noGrp="1" noChangeAspect="1"/>
          </p:cNvPicPr>
          <p:nvPr>
            <p:ph sz="half" idx="1"/>
          </p:nvPr>
        </p:nvPicPr>
        <p:blipFill>
          <a:blip r:embed="rId3"/>
          <a:stretch>
            <a:fillRect/>
          </a:stretch>
        </p:blipFill>
        <p:spPr>
          <a:xfrm>
            <a:off x="2020042" y="1905000"/>
            <a:ext cx="3275116" cy="4114800"/>
          </a:xfrm>
          <a:prstGeom prst="rect">
            <a:avLst/>
          </a:prstGeom>
        </p:spPr>
      </p:pic>
      <p:pic>
        <p:nvPicPr>
          <p:cNvPr id="8" name="内容占位符 7"/>
          <p:cNvPicPr>
            <a:picLocks noGrp="1" noChangeAspect="1"/>
          </p:cNvPicPr>
          <p:nvPr>
            <p:ph sz="half" idx="2"/>
          </p:nvPr>
        </p:nvPicPr>
        <p:blipFill>
          <a:blip r:embed="rId4"/>
          <a:stretch>
            <a:fillRect/>
          </a:stretch>
        </p:blipFill>
        <p:spPr>
          <a:xfrm>
            <a:off x="6883400" y="1905000"/>
            <a:ext cx="4114800" cy="4114800"/>
          </a:xfrm>
          <a:prstGeom prst="rect">
            <a:avLst/>
          </a:prstGeom>
        </p:spPr>
      </p:pic>
    </p:spTree>
    <p:extLst>
      <p:ext uri="{BB962C8B-B14F-4D97-AF65-F5344CB8AC3E}">
        <p14:creationId xmlns:p14="http://schemas.microsoft.com/office/powerpoint/2010/main" val="718897859"/>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8"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04112" y="1905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ttps://images-cn-4.ssl-images-amazon.com/images/I/81U24mKjbML.jpg"/>
          <p:cNvPicPr>
            <a:picLocks noGrp="1" noChangeAspect="1" noChangeArrowheads="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bwMode="auto">
          <a:xfrm>
            <a:off x="2000273" y="1905000"/>
            <a:ext cx="3314654"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246390"/>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7" name="内容占位符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690726" y="1905000"/>
            <a:ext cx="3933748" cy="4114800"/>
          </a:xfrm>
          <a:prstGeom prst="rect">
            <a:avLst/>
          </a:prstGeom>
        </p:spPr>
      </p:pic>
      <p:pic>
        <p:nvPicPr>
          <p:cNvPr id="8" name="内容占位符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006844" y="1905000"/>
            <a:ext cx="3867912" cy="4114800"/>
          </a:xfrm>
          <a:prstGeom prst="rect">
            <a:avLst/>
          </a:prstGeom>
        </p:spPr>
      </p:pic>
    </p:spTree>
    <p:extLst>
      <p:ext uri="{BB962C8B-B14F-4D97-AF65-F5344CB8AC3E}">
        <p14:creationId xmlns:p14="http://schemas.microsoft.com/office/powerpoint/2010/main" val="1346374920"/>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Q &amp; A</a:t>
            </a:r>
            <a:endParaRPr lang="zh-CN" altLang="en-US" dirty="0"/>
          </a:p>
        </p:txBody>
      </p:sp>
    </p:spTree>
    <p:extLst>
      <p:ext uri="{BB962C8B-B14F-4D97-AF65-F5344CB8AC3E}">
        <p14:creationId xmlns:p14="http://schemas.microsoft.com/office/powerpoint/2010/main" val="27652321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特性选择器</a:t>
            </a:r>
          </a:p>
        </p:txBody>
      </p:sp>
      <p:sp>
        <p:nvSpPr>
          <p:cNvPr id="3" name="内容占位符 2"/>
          <p:cNvSpPr>
            <a:spLocks noGrp="1"/>
          </p:cNvSpPr>
          <p:nvPr>
            <p:ph sz="half" idx="1"/>
          </p:nvPr>
        </p:nvSpPr>
        <p:spPr/>
        <p:txBody>
          <a:bodyPr/>
          <a:lstStyle/>
          <a:p>
            <a:r>
              <a:rPr lang="zh-CN" altLang="en-US" dirty="0" smtClean="0"/>
              <a:t>简单</a:t>
            </a:r>
            <a:r>
              <a:rPr lang="zh-CN" altLang="en-US" dirty="0"/>
              <a:t>特性</a:t>
            </a:r>
            <a:r>
              <a:rPr lang="zh-CN" altLang="en-US" dirty="0" smtClean="0"/>
              <a:t>选择器</a:t>
            </a:r>
            <a:endParaRPr lang="en-US" altLang="zh-CN" dirty="0" smtClean="0"/>
          </a:p>
          <a:p>
            <a:pPr lvl="1"/>
            <a:r>
              <a:rPr lang="zh-CN" altLang="en-US" dirty="0" smtClean="0"/>
              <a:t>根据</a:t>
            </a:r>
            <a:r>
              <a:rPr lang="zh-CN" altLang="en-US" dirty="0"/>
              <a:t>特性</a:t>
            </a:r>
            <a:r>
              <a:rPr lang="zh-CN" altLang="en-US" dirty="0" smtClean="0"/>
              <a:t>名（而非特性值）来选择</a:t>
            </a:r>
            <a:endParaRPr lang="en-US" altLang="zh-CN" dirty="0" smtClean="0"/>
          </a:p>
          <a:p>
            <a:pPr lvl="1"/>
            <a:r>
              <a:rPr lang="zh-CN" altLang="en-US" dirty="0"/>
              <a:t>特性</a:t>
            </a:r>
            <a:r>
              <a:rPr lang="zh-CN" altLang="en-US" dirty="0" smtClean="0"/>
              <a:t>名放在</a:t>
            </a:r>
            <a:r>
              <a:rPr lang="en-US" altLang="zh-CN" dirty="0" smtClean="0"/>
              <a:t>[]</a:t>
            </a:r>
            <a:r>
              <a:rPr lang="zh-CN" altLang="en-US" dirty="0" smtClean="0"/>
              <a:t>中</a:t>
            </a:r>
            <a:endParaRPr lang="en-US" altLang="zh-CN" dirty="0" smtClean="0"/>
          </a:p>
          <a:p>
            <a:pPr lvl="1"/>
            <a:r>
              <a:rPr lang="zh-CN" altLang="en-US" dirty="0" smtClean="0"/>
              <a:t>也可以没有前缀元素</a:t>
            </a:r>
            <a:endParaRPr lang="en-US" altLang="zh-CN" dirty="0" smtClean="0"/>
          </a:p>
          <a:p>
            <a:pPr lvl="1"/>
            <a:r>
              <a:rPr lang="en-US" altLang="zh-CN" dirty="0" smtClean="0">
                <a:hlinkClick r:id="rId3" action="ppaction://hlinkfile"/>
              </a:rPr>
              <a:t>example</a:t>
            </a:r>
            <a:endParaRPr lang="en-US" altLang="zh-CN" dirty="0" smtClean="0"/>
          </a:p>
        </p:txBody>
      </p:sp>
      <p:pic>
        <p:nvPicPr>
          <p:cNvPr id="8" name="内容占位符 7"/>
          <p:cNvPicPr>
            <a:picLocks noGrp="1" noChangeAspect="1"/>
          </p:cNvPicPr>
          <p:nvPr>
            <p:ph sz="half" idx="2"/>
          </p:nvPr>
        </p:nvPicPr>
        <p:blipFill>
          <a:blip r:embed="rId4"/>
          <a:stretch>
            <a:fillRect/>
          </a:stretch>
        </p:blipFill>
        <p:spPr>
          <a:xfrm>
            <a:off x="6400800" y="3586134"/>
            <a:ext cx="5080000" cy="2651178"/>
          </a:xfrm>
          <a:prstGeom prst="rect">
            <a:avLst/>
          </a:prstGeom>
        </p:spPr>
      </p:pic>
      <p:pic>
        <p:nvPicPr>
          <p:cNvPr id="9" name="图片 8"/>
          <p:cNvPicPr>
            <a:picLocks noChangeAspect="1"/>
          </p:cNvPicPr>
          <p:nvPr/>
        </p:nvPicPr>
        <p:blipFill>
          <a:blip r:embed="rId5"/>
          <a:stretch>
            <a:fillRect/>
          </a:stretch>
        </p:blipFill>
        <p:spPr>
          <a:xfrm>
            <a:off x="6224965" y="621134"/>
            <a:ext cx="5291747" cy="2807866"/>
          </a:xfrm>
          <a:prstGeom prst="rect">
            <a:avLst/>
          </a:prstGeom>
        </p:spPr>
      </p:pic>
    </p:spTree>
    <p:extLst>
      <p:ext uri="{BB962C8B-B14F-4D97-AF65-F5344CB8AC3E}">
        <p14:creationId xmlns:p14="http://schemas.microsoft.com/office/powerpoint/2010/main" val="28012367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特性选择器</a:t>
            </a:r>
          </a:p>
        </p:txBody>
      </p:sp>
      <p:sp>
        <p:nvSpPr>
          <p:cNvPr id="3" name="内容占位符 2"/>
          <p:cNvSpPr>
            <a:spLocks noGrp="1"/>
          </p:cNvSpPr>
          <p:nvPr>
            <p:ph sz="half" idx="1"/>
          </p:nvPr>
        </p:nvSpPr>
        <p:spPr/>
        <p:txBody>
          <a:bodyPr/>
          <a:lstStyle/>
          <a:p>
            <a:r>
              <a:rPr lang="zh-CN" altLang="en-US" dirty="0"/>
              <a:t>多特性选择器</a:t>
            </a:r>
            <a:endParaRPr lang="en-US" altLang="zh-CN" dirty="0"/>
          </a:p>
          <a:p>
            <a:pPr lvl="1"/>
            <a:r>
              <a:rPr lang="zh-CN" altLang="en-US" dirty="0"/>
              <a:t>必须同时用到多个</a:t>
            </a:r>
            <a:r>
              <a:rPr lang="zh-CN" altLang="en-US" dirty="0" smtClean="0"/>
              <a:t>特性才会被选中</a:t>
            </a:r>
            <a:endParaRPr lang="en-US" altLang="zh-CN" dirty="0" smtClean="0"/>
          </a:p>
          <a:p>
            <a:pPr lvl="1"/>
            <a:r>
              <a:rPr lang="zh-CN" altLang="en-US" dirty="0" smtClean="0"/>
              <a:t>多个</a:t>
            </a:r>
            <a:r>
              <a:rPr lang="en-US" altLang="zh-CN" dirty="0" smtClean="0"/>
              <a:t>[]</a:t>
            </a:r>
            <a:r>
              <a:rPr lang="zh-CN" altLang="en-US" dirty="0" smtClean="0"/>
              <a:t>连缀</a:t>
            </a:r>
            <a:endParaRPr lang="en-US" altLang="zh-CN" dirty="0"/>
          </a:p>
          <a:p>
            <a:pPr lvl="1"/>
            <a:r>
              <a:rPr lang="en-US" altLang="zh-CN" dirty="0">
                <a:hlinkClick r:id="rId2" action="ppaction://hlinkfile"/>
              </a:rPr>
              <a:t>example</a:t>
            </a:r>
            <a:endParaRPr lang="en-US" altLang="zh-CN" dirty="0"/>
          </a:p>
          <a:p>
            <a:endParaRPr lang="zh-CN" altLang="en-US" dirty="0"/>
          </a:p>
        </p:txBody>
      </p:sp>
      <p:pic>
        <p:nvPicPr>
          <p:cNvPr id="6" name="内容占位符 5"/>
          <p:cNvPicPr>
            <a:picLocks noGrp="1" noChangeAspect="1"/>
          </p:cNvPicPr>
          <p:nvPr>
            <p:ph sz="half" idx="2"/>
          </p:nvPr>
        </p:nvPicPr>
        <p:blipFill>
          <a:blip r:embed="rId3"/>
          <a:stretch>
            <a:fillRect/>
          </a:stretch>
        </p:blipFill>
        <p:spPr>
          <a:xfrm>
            <a:off x="6400800" y="3331102"/>
            <a:ext cx="5080000" cy="3194242"/>
          </a:xfrm>
          <a:prstGeom prst="rect">
            <a:avLst/>
          </a:prstGeom>
        </p:spPr>
      </p:pic>
      <p:pic>
        <p:nvPicPr>
          <p:cNvPr id="7" name="图片 6"/>
          <p:cNvPicPr>
            <a:picLocks noChangeAspect="1"/>
          </p:cNvPicPr>
          <p:nvPr/>
        </p:nvPicPr>
        <p:blipFill>
          <a:blip r:embed="rId4"/>
          <a:stretch>
            <a:fillRect/>
          </a:stretch>
        </p:blipFill>
        <p:spPr>
          <a:xfrm>
            <a:off x="6252369" y="487389"/>
            <a:ext cx="5228431" cy="2653579"/>
          </a:xfrm>
          <a:prstGeom prst="rect">
            <a:avLst/>
          </a:prstGeom>
        </p:spPr>
      </p:pic>
    </p:spTree>
    <p:extLst>
      <p:ext uri="{BB962C8B-B14F-4D97-AF65-F5344CB8AC3E}">
        <p14:creationId xmlns:p14="http://schemas.microsoft.com/office/powerpoint/2010/main" val="37003101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特性选择器</a:t>
            </a:r>
          </a:p>
        </p:txBody>
      </p:sp>
      <p:sp>
        <p:nvSpPr>
          <p:cNvPr id="3" name="内容占位符 2"/>
          <p:cNvSpPr>
            <a:spLocks noGrp="1"/>
          </p:cNvSpPr>
          <p:nvPr>
            <p:ph sz="half" idx="1"/>
          </p:nvPr>
        </p:nvSpPr>
        <p:spPr/>
        <p:txBody>
          <a:bodyPr/>
          <a:lstStyle/>
          <a:p>
            <a:r>
              <a:rPr lang="zh-CN" altLang="en-US" dirty="0"/>
              <a:t>多元素特性选择器</a:t>
            </a:r>
            <a:endParaRPr lang="en-US" altLang="zh-CN" dirty="0"/>
          </a:p>
          <a:p>
            <a:pPr lvl="1"/>
            <a:r>
              <a:rPr lang="zh-CN" altLang="en-US" dirty="0" smtClean="0"/>
              <a:t>通配符选择器与特性选择器的组合使用</a:t>
            </a:r>
            <a:endParaRPr lang="en-US" altLang="zh-CN" dirty="0"/>
          </a:p>
          <a:p>
            <a:pPr lvl="1"/>
            <a:r>
              <a:rPr lang="en-US" altLang="zh-CN" dirty="0">
                <a:hlinkClick r:id="rId2"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3561163"/>
            <a:ext cx="5080000" cy="2604141"/>
          </a:xfrm>
          <a:prstGeom prst="rect">
            <a:avLst/>
          </a:prstGeom>
        </p:spPr>
      </p:pic>
      <p:pic>
        <p:nvPicPr>
          <p:cNvPr id="6" name="图片 5"/>
          <p:cNvPicPr>
            <a:picLocks noChangeAspect="1"/>
          </p:cNvPicPr>
          <p:nvPr/>
        </p:nvPicPr>
        <p:blipFill>
          <a:blip r:embed="rId4"/>
          <a:stretch>
            <a:fillRect/>
          </a:stretch>
        </p:blipFill>
        <p:spPr>
          <a:xfrm>
            <a:off x="6400800" y="476672"/>
            <a:ext cx="5080000" cy="2655876"/>
          </a:xfrm>
          <a:prstGeom prst="rect">
            <a:avLst/>
          </a:prstGeom>
        </p:spPr>
      </p:pic>
    </p:spTree>
    <p:extLst>
      <p:ext uri="{BB962C8B-B14F-4D97-AF65-F5344CB8AC3E}">
        <p14:creationId xmlns:p14="http://schemas.microsoft.com/office/powerpoint/2010/main" val="25624785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特性选择器</a:t>
            </a:r>
          </a:p>
        </p:txBody>
      </p:sp>
      <p:sp>
        <p:nvSpPr>
          <p:cNvPr id="3" name="内容占位符 2"/>
          <p:cNvSpPr>
            <a:spLocks noGrp="1"/>
          </p:cNvSpPr>
          <p:nvPr>
            <p:ph sz="half" idx="1"/>
          </p:nvPr>
        </p:nvSpPr>
        <p:spPr/>
        <p:txBody>
          <a:bodyPr/>
          <a:lstStyle/>
          <a:p>
            <a:r>
              <a:rPr lang="zh-CN" altLang="en-US" dirty="0" smtClean="0"/>
              <a:t>根据</a:t>
            </a:r>
            <a:r>
              <a:rPr lang="zh-CN" altLang="en-US" dirty="0"/>
              <a:t>完整</a:t>
            </a:r>
            <a:r>
              <a:rPr lang="zh-CN" altLang="en-US" dirty="0" smtClean="0"/>
              <a:t>特性</a:t>
            </a:r>
            <a:r>
              <a:rPr lang="zh-CN" altLang="en-US" dirty="0"/>
              <a:t>值</a:t>
            </a:r>
            <a:r>
              <a:rPr lang="zh-CN" altLang="en-US" dirty="0" smtClean="0"/>
              <a:t>选择</a:t>
            </a:r>
            <a:endParaRPr lang="en-US" altLang="zh-CN" dirty="0" smtClean="0"/>
          </a:p>
          <a:p>
            <a:pPr lvl="1"/>
            <a:r>
              <a:rPr lang="zh-CN" altLang="en-US" dirty="0" smtClean="0"/>
              <a:t>必须完全一样，</a:t>
            </a:r>
            <a:r>
              <a:rPr lang="en-US" altLang="zh-CN" dirty="0" smtClean="0"/>
              <a:t>class</a:t>
            </a:r>
            <a:r>
              <a:rPr lang="zh-CN" altLang="en-US" dirty="0" smtClean="0"/>
              <a:t>值的先后顺序也必须一样</a:t>
            </a:r>
            <a:endParaRPr lang="en-US" altLang="zh-CN" dirty="0"/>
          </a:p>
          <a:p>
            <a:pPr lvl="1"/>
            <a:r>
              <a:rPr lang="en-US" altLang="zh-CN" dirty="0" smtClean="0">
                <a:hlinkClick r:id="rId2" action="ppaction://hlinkfile"/>
              </a:rPr>
              <a:t>example</a:t>
            </a:r>
            <a:endParaRPr lang="en-US" altLang="zh-CN" dirty="0" smtClean="0"/>
          </a:p>
          <a:p>
            <a:r>
              <a:rPr lang="zh-CN" altLang="en-US" dirty="0" smtClean="0"/>
              <a:t>根据部分特性值选择</a:t>
            </a:r>
            <a:endParaRPr lang="en-US" altLang="zh-CN" dirty="0" smtClean="0"/>
          </a:p>
          <a:p>
            <a:pPr lvl="1"/>
            <a:r>
              <a:rPr lang="en-US" altLang="zh-CN" dirty="0">
                <a:hlinkClick r:id="rId3"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3967727"/>
            <a:ext cx="5080000" cy="1837537"/>
          </a:xfrm>
          <a:prstGeom prst="rect">
            <a:avLst/>
          </a:prstGeom>
        </p:spPr>
      </p:pic>
      <p:pic>
        <p:nvPicPr>
          <p:cNvPr id="6" name="图片 5"/>
          <p:cNvPicPr>
            <a:picLocks noChangeAspect="1"/>
          </p:cNvPicPr>
          <p:nvPr/>
        </p:nvPicPr>
        <p:blipFill>
          <a:blip r:embed="rId5"/>
          <a:stretch>
            <a:fillRect/>
          </a:stretch>
        </p:blipFill>
        <p:spPr>
          <a:xfrm>
            <a:off x="6400801" y="955338"/>
            <a:ext cx="4775200" cy="2617678"/>
          </a:xfrm>
          <a:prstGeom prst="rect">
            <a:avLst/>
          </a:prstGeom>
        </p:spPr>
      </p:pic>
    </p:spTree>
    <p:extLst>
      <p:ext uri="{BB962C8B-B14F-4D97-AF65-F5344CB8AC3E}">
        <p14:creationId xmlns:p14="http://schemas.microsoft.com/office/powerpoint/2010/main" val="36772385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特性</a:t>
            </a:r>
            <a:r>
              <a:rPr lang="zh-CN" altLang="en-US" dirty="0" smtClean="0"/>
              <a:t>选择</a:t>
            </a:r>
            <a:r>
              <a:rPr lang="zh-CN" altLang="en-US" dirty="0"/>
              <a:t>器</a:t>
            </a:r>
          </a:p>
        </p:txBody>
      </p:sp>
      <p:graphicFrame>
        <p:nvGraphicFramePr>
          <p:cNvPr id="5" name="Group 82"/>
          <p:cNvGraphicFramePr>
            <a:graphicFrameLocks/>
          </p:cNvGraphicFramePr>
          <p:nvPr>
            <p:extLst/>
          </p:nvPr>
        </p:nvGraphicFramePr>
        <p:xfrm>
          <a:off x="2279576" y="1700809"/>
          <a:ext cx="8229600" cy="4386265"/>
        </p:xfrm>
        <a:graphic>
          <a:graphicData uri="http://schemas.openxmlformats.org/drawingml/2006/table">
            <a:tbl>
              <a:tblPr/>
              <a:tblGrid>
                <a:gridCol w="1954213">
                  <a:extLst>
                    <a:ext uri="{9D8B030D-6E8A-4147-A177-3AD203B41FA5}">
                      <a16:colId xmlns:a16="http://schemas.microsoft.com/office/drawing/2014/main" val="20000"/>
                    </a:ext>
                  </a:extLst>
                </a:gridCol>
                <a:gridCol w="3168650">
                  <a:extLst>
                    <a:ext uri="{9D8B030D-6E8A-4147-A177-3AD203B41FA5}">
                      <a16:colId xmlns:a16="http://schemas.microsoft.com/office/drawing/2014/main" val="20001"/>
                    </a:ext>
                  </a:extLst>
                </a:gridCol>
                <a:gridCol w="3106737">
                  <a:extLst>
                    <a:ext uri="{9D8B030D-6E8A-4147-A177-3AD203B41FA5}">
                      <a16:colId xmlns:a16="http://schemas.microsoft.com/office/drawing/2014/main" val="20002"/>
                    </a:ext>
                  </a:extLst>
                </a:gridCol>
              </a:tblGrid>
              <a:tr h="5842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0" i="0" u="none" strike="noStrike" cap="none" normalizeH="0" baseline="0" dirty="0" smtClean="0">
                          <a:ln>
                            <a:noFill/>
                          </a:ln>
                          <a:solidFill>
                            <a:schemeClr val="tx1"/>
                          </a:solidFill>
                          <a:effectLst/>
                          <a:latin typeface="Arial" pitchFamily="34" charset="0"/>
                          <a:ea typeface="微软雅黑" pitchFamily="34" charset="-122"/>
                        </a:rPr>
                        <a:t>类型</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0" i="0" u="none" strike="noStrike" cap="none" normalizeH="0" baseline="0" smtClean="0">
                          <a:ln>
                            <a:noFill/>
                          </a:ln>
                          <a:solidFill>
                            <a:schemeClr val="tx1"/>
                          </a:solidFill>
                          <a:effectLst/>
                          <a:latin typeface="Arial" pitchFamily="34" charset="0"/>
                          <a:ea typeface="微软雅黑" pitchFamily="34" charset="-122"/>
                        </a:rPr>
                        <a:t>描述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0" i="0" u="none" strike="noStrike" cap="none" normalizeH="0" baseline="0" smtClean="0">
                          <a:ln>
                            <a:noFill/>
                          </a:ln>
                          <a:solidFill>
                            <a:schemeClr val="tx1"/>
                          </a:solidFill>
                          <a:effectLst/>
                          <a:latin typeface="Arial" pitchFamily="34" charset="0"/>
                          <a:ea typeface="微软雅黑" pitchFamily="34" charset="-122"/>
                        </a:rPr>
                        <a:t>实例</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04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[attr~="value"]</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err="1" smtClean="0">
                          <a:ln>
                            <a:noFill/>
                          </a:ln>
                          <a:solidFill>
                            <a:schemeClr val="tx1"/>
                          </a:solidFill>
                          <a:effectLst/>
                          <a:latin typeface="Arial" pitchFamily="34" charset="0"/>
                          <a:ea typeface="微软雅黑" pitchFamily="34" charset="-122"/>
                        </a:rPr>
                        <a:t>attr</a:t>
                      </a:r>
                      <a:r>
                        <a:rPr kumimoji="0" lang="zh-CN" altLang="en-US" sz="2000" b="0" i="0" u="none" strike="noStrike" cap="none" normalizeH="0" baseline="0" dirty="0" smtClean="0">
                          <a:ln>
                            <a:noFill/>
                          </a:ln>
                          <a:solidFill>
                            <a:schemeClr val="tx1"/>
                          </a:solidFill>
                          <a:effectLst/>
                          <a:latin typeface="Arial" pitchFamily="34" charset="0"/>
                          <a:ea typeface="微软雅黑" pitchFamily="34" charset="-122"/>
                        </a:rPr>
                        <a:t>特性值包括</a:t>
                      </a:r>
                      <a:r>
                        <a:rPr kumimoji="0" lang="en-US" altLang="zh-CN" sz="2000" b="0" i="0" u="none" strike="noStrike" cap="none" normalizeH="0" baseline="0" dirty="0" smtClean="0">
                          <a:ln>
                            <a:noFill/>
                          </a:ln>
                          <a:solidFill>
                            <a:schemeClr val="tx1"/>
                          </a:solidFill>
                          <a:effectLst/>
                          <a:latin typeface="Arial" pitchFamily="34" charset="0"/>
                          <a:ea typeface="微软雅黑" pitchFamily="34" charset="-122"/>
                        </a:rPr>
                        <a:t>"value"</a:t>
                      </a:r>
                      <a:r>
                        <a:rPr kumimoji="0" lang="zh-CN" altLang="en-US" sz="2000" b="0" i="0" u="none" strike="noStrike" cap="none" normalizeH="0" baseline="0" dirty="0" smtClean="0">
                          <a:ln>
                            <a:noFill/>
                          </a:ln>
                          <a:solidFill>
                            <a:schemeClr val="tx1"/>
                          </a:solidFill>
                          <a:effectLst/>
                          <a:latin typeface="Arial" pitchFamily="34" charset="0"/>
                          <a:ea typeface="微软雅黑" pitchFamily="34" charset="-122"/>
                        </a:rPr>
                        <a:t>的所有元素</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h1 [title~="warning"]</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04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[attr^="value"]</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err="1" smtClean="0">
                          <a:ln>
                            <a:noFill/>
                          </a:ln>
                          <a:solidFill>
                            <a:schemeClr val="tx1"/>
                          </a:solidFill>
                          <a:effectLst/>
                          <a:latin typeface="Arial" pitchFamily="34" charset="0"/>
                          <a:ea typeface="微软雅黑" pitchFamily="34" charset="-122"/>
                        </a:rPr>
                        <a:t>attr</a:t>
                      </a:r>
                      <a:r>
                        <a:rPr kumimoji="0" lang="zh-CN" altLang="en-US" sz="2000" b="0" i="0" u="none" strike="noStrike" cap="none" normalizeH="0" baseline="0" dirty="0" smtClean="0">
                          <a:ln>
                            <a:noFill/>
                          </a:ln>
                          <a:solidFill>
                            <a:schemeClr val="tx1"/>
                          </a:solidFill>
                          <a:effectLst/>
                          <a:latin typeface="Arial" pitchFamily="34" charset="0"/>
                          <a:ea typeface="微软雅黑" pitchFamily="34" charset="-122"/>
                        </a:rPr>
                        <a:t>特性值以</a:t>
                      </a:r>
                      <a:r>
                        <a:rPr kumimoji="0" lang="en-US" altLang="zh-CN" sz="2000" b="0" i="0" u="none" strike="noStrike" cap="none" normalizeH="0" baseline="0" dirty="0" smtClean="0">
                          <a:ln>
                            <a:noFill/>
                          </a:ln>
                          <a:solidFill>
                            <a:schemeClr val="tx1"/>
                          </a:solidFill>
                          <a:effectLst/>
                          <a:latin typeface="Arial" pitchFamily="34" charset="0"/>
                          <a:ea typeface="微软雅黑" pitchFamily="34" charset="-122"/>
                        </a:rPr>
                        <a:t>"value"</a:t>
                      </a:r>
                      <a:r>
                        <a:rPr kumimoji="0" lang="zh-CN" altLang="en-US" sz="2000" b="0" i="0" u="none" strike="noStrike" cap="none" normalizeH="0" baseline="0" dirty="0" smtClean="0">
                          <a:ln>
                            <a:noFill/>
                          </a:ln>
                          <a:solidFill>
                            <a:schemeClr val="tx1"/>
                          </a:solidFill>
                          <a:effectLst/>
                          <a:latin typeface="Arial" pitchFamily="34" charset="0"/>
                          <a:ea typeface="微软雅黑" pitchFamily="34" charset="-122"/>
                        </a:rPr>
                        <a:t>开头的所有元素</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img [src^="\images"]</a:t>
                      </a:r>
                      <a:endParaRPr kumimoji="0" lang="zh-CN" altLang="en-US" sz="2000" b="0" i="0" u="none" strike="noStrike" cap="none" normalizeH="0" baseline="0" smtClean="0">
                        <a:ln>
                          <a:noFill/>
                        </a:ln>
                        <a:solidFill>
                          <a:schemeClr val="tx1"/>
                        </a:solidFill>
                        <a:effectLst/>
                        <a:latin typeface="Arial" pitchFamily="34" charset="0"/>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04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[attr$="value"]</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err="1" smtClean="0">
                          <a:ln>
                            <a:noFill/>
                          </a:ln>
                          <a:solidFill>
                            <a:schemeClr val="tx1"/>
                          </a:solidFill>
                          <a:effectLst/>
                          <a:latin typeface="Arial" pitchFamily="34" charset="0"/>
                          <a:ea typeface="微软雅黑" pitchFamily="34" charset="-122"/>
                        </a:rPr>
                        <a:t>attr</a:t>
                      </a:r>
                      <a:r>
                        <a:rPr kumimoji="0" lang="zh-CN" altLang="en-US" sz="2000" b="0" i="0" u="none" strike="noStrike" cap="none" normalizeH="0" baseline="0" dirty="0" smtClean="0">
                          <a:ln>
                            <a:noFill/>
                          </a:ln>
                          <a:solidFill>
                            <a:schemeClr val="tx1"/>
                          </a:solidFill>
                          <a:effectLst/>
                          <a:latin typeface="Arial" pitchFamily="34" charset="0"/>
                          <a:ea typeface="微软雅黑" pitchFamily="34" charset="-122"/>
                        </a:rPr>
                        <a:t>特性值以</a:t>
                      </a:r>
                      <a:r>
                        <a:rPr kumimoji="0" lang="en-US" altLang="zh-CN" sz="2000" b="0" i="0" u="none" strike="noStrike" cap="none" normalizeH="0" baseline="0" dirty="0" smtClean="0">
                          <a:ln>
                            <a:noFill/>
                          </a:ln>
                          <a:solidFill>
                            <a:schemeClr val="tx1"/>
                          </a:solidFill>
                          <a:effectLst/>
                          <a:latin typeface="Arial" pitchFamily="34" charset="0"/>
                          <a:ea typeface="微软雅黑" pitchFamily="34" charset="-122"/>
                        </a:rPr>
                        <a:t>"value"</a:t>
                      </a:r>
                      <a:r>
                        <a:rPr kumimoji="0" lang="zh-CN" altLang="en-US" sz="2000" b="0" i="0" u="none" strike="noStrike" cap="none" normalizeH="0" baseline="0" dirty="0" smtClean="0">
                          <a:ln>
                            <a:noFill/>
                          </a:ln>
                          <a:solidFill>
                            <a:schemeClr val="tx1"/>
                          </a:solidFill>
                          <a:effectLst/>
                          <a:latin typeface="Arial" pitchFamily="34" charset="0"/>
                          <a:ea typeface="微软雅黑" pitchFamily="34" charset="-122"/>
                        </a:rPr>
                        <a:t>结尾的所有元素</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img [src$=".jpg"]</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604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[attr*="value"]</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err="1" smtClean="0">
                          <a:ln>
                            <a:noFill/>
                          </a:ln>
                          <a:solidFill>
                            <a:schemeClr val="tx1"/>
                          </a:solidFill>
                          <a:effectLst/>
                          <a:latin typeface="Arial" pitchFamily="34" charset="0"/>
                          <a:ea typeface="微软雅黑" pitchFamily="34" charset="-122"/>
                        </a:rPr>
                        <a:t>attr</a:t>
                      </a:r>
                      <a:r>
                        <a:rPr kumimoji="0" lang="zh-CN" altLang="en-US" sz="2000" b="0" i="0" u="none" strike="noStrike" cap="none" normalizeH="0" baseline="0" dirty="0" smtClean="0">
                          <a:ln>
                            <a:noFill/>
                          </a:ln>
                          <a:solidFill>
                            <a:schemeClr val="tx1"/>
                          </a:solidFill>
                          <a:effectLst/>
                          <a:latin typeface="Arial" pitchFamily="34" charset="0"/>
                          <a:ea typeface="微软雅黑" pitchFamily="34" charset="-122"/>
                        </a:rPr>
                        <a:t>特性值中包含</a:t>
                      </a:r>
                      <a:r>
                        <a:rPr kumimoji="0" lang="en-US" altLang="zh-CN" sz="2000" b="0" i="0" u="none" strike="noStrike" cap="none" normalizeH="0" baseline="0" dirty="0" smtClean="0">
                          <a:ln>
                            <a:noFill/>
                          </a:ln>
                          <a:solidFill>
                            <a:schemeClr val="tx1"/>
                          </a:solidFill>
                          <a:effectLst/>
                          <a:latin typeface="Arial" pitchFamily="34" charset="0"/>
                          <a:ea typeface="微软雅黑" pitchFamily="34" charset="-122"/>
                        </a:rPr>
                        <a:t>"value"</a:t>
                      </a:r>
                      <a:r>
                        <a:rPr kumimoji="0" lang="zh-CN" altLang="en-US" sz="2000" b="0" i="0" u="none" strike="noStrike" cap="none" normalizeH="0" baseline="0" dirty="0" smtClean="0">
                          <a:ln>
                            <a:noFill/>
                          </a:ln>
                          <a:solidFill>
                            <a:schemeClr val="tx1"/>
                          </a:solidFill>
                          <a:effectLst/>
                          <a:latin typeface="Arial" pitchFamily="34" charset="0"/>
                          <a:ea typeface="微软雅黑" pitchFamily="34" charset="-122"/>
                        </a:rPr>
                        <a:t>子串的所有元素</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a [href*="fudan.edu.cn"]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6041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[attr|="value"]</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err="1" smtClean="0">
                          <a:ln>
                            <a:noFill/>
                          </a:ln>
                          <a:solidFill>
                            <a:schemeClr val="tx1"/>
                          </a:solidFill>
                          <a:effectLst/>
                          <a:latin typeface="Arial" pitchFamily="34" charset="0"/>
                          <a:ea typeface="微软雅黑" pitchFamily="34" charset="-122"/>
                        </a:rPr>
                        <a:t>attr</a:t>
                      </a:r>
                      <a:r>
                        <a:rPr kumimoji="0" lang="zh-CN" altLang="en-US" sz="2000" b="0" i="0" u="none" strike="noStrike" cap="none" normalizeH="0" baseline="0" dirty="0" smtClean="0">
                          <a:ln>
                            <a:noFill/>
                          </a:ln>
                          <a:solidFill>
                            <a:schemeClr val="tx1"/>
                          </a:solidFill>
                          <a:effectLst/>
                          <a:latin typeface="Arial" pitchFamily="34" charset="0"/>
                          <a:ea typeface="微软雅黑" pitchFamily="34" charset="-122"/>
                        </a:rPr>
                        <a:t>特性值等于</a:t>
                      </a:r>
                      <a:r>
                        <a:rPr kumimoji="0" lang="en-US" altLang="zh-CN" sz="2000" b="0" i="0" u="none" strike="noStrike" cap="none" normalizeH="0" baseline="0" dirty="0" smtClean="0">
                          <a:ln>
                            <a:noFill/>
                          </a:ln>
                          <a:solidFill>
                            <a:schemeClr val="tx1"/>
                          </a:solidFill>
                          <a:effectLst/>
                          <a:latin typeface="Arial" pitchFamily="34" charset="0"/>
                          <a:ea typeface="微软雅黑" pitchFamily="34" charset="-122"/>
                        </a:rPr>
                        <a:t>"value"</a:t>
                      </a:r>
                      <a:r>
                        <a:rPr kumimoji="0" lang="zh-CN" altLang="en-US" sz="2000" b="0" i="0" u="none" strike="noStrike" cap="none" normalizeH="0" baseline="0" dirty="0" smtClean="0">
                          <a:ln>
                            <a:noFill/>
                          </a:ln>
                          <a:solidFill>
                            <a:schemeClr val="tx1"/>
                          </a:solidFill>
                          <a:effectLst/>
                          <a:latin typeface="Arial" pitchFamily="34" charset="0"/>
                          <a:ea typeface="微软雅黑" pitchFamily="34" charset="-122"/>
                        </a:rPr>
                        <a:t>或以</a:t>
                      </a:r>
                      <a:r>
                        <a:rPr kumimoji="0" lang="en-US" altLang="zh-CN" sz="2000" b="0" i="0" u="none" strike="noStrike" cap="none" normalizeH="0" baseline="0" dirty="0" smtClean="0">
                          <a:ln>
                            <a:noFill/>
                          </a:ln>
                          <a:solidFill>
                            <a:schemeClr val="tx1"/>
                          </a:solidFill>
                          <a:effectLst/>
                          <a:latin typeface="Arial" pitchFamily="34" charset="0"/>
                          <a:ea typeface="微软雅黑" pitchFamily="34" charset="-122"/>
                        </a:rPr>
                        <a:t>"value"</a:t>
                      </a:r>
                      <a:r>
                        <a:rPr kumimoji="0" lang="zh-CN" altLang="en-US" sz="2000" b="0" i="0" u="none" strike="noStrike" cap="none" normalizeH="0" baseline="0" dirty="0" smtClean="0">
                          <a:ln>
                            <a:noFill/>
                          </a:ln>
                          <a:solidFill>
                            <a:schemeClr val="tx1"/>
                          </a:solidFill>
                          <a:effectLst/>
                          <a:latin typeface="Arial" pitchFamily="34" charset="0"/>
                          <a:ea typeface="微软雅黑" pitchFamily="34" charset="-122"/>
                        </a:rPr>
                        <a:t>开头的所有元素</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err="1" smtClean="0">
                          <a:ln>
                            <a:noFill/>
                          </a:ln>
                          <a:solidFill>
                            <a:schemeClr val="tx1"/>
                          </a:solidFill>
                          <a:effectLst/>
                          <a:latin typeface="Arial" pitchFamily="34" charset="0"/>
                          <a:ea typeface="微软雅黑" pitchFamily="34" charset="-122"/>
                        </a:rPr>
                        <a:t>img</a:t>
                      </a:r>
                      <a:r>
                        <a:rPr kumimoji="0" lang="en-US" altLang="zh-CN" sz="2000" b="0" i="0" u="none" strike="noStrike" cap="none" normalizeH="0" baseline="0" dirty="0" smtClean="0">
                          <a:ln>
                            <a:noFill/>
                          </a:ln>
                          <a:solidFill>
                            <a:schemeClr val="tx1"/>
                          </a:solidFill>
                          <a:effectLst/>
                          <a:latin typeface="Arial" pitchFamily="34" charset="0"/>
                          <a:ea typeface="微软雅黑" pitchFamily="34" charset="-122"/>
                        </a:rPr>
                        <a:t> [</a:t>
                      </a:r>
                      <a:r>
                        <a:rPr kumimoji="0" lang="en-US" altLang="zh-CN" sz="2000" b="0" i="0" u="none" strike="noStrike" cap="none" normalizeH="0" baseline="0" dirty="0" err="1" smtClean="0">
                          <a:ln>
                            <a:noFill/>
                          </a:ln>
                          <a:solidFill>
                            <a:schemeClr val="tx1"/>
                          </a:solidFill>
                          <a:effectLst/>
                          <a:latin typeface="Arial" pitchFamily="34" charset="0"/>
                          <a:ea typeface="微软雅黑" pitchFamily="34" charset="-122"/>
                        </a:rPr>
                        <a:t>src</a:t>
                      </a:r>
                      <a:r>
                        <a:rPr kumimoji="0" lang="en-US" altLang="zh-CN" sz="2000" b="0" i="0" u="none" strike="noStrike" cap="none" normalizeH="0" baseline="0" dirty="0" smtClean="0">
                          <a:ln>
                            <a:noFill/>
                          </a:ln>
                          <a:solidFill>
                            <a:schemeClr val="tx1"/>
                          </a:solidFill>
                          <a:effectLst/>
                          <a:latin typeface="Arial" pitchFamily="34" charset="0"/>
                          <a:ea typeface="微软雅黑" pitchFamily="34" charset="-122"/>
                        </a:rPr>
                        <a:t>|="picture"]</a:t>
                      </a:r>
                      <a:endParaRPr kumimoji="0" lang="zh-CN" altLang="en-US" sz="2000" b="0" i="0" u="none" strike="noStrike" cap="none" normalizeH="0" baseline="0" dirty="0" smtClean="0">
                        <a:ln>
                          <a:noFill/>
                        </a:ln>
                        <a:solidFill>
                          <a:schemeClr val="tx1"/>
                        </a:solidFill>
                        <a:effectLst/>
                        <a:latin typeface="Arial" pitchFamily="34" charset="0"/>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4202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关系选择器</a:t>
            </a:r>
            <a:endParaRPr lang="zh-CN" altLang="en-US" dirty="0"/>
          </a:p>
        </p:txBody>
      </p:sp>
      <p:sp>
        <p:nvSpPr>
          <p:cNvPr id="3" name="内容占位符 2"/>
          <p:cNvSpPr>
            <a:spLocks noGrp="1"/>
          </p:cNvSpPr>
          <p:nvPr>
            <p:ph sz="half" idx="1"/>
          </p:nvPr>
        </p:nvSpPr>
        <p:spPr/>
        <p:txBody>
          <a:bodyPr/>
          <a:lstStyle/>
          <a:p>
            <a:r>
              <a:rPr lang="zh-CN" altLang="en-US" dirty="0" smtClean="0"/>
              <a:t>后代选择器</a:t>
            </a:r>
            <a:endParaRPr lang="en-US" altLang="zh-CN" dirty="0" smtClean="0"/>
          </a:p>
          <a:p>
            <a:pPr lvl="1"/>
            <a:r>
              <a:rPr lang="zh-CN" altLang="en-US" dirty="0" smtClean="0"/>
              <a:t>元素间用空格隔开，如</a:t>
            </a:r>
            <a:r>
              <a:rPr lang="en-US" altLang="zh-CN" dirty="0" smtClean="0"/>
              <a:t>p span</a:t>
            </a:r>
            <a:endParaRPr lang="en-US" altLang="zh-CN" dirty="0"/>
          </a:p>
          <a:p>
            <a:pPr lvl="1"/>
            <a:r>
              <a:rPr lang="zh-CN" altLang="en-US" dirty="0" smtClean="0"/>
              <a:t>选择</a:t>
            </a:r>
            <a:r>
              <a:rPr lang="en-US" altLang="zh-CN" dirty="0"/>
              <a:t>p</a:t>
            </a:r>
            <a:r>
              <a:rPr lang="zh-CN" altLang="en-US" dirty="0" smtClean="0"/>
              <a:t>的所有</a:t>
            </a:r>
            <a:r>
              <a:rPr lang="en-US" altLang="zh-CN" dirty="0" smtClean="0"/>
              <a:t>span</a:t>
            </a:r>
            <a:r>
              <a:rPr lang="zh-CN" altLang="en-US" dirty="0" smtClean="0"/>
              <a:t>元素后代，不管</a:t>
            </a:r>
            <a:r>
              <a:rPr lang="zh-CN" altLang="en-US" dirty="0"/>
              <a:t>当中</a:t>
            </a:r>
            <a:r>
              <a:rPr lang="zh-CN" altLang="en-US" dirty="0" smtClean="0"/>
              <a:t>间隔多少层</a:t>
            </a:r>
            <a:endParaRPr lang="en-US" altLang="zh-CN" dirty="0" smtClean="0"/>
          </a:p>
          <a:p>
            <a:pPr lvl="1"/>
            <a:r>
              <a:rPr lang="zh-CN" altLang="en-US" dirty="0"/>
              <a:t>最</a:t>
            </a:r>
            <a:r>
              <a:rPr lang="zh-CN" altLang="en-US" dirty="0" smtClean="0"/>
              <a:t>常用选择器</a:t>
            </a:r>
            <a:endParaRPr lang="en-US" altLang="zh-CN" dirty="0" smtClean="0"/>
          </a:p>
          <a:p>
            <a:pPr lvl="1"/>
            <a:r>
              <a:rPr lang="en-US" altLang="zh-CN" dirty="0">
                <a:hlinkClick r:id="rId3" action="ppaction://hlinkfile"/>
              </a:rPr>
              <a:t>example</a:t>
            </a:r>
            <a:endParaRPr lang="en-US" altLang="zh-CN" dirty="0" smtClean="0"/>
          </a:p>
          <a:p>
            <a:endParaRPr lang="en-US" altLang="zh-CN" dirty="0" smtClean="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4384230"/>
            <a:ext cx="5080000" cy="1565050"/>
          </a:xfrm>
          <a:prstGeom prst="rect">
            <a:avLst/>
          </a:prstGeom>
        </p:spPr>
      </p:pic>
      <p:pic>
        <p:nvPicPr>
          <p:cNvPr id="6" name="图片 5"/>
          <p:cNvPicPr>
            <a:picLocks noChangeAspect="1"/>
          </p:cNvPicPr>
          <p:nvPr/>
        </p:nvPicPr>
        <p:blipFill>
          <a:blip r:embed="rId5"/>
          <a:stretch>
            <a:fillRect/>
          </a:stretch>
        </p:blipFill>
        <p:spPr>
          <a:xfrm>
            <a:off x="6400800" y="332656"/>
            <a:ext cx="5080000" cy="3672408"/>
          </a:xfrm>
          <a:prstGeom prst="rect">
            <a:avLst/>
          </a:prstGeom>
        </p:spPr>
      </p:pic>
    </p:spTree>
    <p:extLst>
      <p:ext uri="{BB962C8B-B14F-4D97-AF65-F5344CB8AC3E}">
        <p14:creationId xmlns:p14="http://schemas.microsoft.com/office/powerpoint/2010/main" val="38900224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关系选择器</a:t>
            </a:r>
          </a:p>
        </p:txBody>
      </p:sp>
      <p:sp>
        <p:nvSpPr>
          <p:cNvPr id="3" name="内容占位符 2"/>
          <p:cNvSpPr>
            <a:spLocks noGrp="1"/>
          </p:cNvSpPr>
          <p:nvPr>
            <p:ph sz="half" idx="1"/>
          </p:nvPr>
        </p:nvSpPr>
        <p:spPr/>
        <p:txBody>
          <a:bodyPr/>
          <a:lstStyle/>
          <a:p>
            <a:r>
              <a:rPr lang="zh-CN" altLang="en-US" dirty="0"/>
              <a:t>子元素选择器</a:t>
            </a:r>
            <a:endParaRPr lang="en-US" altLang="zh-CN" dirty="0"/>
          </a:p>
          <a:p>
            <a:pPr lvl="1"/>
            <a:r>
              <a:rPr lang="zh-CN" altLang="en-US" dirty="0"/>
              <a:t>元素间用大于号（</a:t>
            </a:r>
            <a:r>
              <a:rPr lang="en-US" altLang="zh-CN" dirty="0"/>
              <a:t>&gt;</a:t>
            </a:r>
            <a:r>
              <a:rPr lang="zh-CN" altLang="en-US" dirty="0"/>
              <a:t>）隔开，</a:t>
            </a:r>
            <a:r>
              <a:rPr lang="zh-CN" altLang="en-US" dirty="0" smtClean="0"/>
              <a:t>如</a:t>
            </a:r>
            <a:r>
              <a:rPr lang="en-US" altLang="zh-CN" dirty="0"/>
              <a:t>p</a:t>
            </a:r>
            <a:r>
              <a:rPr lang="en-US" altLang="zh-CN" dirty="0" smtClean="0"/>
              <a:t>&gt;span</a:t>
            </a:r>
            <a:endParaRPr lang="en-US" altLang="zh-CN" dirty="0"/>
          </a:p>
          <a:p>
            <a:pPr lvl="1"/>
            <a:r>
              <a:rPr lang="zh-CN" altLang="en-US" dirty="0"/>
              <a:t>选择</a:t>
            </a:r>
            <a:r>
              <a:rPr lang="en-US" altLang="zh-CN" dirty="0"/>
              <a:t>p</a:t>
            </a:r>
            <a:r>
              <a:rPr lang="zh-CN" altLang="en-US" dirty="0" smtClean="0"/>
              <a:t>的直接子元素</a:t>
            </a:r>
            <a:r>
              <a:rPr lang="en-US" altLang="zh-CN" dirty="0" smtClean="0"/>
              <a:t>span</a:t>
            </a:r>
          </a:p>
          <a:p>
            <a:pPr lvl="1"/>
            <a:r>
              <a:rPr lang="en-US" altLang="zh-CN" dirty="0" smtClean="0">
                <a:hlinkClick r:id="rId3"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4580245"/>
            <a:ext cx="5080000" cy="1441043"/>
          </a:xfrm>
          <a:prstGeom prst="rect">
            <a:avLst/>
          </a:prstGeom>
        </p:spPr>
      </p:pic>
      <p:pic>
        <p:nvPicPr>
          <p:cNvPr id="6" name="图片 5"/>
          <p:cNvPicPr>
            <a:picLocks noChangeAspect="1"/>
          </p:cNvPicPr>
          <p:nvPr/>
        </p:nvPicPr>
        <p:blipFill>
          <a:blip r:embed="rId5"/>
          <a:stretch>
            <a:fillRect/>
          </a:stretch>
        </p:blipFill>
        <p:spPr>
          <a:xfrm>
            <a:off x="6197600" y="548680"/>
            <a:ext cx="4978400" cy="3512890"/>
          </a:xfrm>
          <a:prstGeom prst="rect">
            <a:avLst/>
          </a:prstGeom>
        </p:spPr>
      </p:pic>
    </p:spTree>
    <p:extLst>
      <p:ext uri="{BB962C8B-B14F-4D97-AF65-F5344CB8AC3E}">
        <p14:creationId xmlns:p14="http://schemas.microsoft.com/office/powerpoint/2010/main" val="22745790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关系选择器</a:t>
            </a:r>
          </a:p>
        </p:txBody>
      </p:sp>
      <p:sp>
        <p:nvSpPr>
          <p:cNvPr id="3" name="内容占位符 2"/>
          <p:cNvSpPr>
            <a:spLocks noGrp="1"/>
          </p:cNvSpPr>
          <p:nvPr>
            <p:ph sz="half" idx="1"/>
          </p:nvPr>
        </p:nvSpPr>
        <p:spPr/>
        <p:txBody>
          <a:bodyPr/>
          <a:lstStyle/>
          <a:p>
            <a:r>
              <a:rPr lang="zh-CN" altLang="en-US" dirty="0" smtClean="0"/>
              <a:t>直接兄弟</a:t>
            </a:r>
            <a:r>
              <a:rPr lang="zh-CN" altLang="en-US" dirty="0"/>
              <a:t>元素选择器</a:t>
            </a:r>
            <a:endParaRPr lang="en-US" altLang="zh-CN" dirty="0"/>
          </a:p>
          <a:p>
            <a:pPr lvl="1"/>
            <a:r>
              <a:rPr lang="zh-CN" altLang="en-US" dirty="0"/>
              <a:t>元素间用加号（</a:t>
            </a:r>
            <a:r>
              <a:rPr lang="en-US" altLang="zh-CN" dirty="0"/>
              <a:t>+</a:t>
            </a:r>
            <a:r>
              <a:rPr lang="zh-CN" altLang="en-US" dirty="0"/>
              <a:t>）隔开，如</a:t>
            </a:r>
            <a:r>
              <a:rPr lang="en-US" altLang="zh-CN" dirty="0" err="1"/>
              <a:t>p+p</a:t>
            </a:r>
            <a:endParaRPr lang="en-US" altLang="zh-CN" dirty="0"/>
          </a:p>
          <a:p>
            <a:pPr lvl="1"/>
            <a:r>
              <a:rPr lang="zh-CN" altLang="en-US" dirty="0"/>
              <a:t>选择</a:t>
            </a:r>
            <a:r>
              <a:rPr lang="en-US" altLang="zh-CN" dirty="0"/>
              <a:t>p</a:t>
            </a:r>
            <a:r>
              <a:rPr lang="zh-CN" altLang="en-US" dirty="0" smtClean="0"/>
              <a:t>的直接后继</a:t>
            </a:r>
            <a:r>
              <a:rPr lang="zh-CN" altLang="en-US" dirty="0"/>
              <a:t>兄弟元素</a:t>
            </a:r>
            <a:r>
              <a:rPr lang="en-US" altLang="zh-CN" dirty="0" smtClean="0"/>
              <a:t>p</a:t>
            </a:r>
          </a:p>
          <a:p>
            <a:pPr lvl="1"/>
            <a:r>
              <a:rPr lang="en-US" altLang="zh-CN" dirty="0">
                <a:hlinkClick r:id="rId3"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4403437"/>
            <a:ext cx="5080000" cy="1616363"/>
          </a:xfrm>
          <a:prstGeom prst="rect">
            <a:avLst/>
          </a:prstGeom>
        </p:spPr>
      </p:pic>
      <p:pic>
        <p:nvPicPr>
          <p:cNvPr id="6" name="图片 5"/>
          <p:cNvPicPr>
            <a:picLocks noChangeAspect="1"/>
          </p:cNvPicPr>
          <p:nvPr/>
        </p:nvPicPr>
        <p:blipFill>
          <a:blip r:embed="rId5"/>
          <a:stretch>
            <a:fillRect/>
          </a:stretch>
        </p:blipFill>
        <p:spPr>
          <a:xfrm>
            <a:off x="6400800" y="908720"/>
            <a:ext cx="4775200" cy="3093075"/>
          </a:xfrm>
          <a:prstGeom prst="rect">
            <a:avLst/>
          </a:prstGeom>
        </p:spPr>
      </p:pic>
    </p:spTree>
    <p:extLst>
      <p:ext uri="{BB962C8B-B14F-4D97-AF65-F5344CB8AC3E}">
        <p14:creationId xmlns:p14="http://schemas.microsoft.com/office/powerpoint/2010/main" val="3134832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以前的处理方式</a:t>
            </a:r>
            <a:endParaRPr lang="zh-CN" altLang="en-US" dirty="0"/>
          </a:p>
        </p:txBody>
      </p:sp>
      <p:sp>
        <p:nvSpPr>
          <p:cNvPr id="3" name="内容占位符 2"/>
          <p:cNvSpPr>
            <a:spLocks noGrp="1"/>
          </p:cNvSpPr>
          <p:nvPr>
            <p:ph idx="1"/>
          </p:nvPr>
        </p:nvSpPr>
        <p:spPr/>
        <p:txBody>
          <a:bodyPr/>
          <a:lstStyle/>
          <a:p>
            <a:r>
              <a:rPr lang="zh-CN" altLang="en-US" dirty="0" smtClean="0"/>
              <a:t>样式</a:t>
            </a:r>
            <a:endParaRPr lang="en-US" altLang="zh-CN" dirty="0" smtClean="0"/>
          </a:p>
          <a:p>
            <a:pPr lvl="1"/>
            <a:r>
              <a:rPr lang="zh-CN" altLang="en-US" dirty="0"/>
              <a:t>表示</a:t>
            </a:r>
            <a:r>
              <a:rPr lang="zh-CN" altLang="en-US" dirty="0" smtClean="0"/>
              <a:t>性的样式和属性</a:t>
            </a:r>
            <a:endParaRPr lang="en-US" altLang="zh-CN" dirty="0" smtClean="0"/>
          </a:p>
          <a:p>
            <a:pPr lvl="1"/>
            <a:r>
              <a:rPr lang="zh-CN" altLang="en-US" dirty="0" smtClean="0"/>
              <a:t>浏览器的扩展</a:t>
            </a:r>
            <a:endParaRPr lang="en-US" altLang="zh-CN" dirty="0" smtClean="0"/>
          </a:p>
          <a:p>
            <a:r>
              <a:rPr lang="zh-CN" altLang="en-US" dirty="0" smtClean="0"/>
              <a:t>布局</a:t>
            </a:r>
            <a:endParaRPr lang="en-US" altLang="zh-CN" dirty="0" smtClean="0"/>
          </a:p>
          <a:p>
            <a:pPr lvl="1"/>
            <a:r>
              <a:rPr lang="zh-CN" altLang="en-US" dirty="0" smtClean="0"/>
              <a:t>透明图片</a:t>
            </a:r>
            <a:endParaRPr lang="en-US" altLang="zh-CN" dirty="0" smtClean="0"/>
          </a:p>
          <a:p>
            <a:pPr lvl="1"/>
            <a:r>
              <a:rPr lang="zh-CN" altLang="en-US" dirty="0"/>
              <a:t>表格</a:t>
            </a:r>
          </a:p>
        </p:txBody>
      </p:sp>
    </p:spTree>
    <p:extLst>
      <p:ext uri="{BB962C8B-B14F-4D97-AF65-F5344CB8AC3E}">
        <p14:creationId xmlns:p14="http://schemas.microsoft.com/office/powerpoint/2010/main" val="25562689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关系选择器</a:t>
            </a:r>
          </a:p>
        </p:txBody>
      </p:sp>
      <p:sp>
        <p:nvSpPr>
          <p:cNvPr id="7" name="内容占位符 6"/>
          <p:cNvSpPr>
            <a:spLocks noGrp="1"/>
          </p:cNvSpPr>
          <p:nvPr>
            <p:ph sz="half" idx="1"/>
          </p:nvPr>
        </p:nvSpPr>
        <p:spPr/>
        <p:txBody>
          <a:bodyPr/>
          <a:lstStyle/>
          <a:p>
            <a:r>
              <a:rPr lang="zh-CN" altLang="en-US" dirty="0"/>
              <a:t>通用兄弟元素选择器</a:t>
            </a:r>
            <a:endParaRPr lang="en-US" altLang="zh-CN" dirty="0"/>
          </a:p>
          <a:p>
            <a:pPr lvl="1"/>
            <a:r>
              <a:rPr lang="zh-CN" altLang="en-US" dirty="0"/>
              <a:t>元素间用波浪号（</a:t>
            </a:r>
            <a:r>
              <a:rPr lang="en-US" altLang="zh-CN" dirty="0"/>
              <a:t>~</a:t>
            </a:r>
            <a:r>
              <a:rPr lang="zh-CN" altLang="en-US" dirty="0"/>
              <a:t>）隔开，如</a:t>
            </a:r>
            <a:r>
              <a:rPr lang="en-US" altLang="zh-CN" dirty="0" err="1"/>
              <a:t>p~p</a:t>
            </a:r>
            <a:endParaRPr lang="en-US" altLang="zh-CN" dirty="0"/>
          </a:p>
          <a:p>
            <a:pPr lvl="1"/>
            <a:r>
              <a:rPr lang="zh-CN" altLang="en-US" dirty="0"/>
              <a:t>选择</a:t>
            </a:r>
            <a:r>
              <a:rPr lang="en-US" altLang="zh-CN" dirty="0"/>
              <a:t>p</a:t>
            </a:r>
            <a:r>
              <a:rPr lang="zh-CN" altLang="en-US" dirty="0"/>
              <a:t>的通用后继兄弟元素</a:t>
            </a:r>
            <a:r>
              <a:rPr lang="en-US" altLang="zh-CN" dirty="0"/>
              <a:t>p</a:t>
            </a:r>
          </a:p>
          <a:p>
            <a:pPr lvl="1"/>
            <a:r>
              <a:rPr lang="en-US" altLang="zh-CN" dirty="0">
                <a:hlinkClick r:id="rId2" action="ppaction://hlinkfile"/>
              </a:rPr>
              <a:t>example</a:t>
            </a:r>
            <a:endParaRPr lang="en-US" altLang="zh-CN" dirty="0"/>
          </a:p>
          <a:p>
            <a:endParaRPr lang="zh-CN" altLang="en-US" dirty="0"/>
          </a:p>
        </p:txBody>
      </p:sp>
      <p:pic>
        <p:nvPicPr>
          <p:cNvPr id="2" name="内容占位符 1"/>
          <p:cNvPicPr>
            <a:picLocks noGrp="1" noChangeAspect="1"/>
          </p:cNvPicPr>
          <p:nvPr>
            <p:ph sz="half" idx="2"/>
          </p:nvPr>
        </p:nvPicPr>
        <p:blipFill>
          <a:blip r:embed="rId3"/>
          <a:stretch>
            <a:fillRect/>
          </a:stretch>
        </p:blipFill>
        <p:spPr>
          <a:xfrm>
            <a:off x="6197600" y="4293096"/>
            <a:ext cx="5283200" cy="1543670"/>
          </a:xfrm>
          <a:prstGeom prst="rect">
            <a:avLst/>
          </a:prstGeom>
        </p:spPr>
      </p:pic>
      <p:pic>
        <p:nvPicPr>
          <p:cNvPr id="3" name="图片 2"/>
          <p:cNvPicPr>
            <a:picLocks noChangeAspect="1"/>
          </p:cNvPicPr>
          <p:nvPr/>
        </p:nvPicPr>
        <p:blipFill>
          <a:blip r:embed="rId4"/>
          <a:stretch>
            <a:fillRect/>
          </a:stretch>
        </p:blipFill>
        <p:spPr>
          <a:xfrm>
            <a:off x="6197601" y="711184"/>
            <a:ext cx="4980864" cy="3221872"/>
          </a:xfrm>
          <a:prstGeom prst="rect">
            <a:avLst/>
          </a:prstGeom>
        </p:spPr>
      </p:pic>
    </p:spTree>
    <p:extLst>
      <p:ext uri="{BB962C8B-B14F-4D97-AF65-F5344CB8AC3E}">
        <p14:creationId xmlns:p14="http://schemas.microsoft.com/office/powerpoint/2010/main" val="37291116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伪类</a:t>
            </a:r>
            <a:endParaRPr lang="zh-CN" altLang="en-US" dirty="0"/>
          </a:p>
        </p:txBody>
      </p:sp>
      <p:sp>
        <p:nvSpPr>
          <p:cNvPr id="3" name="内容占位符 2"/>
          <p:cNvSpPr>
            <a:spLocks noGrp="1"/>
          </p:cNvSpPr>
          <p:nvPr>
            <p:ph idx="1"/>
          </p:nvPr>
        </p:nvSpPr>
        <p:spPr/>
        <p:txBody>
          <a:bodyPr/>
          <a:lstStyle/>
          <a:p>
            <a:r>
              <a:rPr lang="zh-CN" altLang="en-US" dirty="0" smtClean="0"/>
              <a:t>根据并真实不存在于文档元素或属性等结构信息中的，虚拟的状态信息来选择元素</a:t>
            </a:r>
            <a:endParaRPr lang="en-US" altLang="zh-CN" dirty="0" smtClean="0"/>
          </a:p>
          <a:p>
            <a:r>
              <a:rPr lang="zh-CN" altLang="en-US" dirty="0"/>
              <a:t>用一个冒号“</a:t>
            </a:r>
            <a:r>
              <a:rPr lang="en-US" altLang="zh-CN" dirty="0"/>
              <a:t>:</a:t>
            </a:r>
            <a:r>
              <a:rPr lang="zh-CN" altLang="en-US" dirty="0"/>
              <a:t>”开头标识</a:t>
            </a:r>
            <a:endParaRPr lang="en-US" altLang="zh-CN" dirty="0"/>
          </a:p>
          <a:p>
            <a:r>
              <a:rPr lang="zh-CN" altLang="en-US" dirty="0" smtClean="0"/>
              <a:t>动态：</a:t>
            </a:r>
            <a:r>
              <a:rPr lang="en-US" altLang="zh-CN" dirty="0" smtClean="0"/>
              <a:t>:</a:t>
            </a:r>
            <a:r>
              <a:rPr lang="en-US" altLang="zh-CN" dirty="0"/>
              <a:t>link :visited :hover :active </a:t>
            </a:r>
            <a:r>
              <a:rPr lang="en-US" altLang="zh-CN" dirty="0" smtClean="0"/>
              <a:t>:focus </a:t>
            </a:r>
          </a:p>
          <a:p>
            <a:r>
              <a:rPr lang="zh-CN" altLang="en-US" dirty="0" smtClean="0"/>
              <a:t>目标：</a:t>
            </a:r>
            <a:r>
              <a:rPr lang="en-US" altLang="zh-CN" dirty="0" smtClean="0"/>
              <a:t>:target</a:t>
            </a:r>
          </a:p>
          <a:p>
            <a:r>
              <a:rPr lang="zh-CN" altLang="en-US" dirty="0" smtClean="0"/>
              <a:t>语言：</a:t>
            </a:r>
            <a:r>
              <a:rPr lang="en-US" altLang="zh-CN" dirty="0" smtClean="0"/>
              <a:t>:</a:t>
            </a:r>
            <a:r>
              <a:rPr lang="en-US" altLang="zh-CN" dirty="0" err="1" smtClean="0"/>
              <a:t>lang</a:t>
            </a:r>
            <a:endParaRPr lang="en-US" altLang="zh-CN" dirty="0" smtClean="0"/>
          </a:p>
          <a:p>
            <a:r>
              <a:rPr lang="en-US" altLang="zh-CN" dirty="0" smtClean="0"/>
              <a:t>UI</a:t>
            </a:r>
            <a:r>
              <a:rPr lang="zh-CN" altLang="en-US" dirty="0" smtClean="0"/>
              <a:t>状态：</a:t>
            </a:r>
            <a:r>
              <a:rPr lang="en-US" altLang="zh-CN" dirty="0" smtClean="0"/>
              <a:t>:</a:t>
            </a:r>
            <a:r>
              <a:rPr lang="en-US" altLang="zh-CN" dirty="0"/>
              <a:t>enabled :disabled :</a:t>
            </a:r>
            <a:r>
              <a:rPr lang="en-US" altLang="zh-CN" dirty="0" smtClean="0"/>
              <a:t>checked :indeterminate</a:t>
            </a:r>
            <a:endParaRPr lang="zh-CN" altLang="en-US" dirty="0"/>
          </a:p>
        </p:txBody>
      </p:sp>
    </p:spTree>
    <p:extLst>
      <p:ext uri="{BB962C8B-B14F-4D97-AF65-F5344CB8AC3E}">
        <p14:creationId xmlns:p14="http://schemas.microsoft.com/office/powerpoint/2010/main" val="7950840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sp>
        <p:nvSpPr>
          <p:cNvPr id="3" name="内容占位符 2"/>
          <p:cNvSpPr>
            <a:spLocks noGrp="1"/>
          </p:cNvSpPr>
          <p:nvPr>
            <p:ph idx="1"/>
          </p:nvPr>
        </p:nvSpPr>
        <p:spPr/>
        <p:txBody>
          <a:bodyPr/>
          <a:lstStyle/>
          <a:p>
            <a:r>
              <a:rPr lang="zh-CN" altLang="en-US" dirty="0" smtClean="0"/>
              <a:t>结构</a:t>
            </a:r>
            <a:endParaRPr lang="en-US" altLang="zh-CN" dirty="0" smtClean="0"/>
          </a:p>
          <a:p>
            <a:pPr lvl="1"/>
            <a:r>
              <a:rPr lang="en-US" altLang="zh-CN" dirty="0"/>
              <a:t>:root :first-child :last-child :only-child :</a:t>
            </a:r>
            <a:r>
              <a:rPr lang="en-US" altLang="zh-CN" dirty="0" smtClean="0"/>
              <a:t>empty </a:t>
            </a:r>
          </a:p>
          <a:p>
            <a:pPr lvl="1"/>
            <a:r>
              <a:rPr lang="en-US" altLang="zh-CN" dirty="0"/>
              <a:t>:</a:t>
            </a:r>
            <a:r>
              <a:rPr lang="en-US" altLang="zh-CN" dirty="0" smtClean="0"/>
              <a:t>first-of-type :last-of-type  :only-of-type</a:t>
            </a:r>
          </a:p>
          <a:p>
            <a:pPr lvl="1"/>
            <a:r>
              <a:rPr lang="en-US" altLang="zh-CN" dirty="0"/>
              <a:t>:nth-child() :nth-last-child() :nth-of-type() :nth-last-of-type()  </a:t>
            </a:r>
            <a:endParaRPr lang="en-US" altLang="zh-CN" dirty="0" smtClean="0"/>
          </a:p>
          <a:p>
            <a:r>
              <a:rPr lang="zh-CN" altLang="en-US" dirty="0" smtClean="0"/>
              <a:t>否定：</a:t>
            </a:r>
            <a:r>
              <a:rPr lang="en-US" altLang="zh-CN" dirty="0"/>
              <a:t>:not</a:t>
            </a:r>
            <a:r>
              <a:rPr lang="en-US" altLang="zh-CN" dirty="0" smtClean="0"/>
              <a:t>()</a:t>
            </a:r>
            <a:endParaRPr lang="zh-CN" altLang="en-US" dirty="0"/>
          </a:p>
        </p:txBody>
      </p:sp>
    </p:spTree>
    <p:extLst>
      <p:ext uri="{BB962C8B-B14F-4D97-AF65-F5344CB8AC3E}">
        <p14:creationId xmlns:p14="http://schemas.microsoft.com/office/powerpoint/2010/main" val="7518911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a:t>
            </a:r>
            <a:r>
              <a:rPr lang="zh-CN" altLang="en-US" dirty="0" smtClean="0"/>
              <a:t>类</a:t>
            </a:r>
            <a:endParaRPr lang="zh-CN" altLang="en-US" dirty="0"/>
          </a:p>
        </p:txBody>
      </p:sp>
      <p:sp>
        <p:nvSpPr>
          <p:cNvPr id="3" name="内容占位符 2"/>
          <p:cNvSpPr>
            <a:spLocks noGrp="1"/>
          </p:cNvSpPr>
          <p:nvPr>
            <p:ph sz="half" idx="1"/>
          </p:nvPr>
        </p:nvSpPr>
        <p:spPr>
          <a:xfrm>
            <a:off x="1055440" y="1905000"/>
            <a:ext cx="5256584" cy="4114800"/>
          </a:xfrm>
        </p:spPr>
        <p:txBody>
          <a:bodyPr/>
          <a:lstStyle/>
          <a:p>
            <a:r>
              <a:rPr lang="en-US" altLang="zh-CN" dirty="0" smtClean="0"/>
              <a:t>:link</a:t>
            </a:r>
            <a:r>
              <a:rPr lang="zh-CN" altLang="en-US" dirty="0" smtClean="0"/>
              <a:t>：选择未访问过的超链接</a:t>
            </a:r>
            <a:endParaRPr lang="en-US" altLang="zh-CN" dirty="0" smtClean="0"/>
          </a:p>
          <a:p>
            <a:r>
              <a:rPr lang="en-US" altLang="zh-CN" dirty="0" smtClean="0"/>
              <a:t>:visited</a:t>
            </a:r>
            <a:r>
              <a:rPr lang="zh-CN" altLang="en-US" dirty="0" smtClean="0"/>
              <a:t>：选择访问过的超链接</a:t>
            </a:r>
            <a:endParaRPr lang="en-US" altLang="zh-CN" dirty="0" smtClean="0"/>
          </a:p>
          <a:p>
            <a:r>
              <a:rPr lang="en-US" altLang="zh-CN" dirty="0" smtClean="0"/>
              <a:t>:hover</a:t>
            </a:r>
            <a:r>
              <a:rPr lang="zh-CN" altLang="en-US" dirty="0" smtClean="0"/>
              <a:t>：选择鼠标悬停的元素（未必是超链接）</a:t>
            </a:r>
            <a:endParaRPr lang="en-US" altLang="zh-CN" dirty="0" smtClean="0"/>
          </a:p>
          <a:p>
            <a:r>
              <a:rPr lang="en-US" altLang="zh-CN" dirty="0" smtClean="0"/>
              <a:t>:active</a:t>
            </a:r>
            <a:r>
              <a:rPr lang="zh-CN" altLang="en-US" dirty="0" smtClean="0"/>
              <a:t>：选择被用户输入激活的元素（未必是超链接）</a:t>
            </a:r>
            <a:endParaRPr lang="en-US" altLang="zh-CN" dirty="0" smtClean="0"/>
          </a:p>
          <a:p>
            <a:r>
              <a:rPr lang="en-US" altLang="zh-CN" dirty="0"/>
              <a:t>LVHA</a:t>
            </a:r>
            <a:r>
              <a:rPr lang="zh-CN" altLang="en-US" dirty="0" smtClean="0"/>
              <a:t>顺序</a:t>
            </a:r>
            <a:endParaRPr lang="en-US" altLang="zh-CN" dirty="0" smtClean="0"/>
          </a:p>
          <a:p>
            <a:r>
              <a:rPr lang="en-US" altLang="zh-CN" dirty="0" smtClean="0">
                <a:hlinkClick r:id="rId3" action="ppaction://hlinkfile"/>
              </a:rPr>
              <a:t>example</a:t>
            </a:r>
            <a:endParaRPr lang="en-US" altLang="zh-CN" dirty="0" smtClean="0"/>
          </a:p>
        </p:txBody>
      </p:sp>
      <p:pic>
        <p:nvPicPr>
          <p:cNvPr id="5" name="内容占位符 4"/>
          <p:cNvPicPr>
            <a:picLocks noGrp="1" noChangeAspect="1"/>
          </p:cNvPicPr>
          <p:nvPr>
            <p:ph sz="half" idx="2"/>
          </p:nvPr>
        </p:nvPicPr>
        <p:blipFill>
          <a:blip r:embed="rId4"/>
          <a:stretch>
            <a:fillRect/>
          </a:stretch>
        </p:blipFill>
        <p:spPr>
          <a:xfrm>
            <a:off x="6672064" y="4509120"/>
            <a:ext cx="4808736" cy="1260288"/>
          </a:xfrm>
          <a:prstGeom prst="rect">
            <a:avLst/>
          </a:prstGeom>
        </p:spPr>
      </p:pic>
      <p:pic>
        <p:nvPicPr>
          <p:cNvPr id="6" name="图片 5"/>
          <p:cNvPicPr>
            <a:picLocks noChangeAspect="1"/>
          </p:cNvPicPr>
          <p:nvPr/>
        </p:nvPicPr>
        <p:blipFill>
          <a:blip r:embed="rId5"/>
          <a:stretch>
            <a:fillRect/>
          </a:stretch>
        </p:blipFill>
        <p:spPr>
          <a:xfrm>
            <a:off x="6672064" y="1700808"/>
            <a:ext cx="4808736" cy="1984084"/>
          </a:xfrm>
          <a:prstGeom prst="rect">
            <a:avLst/>
          </a:prstGeom>
        </p:spPr>
      </p:pic>
    </p:spTree>
    <p:extLst>
      <p:ext uri="{BB962C8B-B14F-4D97-AF65-F5344CB8AC3E}">
        <p14:creationId xmlns:p14="http://schemas.microsoft.com/office/powerpoint/2010/main" val="12715534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sp>
        <p:nvSpPr>
          <p:cNvPr id="3" name="内容占位符 2"/>
          <p:cNvSpPr>
            <a:spLocks noGrp="1"/>
          </p:cNvSpPr>
          <p:nvPr>
            <p:ph sz="half" idx="1"/>
          </p:nvPr>
        </p:nvSpPr>
        <p:spPr/>
        <p:txBody>
          <a:bodyPr/>
          <a:lstStyle/>
          <a:p>
            <a:r>
              <a:rPr lang="zh-CN" altLang="en-US" dirty="0" smtClean="0"/>
              <a:t>伪类可以连缀使用</a:t>
            </a:r>
            <a:endParaRPr lang="en-US" altLang="zh-CN" dirty="0"/>
          </a:p>
          <a:p>
            <a:pPr lvl="1"/>
            <a:r>
              <a:rPr lang="en-US" altLang="zh-CN" dirty="0" smtClean="0">
                <a:hlinkClick r:id="rId3" action="ppaction://hlinkfile"/>
              </a:rPr>
              <a:t>example</a:t>
            </a:r>
            <a:endParaRPr lang="zh-CN" altLang="en-US" dirty="0"/>
          </a:p>
          <a:p>
            <a:endParaRPr lang="en-US" altLang="zh-CN" dirty="0" smtClean="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5000" y="1905000"/>
            <a:ext cx="5080000" cy="1234392"/>
          </a:xfrm>
          <a:prstGeom prst="rect">
            <a:avLst/>
          </a:prstGeom>
        </p:spPr>
      </p:pic>
      <p:pic>
        <p:nvPicPr>
          <p:cNvPr id="6" name="图片 5"/>
          <p:cNvPicPr>
            <a:picLocks noChangeAspect="1"/>
          </p:cNvPicPr>
          <p:nvPr/>
        </p:nvPicPr>
        <p:blipFill>
          <a:blip r:embed="rId5"/>
          <a:stretch>
            <a:fillRect/>
          </a:stretch>
        </p:blipFill>
        <p:spPr>
          <a:xfrm>
            <a:off x="6405000" y="4238335"/>
            <a:ext cx="5080000" cy="1198603"/>
          </a:xfrm>
          <a:prstGeom prst="rect">
            <a:avLst/>
          </a:prstGeom>
        </p:spPr>
      </p:pic>
      <p:pic>
        <p:nvPicPr>
          <p:cNvPr id="7" name="图片 6"/>
          <p:cNvPicPr>
            <a:picLocks noChangeAspect="1"/>
          </p:cNvPicPr>
          <p:nvPr/>
        </p:nvPicPr>
        <p:blipFill>
          <a:blip r:embed="rId6"/>
          <a:stretch>
            <a:fillRect/>
          </a:stretch>
        </p:blipFill>
        <p:spPr>
          <a:xfrm>
            <a:off x="1117601" y="3543592"/>
            <a:ext cx="4690368" cy="1901950"/>
          </a:xfrm>
          <a:prstGeom prst="rect">
            <a:avLst/>
          </a:prstGeom>
        </p:spPr>
      </p:pic>
    </p:spTree>
    <p:extLst>
      <p:ext uri="{BB962C8B-B14F-4D97-AF65-F5344CB8AC3E}">
        <p14:creationId xmlns:p14="http://schemas.microsoft.com/office/powerpoint/2010/main" val="13706233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sp>
        <p:nvSpPr>
          <p:cNvPr id="4" name="内容占位符 3"/>
          <p:cNvSpPr>
            <a:spLocks noGrp="1"/>
          </p:cNvSpPr>
          <p:nvPr>
            <p:ph sz="half" idx="1"/>
          </p:nvPr>
        </p:nvSpPr>
        <p:spPr/>
        <p:txBody>
          <a:bodyPr/>
          <a:lstStyle/>
          <a:p>
            <a:r>
              <a:rPr lang="en-US" altLang="zh-CN" dirty="0"/>
              <a:t>:focus</a:t>
            </a:r>
          </a:p>
          <a:p>
            <a:pPr lvl="1"/>
            <a:r>
              <a:rPr lang="zh-CN" altLang="en-US" dirty="0"/>
              <a:t>选择当前作为焦点的元素，该元素一般可接受键盘输入或被某种方式激活</a:t>
            </a:r>
            <a:endParaRPr lang="en-US" altLang="zh-CN" dirty="0"/>
          </a:p>
          <a:p>
            <a:pPr lvl="1"/>
            <a:r>
              <a:rPr lang="en-US" altLang="zh-CN" dirty="0">
                <a:hlinkClick r:id="rId2" action="ppaction://hlinkfile"/>
              </a:rPr>
              <a:t>example</a:t>
            </a:r>
            <a:endParaRPr lang="zh-CN" altLang="en-US" dirty="0"/>
          </a:p>
          <a:p>
            <a:endParaRPr lang="zh-CN" altLang="en-US" dirty="0"/>
          </a:p>
        </p:txBody>
      </p:sp>
      <p:pic>
        <p:nvPicPr>
          <p:cNvPr id="7" name="内容占位符 6"/>
          <p:cNvPicPr>
            <a:picLocks noGrp="1" noChangeAspect="1"/>
          </p:cNvPicPr>
          <p:nvPr>
            <p:ph sz="half" idx="2"/>
          </p:nvPr>
        </p:nvPicPr>
        <p:blipFill>
          <a:blip r:embed="rId3"/>
          <a:stretch>
            <a:fillRect/>
          </a:stretch>
        </p:blipFill>
        <p:spPr>
          <a:xfrm>
            <a:off x="6654682" y="3946773"/>
            <a:ext cx="4572235" cy="1930499"/>
          </a:xfrm>
          <a:prstGeom prst="rect">
            <a:avLst/>
          </a:prstGeom>
        </p:spPr>
      </p:pic>
      <p:pic>
        <p:nvPicPr>
          <p:cNvPr id="8" name="图片 7"/>
          <p:cNvPicPr>
            <a:picLocks noChangeAspect="1"/>
          </p:cNvPicPr>
          <p:nvPr/>
        </p:nvPicPr>
        <p:blipFill>
          <a:blip r:embed="rId4"/>
          <a:stretch>
            <a:fillRect/>
          </a:stretch>
        </p:blipFill>
        <p:spPr>
          <a:xfrm>
            <a:off x="6654682" y="1888345"/>
            <a:ext cx="4572235" cy="1756679"/>
          </a:xfrm>
          <a:prstGeom prst="rect">
            <a:avLst/>
          </a:prstGeom>
        </p:spPr>
      </p:pic>
    </p:spTree>
    <p:extLst>
      <p:ext uri="{BB962C8B-B14F-4D97-AF65-F5344CB8AC3E}">
        <p14:creationId xmlns:p14="http://schemas.microsoft.com/office/powerpoint/2010/main" val="26558161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sp>
        <p:nvSpPr>
          <p:cNvPr id="3" name="内容占位符 2"/>
          <p:cNvSpPr>
            <a:spLocks noGrp="1"/>
          </p:cNvSpPr>
          <p:nvPr>
            <p:ph sz="half" idx="1"/>
          </p:nvPr>
        </p:nvSpPr>
        <p:spPr/>
        <p:txBody>
          <a:bodyPr/>
          <a:lstStyle/>
          <a:p>
            <a:r>
              <a:rPr lang="en-US" altLang="zh-CN" dirty="0" smtClean="0"/>
              <a:t>:target</a:t>
            </a:r>
          </a:p>
          <a:p>
            <a:pPr lvl="1"/>
            <a:r>
              <a:rPr lang="zh-CN" altLang="en-US" dirty="0" smtClean="0"/>
              <a:t>用于选择</a:t>
            </a:r>
            <a:r>
              <a:rPr lang="en-US" altLang="zh-CN" dirty="0" smtClean="0"/>
              <a:t>URL</a:t>
            </a:r>
            <a:r>
              <a:rPr lang="zh-CN" altLang="en-US" dirty="0" smtClean="0"/>
              <a:t>片段标识符指向的目标元素</a:t>
            </a:r>
            <a:endParaRPr lang="en-US" altLang="zh-CN" dirty="0" smtClean="0"/>
          </a:p>
          <a:p>
            <a:pPr lvl="1"/>
            <a:r>
              <a:rPr lang="zh-CN" altLang="en-US" dirty="0" smtClean="0"/>
              <a:t>需要指向真实发生时才被选中</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4044779"/>
            <a:ext cx="5080000" cy="1904501"/>
          </a:xfrm>
          <a:prstGeom prst="rect">
            <a:avLst/>
          </a:prstGeom>
        </p:spPr>
      </p:pic>
      <p:pic>
        <p:nvPicPr>
          <p:cNvPr id="6" name="图片 5"/>
          <p:cNvPicPr>
            <a:picLocks noChangeAspect="1"/>
          </p:cNvPicPr>
          <p:nvPr/>
        </p:nvPicPr>
        <p:blipFill>
          <a:blip r:embed="rId4"/>
          <a:stretch>
            <a:fillRect/>
          </a:stretch>
        </p:blipFill>
        <p:spPr>
          <a:xfrm>
            <a:off x="6369898" y="876300"/>
            <a:ext cx="4951784" cy="2741716"/>
          </a:xfrm>
          <a:prstGeom prst="rect">
            <a:avLst/>
          </a:prstGeom>
        </p:spPr>
      </p:pic>
    </p:spTree>
    <p:extLst>
      <p:ext uri="{BB962C8B-B14F-4D97-AF65-F5344CB8AC3E}">
        <p14:creationId xmlns:p14="http://schemas.microsoft.com/office/powerpoint/2010/main" val="27099751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sp>
        <p:nvSpPr>
          <p:cNvPr id="3" name="内容占位符 2"/>
          <p:cNvSpPr>
            <a:spLocks noGrp="1"/>
          </p:cNvSpPr>
          <p:nvPr>
            <p:ph idx="1"/>
          </p:nvPr>
        </p:nvSpPr>
        <p:spPr/>
        <p:txBody>
          <a:bodyPr/>
          <a:lstStyle/>
          <a:p>
            <a:r>
              <a:rPr lang="en-US" altLang="zh-CN" dirty="0"/>
              <a:t>:</a:t>
            </a:r>
            <a:r>
              <a:rPr lang="en-US" altLang="zh-CN" dirty="0" smtClean="0"/>
              <a:t>enabled</a:t>
            </a:r>
            <a:endParaRPr lang="en-US" altLang="zh-CN" dirty="0"/>
          </a:p>
          <a:p>
            <a:pPr lvl="1"/>
            <a:r>
              <a:rPr lang="zh-CN" altLang="en-US" dirty="0" smtClean="0"/>
              <a:t>选择所有可用</a:t>
            </a:r>
            <a:r>
              <a:rPr lang="zh-CN" altLang="en-US" dirty="0"/>
              <a:t>控件</a:t>
            </a:r>
            <a:r>
              <a:rPr lang="en-US" altLang="zh-CN" dirty="0" smtClean="0"/>
              <a:t> </a:t>
            </a:r>
          </a:p>
          <a:p>
            <a:r>
              <a:rPr lang="en-US" altLang="zh-CN" dirty="0" smtClean="0"/>
              <a:t>:disabled</a:t>
            </a:r>
            <a:endParaRPr lang="en-US" altLang="zh-CN" dirty="0"/>
          </a:p>
          <a:p>
            <a:pPr lvl="1"/>
            <a:r>
              <a:rPr lang="zh-CN" altLang="en-US" dirty="0" smtClean="0"/>
              <a:t>选择所有不可用控件</a:t>
            </a:r>
            <a:endParaRPr lang="en-US" altLang="zh-CN" dirty="0" smtClean="0"/>
          </a:p>
          <a:p>
            <a:r>
              <a:rPr lang="en-US" altLang="zh-CN" dirty="0" smtClean="0"/>
              <a:t>:checked</a:t>
            </a:r>
            <a:endParaRPr lang="en-US" altLang="zh-CN" dirty="0"/>
          </a:p>
          <a:p>
            <a:pPr lvl="1"/>
            <a:r>
              <a:rPr lang="zh-CN" altLang="en-US" dirty="0" smtClean="0"/>
              <a:t>选择所有被选中控件</a:t>
            </a:r>
            <a:endParaRPr lang="en-US" altLang="zh-CN" dirty="0" smtClean="0"/>
          </a:p>
          <a:p>
            <a:pPr lvl="1"/>
            <a:r>
              <a:rPr lang="zh-CN" altLang="en-US" dirty="0" smtClean="0"/>
              <a:t>一般针对</a:t>
            </a:r>
            <a:r>
              <a:rPr lang="en-US" altLang="zh-CN" dirty="0" smtClean="0"/>
              <a:t>radio</a:t>
            </a:r>
            <a:r>
              <a:rPr lang="zh-CN" altLang="en-US" dirty="0" smtClean="0"/>
              <a:t>和</a:t>
            </a:r>
            <a:r>
              <a:rPr lang="en-US" altLang="zh-CN" dirty="0" smtClean="0"/>
              <a:t>checkbox</a:t>
            </a:r>
            <a:r>
              <a:rPr lang="zh-CN" altLang="en-US" dirty="0" smtClean="0"/>
              <a:t>元素</a:t>
            </a:r>
            <a:endParaRPr lang="en-US" altLang="zh-CN" dirty="0" smtClean="0"/>
          </a:p>
          <a:p>
            <a:r>
              <a:rPr lang="en-US" altLang="zh-CN" dirty="0">
                <a:hlinkClick r:id="rId2" action="ppaction://hlinkfile"/>
              </a:rPr>
              <a:t>exam</a:t>
            </a:r>
            <a:r>
              <a:rPr lang="en-US" altLang="zh-CN" dirty="0">
                <a:hlinkClick r:id="rId3" action="ppaction://hlinkfile"/>
              </a:rPr>
              <a:t>p</a:t>
            </a:r>
            <a:r>
              <a:rPr lang="en-US" altLang="zh-CN" dirty="0">
                <a:hlinkClick r:id="rId2" action="ppaction://hlinkfile"/>
              </a:rPr>
              <a:t>le</a:t>
            </a:r>
            <a:endParaRPr lang="zh-CN" altLang="en-US" dirty="0"/>
          </a:p>
        </p:txBody>
      </p:sp>
    </p:spTree>
    <p:extLst>
      <p:ext uri="{BB962C8B-B14F-4D97-AF65-F5344CB8AC3E}">
        <p14:creationId xmlns:p14="http://schemas.microsoft.com/office/powerpoint/2010/main" val="25053611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pic>
        <p:nvPicPr>
          <p:cNvPr id="7" name="内容占位符 6"/>
          <p:cNvPicPr>
            <a:picLocks noGrp="1" noChangeAspect="1"/>
          </p:cNvPicPr>
          <p:nvPr>
            <p:ph sz="half" idx="1"/>
          </p:nvPr>
        </p:nvPicPr>
        <p:blipFill>
          <a:blip r:embed="rId3"/>
          <a:stretch>
            <a:fillRect/>
          </a:stretch>
        </p:blipFill>
        <p:spPr>
          <a:xfrm>
            <a:off x="1117600" y="2062471"/>
            <a:ext cx="5080000" cy="3799858"/>
          </a:xfrm>
          <a:prstGeom prst="rect">
            <a:avLst/>
          </a:prstGeom>
        </p:spPr>
      </p:pic>
      <p:pic>
        <p:nvPicPr>
          <p:cNvPr id="6" name="内容占位符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248127" y="1902192"/>
            <a:ext cx="4472389" cy="4117608"/>
          </a:xfrm>
        </p:spPr>
      </p:pic>
    </p:spTree>
    <p:extLst>
      <p:ext uri="{BB962C8B-B14F-4D97-AF65-F5344CB8AC3E}">
        <p14:creationId xmlns:p14="http://schemas.microsoft.com/office/powerpoint/2010/main" val="20173636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sp>
        <p:nvSpPr>
          <p:cNvPr id="3" name="内容占位符 2"/>
          <p:cNvSpPr>
            <a:spLocks noGrp="1"/>
          </p:cNvSpPr>
          <p:nvPr>
            <p:ph idx="1"/>
          </p:nvPr>
        </p:nvSpPr>
        <p:spPr/>
        <p:txBody>
          <a:bodyPr/>
          <a:lstStyle/>
          <a:p>
            <a:r>
              <a:rPr lang="en-US" altLang="zh-CN" dirty="0"/>
              <a:t>:</a:t>
            </a:r>
            <a:r>
              <a:rPr lang="en-US" altLang="zh-CN" dirty="0" smtClean="0"/>
              <a:t>default </a:t>
            </a:r>
            <a:r>
              <a:rPr lang="en-US" altLang="zh-CN" dirty="0"/>
              <a:t>:</a:t>
            </a:r>
            <a:r>
              <a:rPr lang="en-US" altLang="zh-CN" dirty="0" smtClean="0"/>
              <a:t>indeterminate</a:t>
            </a:r>
            <a:r>
              <a:rPr lang="zh-CN" altLang="en-US" dirty="0" smtClean="0"/>
              <a:t>：选择默认选中和无选中时控件</a:t>
            </a:r>
            <a:endParaRPr lang="en-US" altLang="zh-CN" dirty="0" smtClean="0"/>
          </a:p>
          <a:p>
            <a:r>
              <a:rPr lang="en-US" altLang="zh-CN" dirty="0" smtClean="0"/>
              <a:t>:</a:t>
            </a:r>
            <a:r>
              <a:rPr lang="en-US" altLang="zh-CN" dirty="0"/>
              <a:t>valid :</a:t>
            </a:r>
            <a:r>
              <a:rPr lang="en-US" altLang="zh-CN" dirty="0" smtClean="0"/>
              <a:t>invalid</a:t>
            </a:r>
            <a:r>
              <a:rPr lang="zh-CN" altLang="en-US" dirty="0" smtClean="0"/>
              <a:t>：选择能否通过验证控件</a:t>
            </a:r>
            <a:r>
              <a:rPr lang="en-US" altLang="zh-CN" dirty="0" smtClean="0"/>
              <a:t> </a:t>
            </a:r>
          </a:p>
          <a:p>
            <a:r>
              <a:rPr lang="en-US" altLang="zh-CN" dirty="0" smtClean="0"/>
              <a:t>:</a:t>
            </a:r>
            <a:r>
              <a:rPr lang="en-US" altLang="zh-CN" dirty="0"/>
              <a:t>required :</a:t>
            </a:r>
            <a:r>
              <a:rPr lang="en-US" altLang="zh-CN" dirty="0" smtClean="0"/>
              <a:t>optional</a:t>
            </a:r>
            <a:r>
              <a:rPr lang="zh-CN" altLang="en-US" dirty="0" smtClean="0"/>
              <a:t>：选择是否指定</a:t>
            </a:r>
            <a:r>
              <a:rPr lang="en-US" altLang="zh-CN" dirty="0" smtClean="0"/>
              <a:t>required</a:t>
            </a:r>
            <a:r>
              <a:rPr lang="zh-CN" altLang="en-US" dirty="0" smtClean="0"/>
              <a:t>属性控件</a:t>
            </a:r>
            <a:endParaRPr lang="en-US" altLang="zh-CN" dirty="0" smtClean="0"/>
          </a:p>
          <a:p>
            <a:r>
              <a:rPr lang="en-US" altLang="zh-CN" dirty="0" smtClean="0"/>
              <a:t>:</a:t>
            </a:r>
            <a:r>
              <a:rPr lang="en-US" altLang="zh-CN" dirty="0"/>
              <a:t>in-range :out-of-range </a:t>
            </a:r>
            <a:r>
              <a:rPr lang="zh-CN" altLang="en-US" dirty="0" smtClean="0"/>
              <a:t>：选择是否在指定值范围内</a:t>
            </a:r>
            <a:endParaRPr lang="en-US" altLang="zh-CN" dirty="0" smtClean="0"/>
          </a:p>
          <a:p>
            <a:r>
              <a:rPr lang="en-US" altLang="zh-CN" dirty="0" smtClean="0"/>
              <a:t>:</a:t>
            </a:r>
            <a:r>
              <a:rPr lang="en-US" altLang="zh-CN" dirty="0"/>
              <a:t>read-only :</a:t>
            </a:r>
            <a:r>
              <a:rPr lang="en-US" altLang="zh-CN" dirty="0" smtClean="0"/>
              <a:t>read-write</a:t>
            </a:r>
            <a:r>
              <a:rPr lang="zh-CN" altLang="en-US" dirty="0" smtClean="0"/>
              <a:t>：选择是否只读</a:t>
            </a:r>
            <a:endParaRPr lang="en-US" altLang="zh-CN" dirty="0" smtClean="0"/>
          </a:p>
          <a:p>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2786785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CSS</a:t>
            </a:r>
            <a:endParaRPr lang="zh-CN" altLang="en-US" dirty="0"/>
          </a:p>
        </p:txBody>
      </p:sp>
      <p:sp>
        <p:nvSpPr>
          <p:cNvPr id="3" name="内容占位符 2"/>
          <p:cNvSpPr>
            <a:spLocks noGrp="1"/>
          </p:cNvSpPr>
          <p:nvPr>
            <p:ph idx="1"/>
          </p:nvPr>
        </p:nvSpPr>
        <p:spPr/>
        <p:txBody>
          <a:bodyPr/>
          <a:lstStyle/>
          <a:p>
            <a:r>
              <a:rPr lang="en-US" altLang="zh-CN" dirty="0"/>
              <a:t>Cascading Styles </a:t>
            </a:r>
            <a:r>
              <a:rPr lang="en-US" altLang="zh-CN" dirty="0" smtClean="0"/>
              <a:t>Sheet</a:t>
            </a:r>
            <a:r>
              <a:rPr lang="zh-CN" altLang="en-US" dirty="0" smtClean="0"/>
              <a:t>（层叠</a:t>
            </a:r>
            <a:r>
              <a:rPr lang="en-US" altLang="zh-CN" dirty="0" smtClean="0"/>
              <a:t>/</a:t>
            </a:r>
            <a:r>
              <a:rPr lang="zh-CN" altLang="en-US" dirty="0" smtClean="0"/>
              <a:t>级联样式单）</a:t>
            </a:r>
            <a:endParaRPr lang="en-US" altLang="zh-CN" dirty="0" smtClean="0"/>
          </a:p>
          <a:p>
            <a:pPr lvl="1"/>
            <a:r>
              <a:rPr lang="en-US" altLang="zh-CN" dirty="0" smtClean="0"/>
              <a:t>A </a:t>
            </a:r>
            <a:r>
              <a:rPr lang="en-US" altLang="zh-CN" dirty="0"/>
              <a:t>style sheet language used for describing the presentation of a document written in a markup language like </a:t>
            </a:r>
            <a:r>
              <a:rPr lang="en-US" altLang="zh-CN" dirty="0" smtClean="0"/>
              <a:t>HTML —— Wiki</a:t>
            </a:r>
            <a:endParaRPr lang="en-US" altLang="zh-CN" dirty="0"/>
          </a:p>
          <a:p>
            <a:pPr lvl="1"/>
            <a:r>
              <a:rPr lang="en-US" altLang="zh-CN" dirty="0" smtClean="0"/>
              <a:t>CSS </a:t>
            </a:r>
            <a:r>
              <a:rPr lang="en-US" altLang="zh-CN" dirty="0"/>
              <a:t>is the language for describing the presentation of Web pages, including colors, layout, and </a:t>
            </a:r>
            <a:r>
              <a:rPr lang="en-US" altLang="zh-CN" dirty="0" smtClean="0"/>
              <a:t>fonts</a:t>
            </a:r>
          </a:p>
          <a:p>
            <a:pPr lvl="1"/>
            <a:r>
              <a:rPr lang="en-US" altLang="zh-CN" dirty="0"/>
              <a:t>It allows to adapt the presentation to different types of devices, such as large screens, small screens, or </a:t>
            </a:r>
            <a:r>
              <a:rPr lang="en-US" altLang="zh-CN" dirty="0" smtClean="0"/>
              <a:t>printers</a:t>
            </a:r>
          </a:p>
          <a:p>
            <a:pPr lvl="1"/>
            <a:r>
              <a:rPr lang="en-US" altLang="zh-CN" dirty="0"/>
              <a:t>CSS is independent of HTML and can be used with any XML-based markup language</a:t>
            </a:r>
            <a:endParaRPr lang="zh-CN" altLang="en-US" dirty="0"/>
          </a:p>
        </p:txBody>
      </p:sp>
    </p:spTree>
    <p:extLst>
      <p:ext uri="{BB962C8B-B14F-4D97-AF65-F5344CB8AC3E}">
        <p14:creationId xmlns:p14="http://schemas.microsoft.com/office/powerpoint/2010/main" val="26508047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sp>
        <p:nvSpPr>
          <p:cNvPr id="3" name="内容占位符 2"/>
          <p:cNvSpPr>
            <a:spLocks noGrp="1"/>
          </p:cNvSpPr>
          <p:nvPr>
            <p:ph sz="half" idx="1"/>
          </p:nvPr>
        </p:nvSpPr>
        <p:spPr/>
        <p:txBody>
          <a:bodyPr/>
          <a:lstStyle/>
          <a:p>
            <a:r>
              <a:rPr lang="en-US" altLang="zh-CN" dirty="0" smtClean="0"/>
              <a:t>:root</a:t>
            </a:r>
          </a:p>
          <a:p>
            <a:pPr lvl="1"/>
            <a:r>
              <a:rPr lang="zh-CN" altLang="en-US" dirty="0" smtClean="0"/>
              <a:t>选择根元素</a:t>
            </a:r>
            <a:endParaRPr lang="en-US" altLang="zh-CN" dirty="0" smtClean="0"/>
          </a:p>
          <a:p>
            <a:pPr lvl="1"/>
            <a:r>
              <a:rPr lang="en-US" altLang="zh-CN" dirty="0" smtClean="0"/>
              <a:t>HTML</a:t>
            </a:r>
            <a:r>
              <a:rPr lang="zh-CN" altLang="en-US" dirty="0" smtClean="0"/>
              <a:t>中始终是</a:t>
            </a:r>
            <a:r>
              <a:rPr lang="en-US" altLang="zh-CN" dirty="0" smtClean="0"/>
              <a:t>html</a:t>
            </a:r>
            <a:r>
              <a:rPr lang="zh-CN" altLang="en-US" dirty="0" smtClean="0"/>
              <a:t>元素</a:t>
            </a:r>
            <a:endParaRPr lang="en-US" altLang="zh-CN" dirty="0" smtClean="0"/>
          </a:p>
          <a:p>
            <a:pPr lvl="1"/>
            <a:r>
              <a:rPr lang="en-US" altLang="zh-CN" dirty="0" smtClean="0">
                <a:hlinkClick r:id="rId2" action="ppaction://hlinkfile"/>
              </a:rPr>
              <a:t>example</a:t>
            </a:r>
            <a:endParaRPr lang="en-US" altLang="zh-CN" dirty="0" smtClean="0"/>
          </a:p>
        </p:txBody>
      </p:sp>
      <p:pic>
        <p:nvPicPr>
          <p:cNvPr id="5" name="内容占位符 4"/>
          <p:cNvPicPr>
            <a:picLocks noGrp="1" noChangeAspect="1"/>
          </p:cNvPicPr>
          <p:nvPr>
            <p:ph sz="half" idx="2"/>
          </p:nvPr>
        </p:nvPicPr>
        <p:blipFill>
          <a:blip r:embed="rId3"/>
          <a:stretch>
            <a:fillRect/>
          </a:stretch>
        </p:blipFill>
        <p:spPr>
          <a:xfrm>
            <a:off x="6400800" y="4523283"/>
            <a:ext cx="5080000" cy="1281981"/>
          </a:xfrm>
          <a:prstGeom prst="rect">
            <a:avLst/>
          </a:prstGeom>
        </p:spPr>
      </p:pic>
      <p:pic>
        <p:nvPicPr>
          <p:cNvPr id="6" name="图片 5"/>
          <p:cNvPicPr>
            <a:picLocks noChangeAspect="1"/>
          </p:cNvPicPr>
          <p:nvPr/>
        </p:nvPicPr>
        <p:blipFill>
          <a:blip r:embed="rId4"/>
          <a:stretch>
            <a:fillRect/>
          </a:stretch>
        </p:blipFill>
        <p:spPr>
          <a:xfrm>
            <a:off x="6197601" y="1196753"/>
            <a:ext cx="5283200" cy="2526748"/>
          </a:xfrm>
          <a:prstGeom prst="rect">
            <a:avLst/>
          </a:prstGeom>
        </p:spPr>
      </p:pic>
    </p:spTree>
    <p:extLst>
      <p:ext uri="{BB962C8B-B14F-4D97-AF65-F5344CB8AC3E}">
        <p14:creationId xmlns:p14="http://schemas.microsoft.com/office/powerpoint/2010/main" val="39987821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sp>
        <p:nvSpPr>
          <p:cNvPr id="4" name="内容占位符 3"/>
          <p:cNvSpPr>
            <a:spLocks noGrp="1"/>
          </p:cNvSpPr>
          <p:nvPr>
            <p:ph sz="half" idx="1"/>
          </p:nvPr>
        </p:nvSpPr>
        <p:spPr/>
        <p:txBody>
          <a:bodyPr/>
          <a:lstStyle/>
          <a:p>
            <a:r>
              <a:rPr lang="en-US" altLang="zh-CN" dirty="0"/>
              <a:t>:empty</a:t>
            </a:r>
          </a:p>
          <a:p>
            <a:pPr lvl="1"/>
            <a:r>
              <a:rPr lang="zh-CN" altLang="en-US" dirty="0"/>
              <a:t>选择空元素</a:t>
            </a:r>
            <a:endParaRPr lang="en-US" altLang="zh-CN" dirty="0"/>
          </a:p>
          <a:p>
            <a:pPr lvl="1"/>
            <a:r>
              <a:rPr lang="zh-CN" altLang="en-US" dirty="0"/>
              <a:t>注释不作为内容，而空格和换行作为内容</a:t>
            </a:r>
            <a:endParaRPr lang="en-US" altLang="zh-CN" dirty="0"/>
          </a:p>
          <a:p>
            <a:pPr lvl="1"/>
            <a:r>
              <a:rPr lang="zh-CN" altLang="en-US" dirty="0"/>
              <a:t>注意</a:t>
            </a:r>
            <a:r>
              <a:rPr lang="en-US" altLang="zh-CN" dirty="0"/>
              <a:t>*:empty</a:t>
            </a:r>
            <a:r>
              <a:rPr lang="zh-CN" altLang="en-US" dirty="0"/>
              <a:t>对</a:t>
            </a:r>
            <a:r>
              <a:rPr lang="en-US" altLang="zh-CN" dirty="0" err="1"/>
              <a:t>img</a:t>
            </a:r>
            <a:r>
              <a:rPr lang="zh-CN" altLang="en-US" dirty="0"/>
              <a:t>或</a:t>
            </a:r>
            <a:r>
              <a:rPr lang="en-US" altLang="zh-CN" dirty="0" err="1"/>
              <a:t>textarea</a:t>
            </a:r>
            <a:r>
              <a:rPr lang="zh-CN" altLang="en-US" dirty="0"/>
              <a:t>元素的误选</a:t>
            </a:r>
            <a:endParaRPr lang="en-US" altLang="zh-CN" dirty="0"/>
          </a:p>
          <a:p>
            <a:pPr lvl="1"/>
            <a:r>
              <a:rPr lang="en-US" altLang="zh-CN" dirty="0">
                <a:hlinkClick r:id="rId2" action="ppaction://hlinkfile"/>
              </a:rPr>
              <a:t>example</a:t>
            </a:r>
            <a:endParaRPr lang="zh-CN" altLang="en-US" dirty="0"/>
          </a:p>
          <a:p>
            <a:endParaRPr lang="zh-CN" altLang="en-US" dirty="0"/>
          </a:p>
        </p:txBody>
      </p:sp>
      <p:pic>
        <p:nvPicPr>
          <p:cNvPr id="7" name="内容占位符 6"/>
          <p:cNvPicPr>
            <a:picLocks noGrp="1" noChangeAspect="1"/>
          </p:cNvPicPr>
          <p:nvPr>
            <p:ph sz="half" idx="2"/>
          </p:nvPr>
        </p:nvPicPr>
        <p:blipFill>
          <a:blip r:embed="rId3"/>
          <a:stretch>
            <a:fillRect/>
          </a:stretch>
        </p:blipFill>
        <p:spPr>
          <a:xfrm>
            <a:off x="6400800" y="4378060"/>
            <a:ext cx="5080000" cy="1787244"/>
          </a:xfrm>
          <a:prstGeom prst="rect">
            <a:avLst/>
          </a:prstGeom>
        </p:spPr>
      </p:pic>
      <p:pic>
        <p:nvPicPr>
          <p:cNvPr id="8" name="图片 7"/>
          <p:cNvPicPr>
            <a:picLocks noChangeAspect="1"/>
          </p:cNvPicPr>
          <p:nvPr/>
        </p:nvPicPr>
        <p:blipFill>
          <a:blip r:embed="rId4"/>
          <a:stretch>
            <a:fillRect/>
          </a:stretch>
        </p:blipFill>
        <p:spPr>
          <a:xfrm>
            <a:off x="6197600" y="1268760"/>
            <a:ext cx="5169979" cy="2376264"/>
          </a:xfrm>
          <a:prstGeom prst="rect">
            <a:avLst/>
          </a:prstGeom>
        </p:spPr>
      </p:pic>
    </p:spTree>
    <p:extLst>
      <p:ext uri="{BB962C8B-B14F-4D97-AF65-F5344CB8AC3E}">
        <p14:creationId xmlns:p14="http://schemas.microsoft.com/office/powerpoint/2010/main" val="35983443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a:t>
            </a:r>
            <a:r>
              <a:rPr lang="zh-CN" altLang="en-US" dirty="0" smtClean="0"/>
              <a:t>类</a:t>
            </a:r>
            <a:endParaRPr lang="zh-CN" altLang="en-US" dirty="0"/>
          </a:p>
        </p:txBody>
      </p:sp>
      <p:sp>
        <p:nvSpPr>
          <p:cNvPr id="3" name="内容占位符 2"/>
          <p:cNvSpPr>
            <a:spLocks noGrp="1"/>
          </p:cNvSpPr>
          <p:nvPr>
            <p:ph idx="1"/>
          </p:nvPr>
        </p:nvSpPr>
        <p:spPr/>
        <p:txBody>
          <a:bodyPr/>
          <a:lstStyle/>
          <a:p>
            <a:r>
              <a:rPr lang="en-US" altLang="zh-CN" dirty="0"/>
              <a:t>:</a:t>
            </a:r>
            <a:r>
              <a:rPr lang="en-US" altLang="zh-CN" dirty="0" smtClean="0"/>
              <a:t>first-child</a:t>
            </a:r>
          </a:p>
          <a:p>
            <a:pPr lvl="1"/>
            <a:r>
              <a:rPr lang="zh-CN" altLang="en-US" dirty="0" smtClean="0"/>
              <a:t>选择作为任意元素第一个子元素的某个指定元素</a:t>
            </a:r>
            <a:endParaRPr lang="en-US" altLang="zh-CN" dirty="0" smtClean="0"/>
          </a:p>
          <a:p>
            <a:pPr lvl="1"/>
            <a:r>
              <a:rPr lang="en-US" altLang="zh-CN" dirty="0" smtClean="0"/>
              <a:t>#</a:t>
            </a:r>
            <a:r>
              <a:rPr lang="en-US" altLang="zh-CN" dirty="0" err="1" smtClean="0"/>
              <a:t>ericmeyer</a:t>
            </a:r>
            <a:r>
              <a:rPr lang="en-US" altLang="zh-CN" dirty="0" smtClean="0"/>
              <a:t>: first-child</a:t>
            </a:r>
          </a:p>
          <a:p>
            <a:r>
              <a:rPr lang="en-US" altLang="zh-CN" dirty="0" smtClean="0"/>
              <a:t>:last-child</a:t>
            </a:r>
            <a:endParaRPr lang="en-US" altLang="zh-CN" dirty="0"/>
          </a:p>
          <a:p>
            <a:pPr lvl="1"/>
            <a:r>
              <a:rPr lang="zh-CN" altLang="en-US" dirty="0"/>
              <a:t>选择作为任意</a:t>
            </a:r>
            <a:r>
              <a:rPr lang="zh-CN" altLang="en-US" dirty="0" smtClean="0"/>
              <a:t>元素</a:t>
            </a:r>
            <a:r>
              <a:rPr lang="zh-CN" altLang="en-US" dirty="0"/>
              <a:t>最后</a:t>
            </a:r>
            <a:r>
              <a:rPr lang="zh-CN" altLang="en-US" dirty="0" smtClean="0"/>
              <a:t>一</a:t>
            </a:r>
            <a:r>
              <a:rPr lang="zh-CN" altLang="en-US" dirty="0"/>
              <a:t>个子元素的某个指定</a:t>
            </a:r>
            <a:r>
              <a:rPr lang="zh-CN" altLang="en-US" dirty="0" smtClean="0"/>
              <a:t>元素</a:t>
            </a:r>
            <a:endParaRPr lang="en-US" altLang="zh-CN" dirty="0" smtClean="0"/>
          </a:p>
          <a:p>
            <a:r>
              <a:rPr lang="en-US" altLang="zh-CN" dirty="0" smtClean="0"/>
              <a:t>:only-child</a:t>
            </a:r>
          </a:p>
          <a:p>
            <a:pPr lvl="1"/>
            <a:r>
              <a:rPr lang="zh-CN" altLang="en-US" dirty="0"/>
              <a:t>选择作为任意</a:t>
            </a:r>
            <a:r>
              <a:rPr lang="zh-CN" altLang="en-US" dirty="0" smtClean="0"/>
              <a:t>元素唯一子</a:t>
            </a:r>
            <a:r>
              <a:rPr lang="zh-CN" altLang="en-US" dirty="0"/>
              <a:t>元素的某个指定元素</a:t>
            </a:r>
            <a:endParaRPr lang="en-US" altLang="zh-CN" dirty="0" smtClean="0"/>
          </a:p>
          <a:p>
            <a:r>
              <a:rPr lang="en-US" altLang="zh-CN" dirty="0" smtClean="0">
                <a:hlinkClick r:id="rId2" action="ppaction://hlinkfile"/>
              </a:rPr>
              <a:t>example</a:t>
            </a:r>
            <a:endParaRPr lang="en-US" altLang="zh-CN" dirty="0" smtClean="0"/>
          </a:p>
        </p:txBody>
      </p:sp>
    </p:spTree>
    <p:extLst>
      <p:ext uri="{BB962C8B-B14F-4D97-AF65-F5344CB8AC3E}">
        <p14:creationId xmlns:p14="http://schemas.microsoft.com/office/powerpoint/2010/main" val="15894097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pic>
        <p:nvPicPr>
          <p:cNvPr id="6" name="内容占位符 5"/>
          <p:cNvPicPr>
            <a:picLocks noGrp="1" noChangeAspect="1"/>
          </p:cNvPicPr>
          <p:nvPr>
            <p:ph sz="half" idx="1"/>
          </p:nvPr>
        </p:nvPicPr>
        <p:blipFill>
          <a:blip r:embed="rId2"/>
          <a:stretch>
            <a:fillRect/>
          </a:stretch>
        </p:blipFill>
        <p:spPr>
          <a:xfrm>
            <a:off x="1117600" y="2125577"/>
            <a:ext cx="5080000" cy="3673646"/>
          </a:xfrm>
          <a:prstGeom prst="rect">
            <a:avLst/>
          </a:prstGeom>
        </p:spPr>
      </p:pic>
      <p:pic>
        <p:nvPicPr>
          <p:cNvPr id="5" name="内容占位符 4"/>
          <p:cNvPicPr>
            <a:picLocks noGrp="1" noChangeAspect="1"/>
          </p:cNvPicPr>
          <p:nvPr>
            <p:ph sz="half" idx="2"/>
          </p:nvPr>
        </p:nvPicPr>
        <p:blipFill>
          <a:blip r:embed="rId3"/>
          <a:stretch>
            <a:fillRect/>
          </a:stretch>
        </p:blipFill>
        <p:spPr>
          <a:xfrm>
            <a:off x="6400800" y="2316991"/>
            <a:ext cx="5080000" cy="3290817"/>
          </a:xfrm>
          <a:prstGeom prst="rect">
            <a:avLst/>
          </a:prstGeom>
        </p:spPr>
      </p:pic>
    </p:spTree>
    <p:extLst>
      <p:ext uri="{BB962C8B-B14F-4D97-AF65-F5344CB8AC3E}">
        <p14:creationId xmlns:p14="http://schemas.microsoft.com/office/powerpoint/2010/main" val="38333494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sp>
        <p:nvSpPr>
          <p:cNvPr id="3" name="内容占位符 2"/>
          <p:cNvSpPr>
            <a:spLocks noGrp="1"/>
          </p:cNvSpPr>
          <p:nvPr>
            <p:ph idx="1"/>
          </p:nvPr>
        </p:nvSpPr>
        <p:spPr/>
        <p:txBody>
          <a:bodyPr/>
          <a:lstStyle/>
          <a:p>
            <a:r>
              <a:rPr lang="en-US" altLang="zh-CN" dirty="0"/>
              <a:t>:first-of-type</a:t>
            </a:r>
          </a:p>
          <a:p>
            <a:pPr lvl="1"/>
            <a:r>
              <a:rPr lang="zh-CN" altLang="en-US" dirty="0"/>
              <a:t>选择作为任意元素第一</a:t>
            </a:r>
            <a:r>
              <a:rPr lang="zh-CN" altLang="en-US" dirty="0" smtClean="0"/>
              <a:t>个该类型子</a:t>
            </a:r>
            <a:r>
              <a:rPr lang="zh-CN" altLang="en-US" dirty="0"/>
              <a:t>元素的某个指定元素</a:t>
            </a:r>
            <a:endParaRPr lang="en-US" altLang="zh-CN" dirty="0"/>
          </a:p>
          <a:p>
            <a:r>
              <a:rPr lang="en-US" altLang="zh-CN" dirty="0" smtClean="0"/>
              <a:t>:</a:t>
            </a:r>
            <a:r>
              <a:rPr lang="en-US" altLang="zh-CN" dirty="0"/>
              <a:t>last-of-type</a:t>
            </a:r>
          </a:p>
          <a:p>
            <a:pPr lvl="1"/>
            <a:r>
              <a:rPr lang="zh-CN" altLang="en-US" dirty="0"/>
              <a:t>选择作为任意元素最后一</a:t>
            </a:r>
            <a:r>
              <a:rPr lang="zh-CN" altLang="en-US" dirty="0" smtClean="0"/>
              <a:t>个该类型子</a:t>
            </a:r>
            <a:r>
              <a:rPr lang="zh-CN" altLang="en-US" dirty="0"/>
              <a:t>元素的某个指定元素</a:t>
            </a:r>
            <a:endParaRPr lang="en-US" altLang="zh-CN" dirty="0"/>
          </a:p>
          <a:p>
            <a:r>
              <a:rPr lang="en-US" altLang="zh-CN" dirty="0"/>
              <a:t>:</a:t>
            </a:r>
            <a:r>
              <a:rPr lang="en-US" altLang="zh-CN" dirty="0" smtClean="0"/>
              <a:t>only-</a:t>
            </a:r>
            <a:r>
              <a:rPr lang="en-US" altLang="zh-CN" dirty="0"/>
              <a:t>of-type</a:t>
            </a:r>
          </a:p>
          <a:p>
            <a:pPr lvl="1"/>
            <a:r>
              <a:rPr lang="zh-CN" altLang="en-US" dirty="0"/>
              <a:t>选择作为任意元素</a:t>
            </a:r>
            <a:r>
              <a:rPr lang="zh-CN" altLang="en-US" dirty="0" smtClean="0"/>
              <a:t>唯一该类型子</a:t>
            </a:r>
            <a:r>
              <a:rPr lang="zh-CN" altLang="en-US" dirty="0"/>
              <a:t>元素的某个指定元素</a:t>
            </a:r>
            <a:endParaRPr lang="en-US" altLang="zh-CN" dirty="0"/>
          </a:p>
          <a:p>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34900165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pic>
        <p:nvPicPr>
          <p:cNvPr id="5" name="内容占位符 4"/>
          <p:cNvPicPr>
            <a:picLocks noGrp="1" noChangeAspect="1"/>
          </p:cNvPicPr>
          <p:nvPr>
            <p:ph sz="half" idx="1"/>
          </p:nvPr>
        </p:nvPicPr>
        <p:blipFill>
          <a:blip r:embed="rId2"/>
          <a:stretch>
            <a:fillRect/>
          </a:stretch>
        </p:blipFill>
        <p:spPr>
          <a:xfrm>
            <a:off x="1117600" y="2247280"/>
            <a:ext cx="5080000" cy="3430239"/>
          </a:xfrm>
          <a:prstGeom prst="rect">
            <a:avLst/>
          </a:prstGeom>
        </p:spPr>
      </p:pic>
      <p:pic>
        <p:nvPicPr>
          <p:cNvPr id="8" name="内容占位符 7"/>
          <p:cNvPicPr>
            <a:picLocks noGrp="1" noChangeAspect="1"/>
          </p:cNvPicPr>
          <p:nvPr>
            <p:ph sz="half" idx="2"/>
          </p:nvPr>
        </p:nvPicPr>
        <p:blipFill>
          <a:blip r:embed="rId3"/>
          <a:stretch>
            <a:fillRect/>
          </a:stretch>
        </p:blipFill>
        <p:spPr>
          <a:xfrm>
            <a:off x="6400800" y="2896079"/>
            <a:ext cx="5080000" cy="2132641"/>
          </a:xfrm>
          <a:prstGeom prst="rect">
            <a:avLst/>
          </a:prstGeom>
        </p:spPr>
      </p:pic>
    </p:spTree>
    <p:extLst>
      <p:ext uri="{BB962C8B-B14F-4D97-AF65-F5344CB8AC3E}">
        <p14:creationId xmlns:p14="http://schemas.microsoft.com/office/powerpoint/2010/main" val="20198099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a:t>
            </a:r>
            <a:r>
              <a:rPr lang="zh-CN" altLang="en-US" dirty="0" smtClean="0"/>
              <a:t>类</a:t>
            </a:r>
            <a:endParaRPr lang="zh-CN" altLang="en-US" dirty="0"/>
          </a:p>
        </p:txBody>
      </p:sp>
      <p:sp>
        <p:nvSpPr>
          <p:cNvPr id="3" name="内容占位符 2"/>
          <p:cNvSpPr>
            <a:spLocks noGrp="1"/>
          </p:cNvSpPr>
          <p:nvPr>
            <p:ph idx="1"/>
          </p:nvPr>
        </p:nvSpPr>
        <p:spPr/>
        <p:txBody>
          <a:bodyPr/>
          <a:lstStyle/>
          <a:p>
            <a:r>
              <a:rPr lang="en-US" altLang="zh-CN" dirty="0" smtClean="0"/>
              <a:t>:nth-child(x)</a:t>
            </a:r>
          </a:p>
          <a:p>
            <a:pPr lvl="1"/>
            <a:r>
              <a:rPr lang="zh-CN" altLang="en-US" dirty="0" smtClean="0"/>
              <a:t>选择作为任意元素第</a:t>
            </a:r>
            <a:r>
              <a:rPr lang="en-US" altLang="zh-CN" dirty="0" smtClean="0"/>
              <a:t>x</a:t>
            </a:r>
            <a:r>
              <a:rPr lang="zh-CN" altLang="en-US" dirty="0" smtClean="0"/>
              <a:t>个子元素的某些指定元素</a:t>
            </a:r>
            <a:endParaRPr lang="en-US" altLang="zh-CN" dirty="0" smtClean="0"/>
          </a:p>
          <a:p>
            <a:pPr lvl="1"/>
            <a:r>
              <a:rPr lang="en-US" altLang="zh-CN" dirty="0" smtClean="0"/>
              <a:t>x</a:t>
            </a:r>
            <a:r>
              <a:rPr lang="zh-CN" altLang="en-US" dirty="0"/>
              <a:t>可以</a:t>
            </a:r>
            <a:r>
              <a:rPr lang="zh-CN" altLang="en-US" dirty="0" smtClean="0"/>
              <a:t>直接为一</a:t>
            </a:r>
            <a:r>
              <a:rPr lang="zh-CN" altLang="en-US" dirty="0"/>
              <a:t>个</a:t>
            </a:r>
            <a:r>
              <a:rPr lang="zh-CN" altLang="en-US" dirty="0" smtClean="0"/>
              <a:t>整数，也可以取</a:t>
            </a:r>
            <a:r>
              <a:rPr lang="en-US" altLang="zh-CN" dirty="0" err="1" smtClean="0"/>
              <a:t>an+b</a:t>
            </a:r>
            <a:r>
              <a:rPr lang="zh-CN" altLang="en-US" dirty="0" smtClean="0"/>
              <a:t>格式</a:t>
            </a:r>
            <a:endParaRPr lang="en-US" altLang="zh-CN" dirty="0" smtClean="0"/>
          </a:p>
          <a:p>
            <a:pPr lvl="1"/>
            <a:r>
              <a:rPr lang="en-US" altLang="zh-CN" dirty="0" smtClean="0"/>
              <a:t>x</a:t>
            </a:r>
            <a:r>
              <a:rPr lang="zh-CN" altLang="en-US" dirty="0" smtClean="0"/>
              <a:t>可以取关键字</a:t>
            </a:r>
            <a:r>
              <a:rPr lang="en-US" altLang="zh-CN" dirty="0" smtClean="0"/>
              <a:t>odd</a:t>
            </a:r>
            <a:r>
              <a:rPr lang="zh-CN" altLang="en-US" dirty="0" smtClean="0"/>
              <a:t>和</a:t>
            </a:r>
            <a:r>
              <a:rPr lang="en-US" altLang="zh-CN" dirty="0" smtClean="0"/>
              <a:t>even</a:t>
            </a:r>
          </a:p>
          <a:p>
            <a:r>
              <a:rPr lang="en-US" altLang="zh-CN" dirty="0" smtClean="0"/>
              <a:t>:nth-last-child(x)</a:t>
            </a:r>
            <a:endParaRPr lang="en-US" altLang="zh-CN" dirty="0"/>
          </a:p>
          <a:p>
            <a:pPr lvl="1"/>
            <a:r>
              <a:rPr lang="zh-CN" altLang="en-US" dirty="0"/>
              <a:t>选择作为任意</a:t>
            </a:r>
            <a:r>
              <a:rPr lang="zh-CN" altLang="en-US" dirty="0" smtClean="0"/>
              <a:t>元素最后第</a:t>
            </a:r>
            <a:r>
              <a:rPr lang="en-US" altLang="zh-CN" dirty="0" smtClean="0"/>
              <a:t>x</a:t>
            </a:r>
            <a:r>
              <a:rPr lang="zh-CN" altLang="en-US" dirty="0" smtClean="0"/>
              <a:t>个子</a:t>
            </a:r>
            <a:r>
              <a:rPr lang="zh-CN" altLang="en-US" dirty="0"/>
              <a:t>元素的</a:t>
            </a:r>
            <a:r>
              <a:rPr lang="zh-CN" altLang="en-US" dirty="0" smtClean="0"/>
              <a:t>某些指定元素</a:t>
            </a:r>
            <a:endParaRPr lang="en-US" altLang="zh-CN" dirty="0" smtClean="0"/>
          </a:p>
          <a:p>
            <a:pPr lvl="1"/>
            <a:r>
              <a:rPr lang="en-US" altLang="zh-CN" dirty="0" smtClean="0"/>
              <a:t>x</a:t>
            </a:r>
            <a:r>
              <a:rPr lang="zh-CN" altLang="en-US" dirty="0" smtClean="0"/>
              <a:t>取值类似</a:t>
            </a:r>
            <a:r>
              <a:rPr lang="en-US" altLang="zh-CN" dirty="0"/>
              <a:t>:nth-child(x)</a:t>
            </a:r>
            <a:endParaRPr lang="en-US" altLang="zh-CN" dirty="0" smtClean="0"/>
          </a:p>
          <a:p>
            <a:r>
              <a:rPr lang="en-US" altLang="zh-CN" dirty="0" smtClean="0">
                <a:hlinkClick r:id="rId3" action="ppaction://hlinkfile"/>
              </a:rPr>
              <a:t>example</a:t>
            </a:r>
            <a:endParaRPr lang="en-US" altLang="zh-CN" dirty="0" smtClean="0"/>
          </a:p>
        </p:txBody>
      </p:sp>
    </p:spTree>
    <p:extLst>
      <p:ext uri="{BB962C8B-B14F-4D97-AF65-F5344CB8AC3E}">
        <p14:creationId xmlns:p14="http://schemas.microsoft.com/office/powerpoint/2010/main" val="35542362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伪类</a:t>
            </a:r>
          </a:p>
        </p:txBody>
      </p:sp>
      <p:pic>
        <p:nvPicPr>
          <p:cNvPr id="8" name="内容占位符 7"/>
          <p:cNvPicPr>
            <a:picLocks noGrp="1" noChangeAspect="1"/>
          </p:cNvPicPr>
          <p:nvPr>
            <p:ph sz="half" idx="1"/>
          </p:nvPr>
        </p:nvPicPr>
        <p:blipFill>
          <a:blip r:embed="rId2"/>
          <a:stretch>
            <a:fillRect/>
          </a:stretch>
        </p:blipFill>
        <p:spPr>
          <a:xfrm>
            <a:off x="1117600" y="2065867"/>
            <a:ext cx="5080000" cy="3793066"/>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052320"/>
            <a:ext cx="5080000" cy="3820160"/>
          </a:xfrm>
          <a:prstGeom prst="rect">
            <a:avLst/>
          </a:prstGeom>
        </p:spPr>
      </p:pic>
    </p:spTree>
    <p:extLst>
      <p:ext uri="{BB962C8B-B14F-4D97-AF65-F5344CB8AC3E}">
        <p14:creationId xmlns:p14="http://schemas.microsoft.com/office/powerpoint/2010/main" val="23212685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sp>
        <p:nvSpPr>
          <p:cNvPr id="3" name="内容占位符 2"/>
          <p:cNvSpPr>
            <a:spLocks noGrp="1"/>
          </p:cNvSpPr>
          <p:nvPr>
            <p:ph idx="1"/>
          </p:nvPr>
        </p:nvSpPr>
        <p:spPr/>
        <p:txBody>
          <a:bodyPr/>
          <a:lstStyle/>
          <a:p>
            <a:r>
              <a:rPr lang="en-US" altLang="zh-CN" dirty="0" smtClean="0"/>
              <a:t>:nth-of-type(x)</a:t>
            </a:r>
            <a:endParaRPr lang="en-US" altLang="zh-CN" dirty="0"/>
          </a:p>
          <a:p>
            <a:pPr lvl="1"/>
            <a:r>
              <a:rPr lang="zh-CN" altLang="en-US" dirty="0"/>
              <a:t>选择作为任意元素</a:t>
            </a:r>
            <a:r>
              <a:rPr lang="zh-CN" altLang="en-US" dirty="0" smtClean="0"/>
              <a:t>第</a:t>
            </a:r>
            <a:r>
              <a:rPr lang="en-US" altLang="zh-CN" dirty="0" smtClean="0"/>
              <a:t>x</a:t>
            </a:r>
            <a:r>
              <a:rPr lang="zh-CN" altLang="en-US" dirty="0" smtClean="0"/>
              <a:t>个该类型子</a:t>
            </a:r>
            <a:r>
              <a:rPr lang="zh-CN" altLang="en-US" dirty="0"/>
              <a:t>元素的</a:t>
            </a:r>
            <a:r>
              <a:rPr lang="zh-CN" altLang="en-US" dirty="0" smtClean="0"/>
              <a:t>某些指定</a:t>
            </a:r>
            <a:r>
              <a:rPr lang="zh-CN" altLang="en-US" dirty="0"/>
              <a:t>元素</a:t>
            </a:r>
            <a:endParaRPr lang="en-US" altLang="zh-CN" dirty="0"/>
          </a:p>
          <a:p>
            <a:pPr lvl="1"/>
            <a:r>
              <a:rPr lang="en-US" altLang="zh-CN" dirty="0"/>
              <a:t>x</a:t>
            </a:r>
            <a:r>
              <a:rPr lang="zh-CN" altLang="en-US" dirty="0"/>
              <a:t>取值类似</a:t>
            </a:r>
            <a:r>
              <a:rPr lang="en-US" altLang="zh-CN" dirty="0"/>
              <a:t>:nth-child(x)</a:t>
            </a:r>
          </a:p>
          <a:p>
            <a:r>
              <a:rPr lang="en-US" altLang="zh-CN" dirty="0" smtClean="0"/>
              <a:t>:nth-last-of-type(x)</a:t>
            </a:r>
            <a:endParaRPr lang="en-US" altLang="zh-CN" dirty="0"/>
          </a:p>
          <a:p>
            <a:pPr lvl="1"/>
            <a:r>
              <a:rPr lang="zh-CN" altLang="en-US" dirty="0"/>
              <a:t>选择作为任意元素</a:t>
            </a:r>
            <a:r>
              <a:rPr lang="zh-CN" altLang="en-US" dirty="0" smtClean="0"/>
              <a:t>最后第</a:t>
            </a:r>
            <a:r>
              <a:rPr lang="en-US" altLang="zh-CN" dirty="0" smtClean="0"/>
              <a:t>x</a:t>
            </a:r>
            <a:r>
              <a:rPr lang="zh-CN" altLang="en-US" dirty="0" smtClean="0"/>
              <a:t>个该类型子</a:t>
            </a:r>
            <a:r>
              <a:rPr lang="zh-CN" altLang="en-US" dirty="0"/>
              <a:t>元素的</a:t>
            </a:r>
            <a:r>
              <a:rPr lang="zh-CN" altLang="en-US" dirty="0" smtClean="0"/>
              <a:t>某些指定元素</a:t>
            </a:r>
            <a:endParaRPr lang="en-US" altLang="zh-CN" dirty="0" smtClean="0"/>
          </a:p>
          <a:p>
            <a:pPr lvl="1"/>
            <a:r>
              <a:rPr lang="en-US" altLang="zh-CN" dirty="0"/>
              <a:t>x</a:t>
            </a:r>
            <a:r>
              <a:rPr lang="zh-CN" altLang="en-US" dirty="0"/>
              <a:t>取值类似</a:t>
            </a:r>
            <a:r>
              <a:rPr lang="en-US" altLang="zh-CN" dirty="0"/>
              <a:t>:nth-child(x)</a:t>
            </a:r>
          </a:p>
          <a:p>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10787886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pic>
        <p:nvPicPr>
          <p:cNvPr id="6" name="内容占位符 5"/>
          <p:cNvPicPr>
            <a:picLocks noGrp="1" noChangeAspect="1"/>
          </p:cNvPicPr>
          <p:nvPr>
            <p:ph sz="half" idx="1"/>
          </p:nvPr>
        </p:nvPicPr>
        <p:blipFill>
          <a:blip r:embed="rId2"/>
          <a:stretch>
            <a:fillRect/>
          </a:stretch>
        </p:blipFill>
        <p:spPr>
          <a:xfrm>
            <a:off x="1117600" y="2927919"/>
            <a:ext cx="5080000" cy="2068961"/>
          </a:xfrm>
          <a:prstGeom prst="rect">
            <a:avLst/>
          </a:prstGeom>
        </p:spPr>
      </p:pic>
      <p:pic>
        <p:nvPicPr>
          <p:cNvPr id="5" name="内容占位符 4"/>
          <p:cNvPicPr>
            <a:picLocks noGrp="1" noChangeAspect="1"/>
          </p:cNvPicPr>
          <p:nvPr>
            <p:ph sz="half" idx="2"/>
          </p:nvPr>
        </p:nvPicPr>
        <p:blipFill>
          <a:blip r:embed="rId3"/>
          <a:stretch>
            <a:fillRect/>
          </a:stretch>
        </p:blipFill>
        <p:spPr>
          <a:xfrm>
            <a:off x="6400800" y="2446194"/>
            <a:ext cx="5080000" cy="3032412"/>
          </a:xfrm>
          <a:prstGeom prst="rect">
            <a:avLst/>
          </a:prstGeom>
        </p:spPr>
      </p:pic>
    </p:spTree>
    <p:extLst>
      <p:ext uri="{BB962C8B-B14F-4D97-AF65-F5344CB8AC3E}">
        <p14:creationId xmlns:p14="http://schemas.microsoft.com/office/powerpoint/2010/main" val="3427044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a:t>
            </a:r>
            <a:endParaRPr lang="zh-CN" altLang="en-US" dirty="0"/>
          </a:p>
        </p:txBody>
      </p:sp>
      <p:sp>
        <p:nvSpPr>
          <p:cNvPr id="3" name="内容占位符 2"/>
          <p:cNvSpPr>
            <a:spLocks noGrp="1"/>
          </p:cNvSpPr>
          <p:nvPr>
            <p:ph idx="1"/>
          </p:nvPr>
        </p:nvSpPr>
        <p:spPr/>
        <p:txBody>
          <a:bodyPr/>
          <a:lstStyle/>
          <a:p>
            <a:r>
              <a:rPr lang="en-US" altLang="zh-CN" dirty="0"/>
              <a:t>The separation of HTML from CSS makes it easier to </a:t>
            </a:r>
            <a:endParaRPr lang="en-US" altLang="zh-CN" dirty="0" smtClean="0"/>
          </a:p>
          <a:p>
            <a:pPr lvl="1"/>
            <a:r>
              <a:rPr lang="en-US" altLang="zh-CN" dirty="0" smtClean="0"/>
              <a:t>maintain sites</a:t>
            </a:r>
          </a:p>
          <a:p>
            <a:pPr lvl="1"/>
            <a:r>
              <a:rPr lang="en-US" altLang="zh-CN" dirty="0" smtClean="0"/>
              <a:t>share </a:t>
            </a:r>
            <a:r>
              <a:rPr lang="en-US" altLang="zh-CN" dirty="0"/>
              <a:t>style sheets across </a:t>
            </a:r>
            <a:r>
              <a:rPr lang="en-US" altLang="zh-CN" dirty="0" smtClean="0"/>
              <a:t>pages</a:t>
            </a:r>
          </a:p>
          <a:p>
            <a:pPr lvl="1"/>
            <a:r>
              <a:rPr lang="en-US" altLang="zh-CN" dirty="0" smtClean="0"/>
              <a:t>tailor </a:t>
            </a:r>
            <a:r>
              <a:rPr lang="en-US" altLang="zh-CN" dirty="0"/>
              <a:t>pages to different </a:t>
            </a:r>
            <a:r>
              <a:rPr lang="en-US" altLang="zh-CN" dirty="0" smtClean="0"/>
              <a:t>environments</a:t>
            </a:r>
          </a:p>
          <a:p>
            <a:r>
              <a:rPr lang="en-US" altLang="zh-CN" dirty="0" smtClean="0"/>
              <a:t>This </a:t>
            </a:r>
            <a:r>
              <a:rPr lang="en-US" altLang="zh-CN" dirty="0"/>
              <a:t>is referred to as the separation of structure (or: content) from presentation</a:t>
            </a:r>
            <a:endParaRPr lang="zh-CN" altLang="en-US" dirty="0"/>
          </a:p>
        </p:txBody>
      </p:sp>
    </p:spTree>
    <p:extLst>
      <p:ext uri="{BB962C8B-B14F-4D97-AF65-F5344CB8AC3E}">
        <p14:creationId xmlns:p14="http://schemas.microsoft.com/office/powerpoint/2010/main" val="29086963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伪类</a:t>
            </a:r>
          </a:p>
        </p:txBody>
      </p:sp>
      <p:sp>
        <p:nvSpPr>
          <p:cNvPr id="3" name="内容占位符 2"/>
          <p:cNvSpPr>
            <a:spLocks noGrp="1"/>
          </p:cNvSpPr>
          <p:nvPr>
            <p:ph idx="1"/>
          </p:nvPr>
        </p:nvSpPr>
        <p:spPr>
          <a:xfrm>
            <a:off x="1127448" y="1700808"/>
            <a:ext cx="10363200" cy="4114800"/>
          </a:xfrm>
        </p:spPr>
        <p:txBody>
          <a:bodyPr/>
          <a:lstStyle/>
          <a:p>
            <a:r>
              <a:rPr lang="en-US" altLang="zh-CN" dirty="0"/>
              <a:t>:</a:t>
            </a:r>
            <a:r>
              <a:rPr lang="en-US" altLang="zh-CN" dirty="0" smtClean="0"/>
              <a:t>not(x)</a:t>
            </a:r>
          </a:p>
          <a:p>
            <a:pPr lvl="1"/>
            <a:r>
              <a:rPr lang="zh-CN" altLang="en-US" dirty="0" smtClean="0"/>
              <a:t>对选择符</a:t>
            </a:r>
            <a:r>
              <a:rPr lang="en-US" altLang="zh-CN" dirty="0" smtClean="0"/>
              <a:t>x</a:t>
            </a:r>
            <a:r>
              <a:rPr lang="zh-CN" altLang="en-US" dirty="0" smtClean="0"/>
              <a:t>进行去反，如</a:t>
            </a:r>
            <a:r>
              <a:rPr lang="en-US" altLang="zh-CN" dirty="0" smtClean="0"/>
              <a:t>:not(li)</a:t>
            </a:r>
            <a:r>
              <a:rPr lang="zh-CN" altLang="en-US" dirty="0" smtClean="0"/>
              <a:t>，表示非</a:t>
            </a:r>
            <a:r>
              <a:rPr lang="en-US" altLang="zh-CN" dirty="0" smtClean="0"/>
              <a:t>li</a:t>
            </a:r>
            <a:r>
              <a:rPr lang="zh-CN" altLang="en-US" dirty="0" smtClean="0"/>
              <a:t>元素</a:t>
            </a:r>
            <a:endParaRPr lang="en-US" altLang="zh-CN" dirty="0" smtClean="0"/>
          </a:p>
          <a:p>
            <a:pPr lvl="1"/>
            <a:r>
              <a:rPr lang="en-US" altLang="zh-CN" dirty="0" smtClean="0"/>
              <a:t>:not</a:t>
            </a:r>
            <a:r>
              <a:rPr lang="zh-CN" altLang="en-US" dirty="0" smtClean="0"/>
              <a:t>不能嵌套，如</a:t>
            </a:r>
            <a:r>
              <a:rPr lang="en-US" altLang="zh-CN" dirty="0" smtClean="0"/>
              <a:t>*:not(:not(link))</a:t>
            </a:r>
          </a:p>
          <a:p>
            <a:pPr lvl="1"/>
            <a:r>
              <a:rPr lang="en-US" altLang="zh-CN" dirty="0" smtClean="0"/>
              <a:t>x</a:t>
            </a:r>
            <a:r>
              <a:rPr lang="zh-CN" altLang="en-US" dirty="0" smtClean="0"/>
              <a:t>也不能是伪类</a:t>
            </a:r>
            <a:endParaRPr lang="en-US" altLang="zh-CN" dirty="0" smtClean="0"/>
          </a:p>
          <a:p>
            <a:pPr lvl="1"/>
            <a:r>
              <a:rPr lang="en-US" altLang="zh-CN" dirty="0">
                <a:hlinkClick r:id="rId3" action="ppaction://hlinkfile"/>
              </a:rPr>
              <a:t>example</a:t>
            </a:r>
            <a:endParaRPr lang="en-US" altLang="zh-CN" dirty="0" smtClean="0"/>
          </a:p>
          <a:p>
            <a:pPr lvl="1"/>
            <a:endParaRPr lang="zh-CN" altLang="en-US" dirty="0"/>
          </a:p>
        </p:txBody>
      </p:sp>
      <p:pic>
        <p:nvPicPr>
          <p:cNvPr id="5" name="图片 4"/>
          <p:cNvPicPr>
            <a:picLocks noChangeAspect="1"/>
          </p:cNvPicPr>
          <p:nvPr/>
        </p:nvPicPr>
        <p:blipFill>
          <a:blip r:embed="rId4"/>
          <a:stretch>
            <a:fillRect/>
          </a:stretch>
        </p:blipFill>
        <p:spPr>
          <a:xfrm>
            <a:off x="1127448" y="4221088"/>
            <a:ext cx="4209678" cy="2030551"/>
          </a:xfrm>
          <a:prstGeom prst="rect">
            <a:avLst/>
          </a:prstGeom>
        </p:spPr>
      </p:pic>
      <p:pic>
        <p:nvPicPr>
          <p:cNvPr id="6" name="图片 5"/>
          <p:cNvPicPr>
            <a:picLocks noChangeAspect="1"/>
          </p:cNvPicPr>
          <p:nvPr/>
        </p:nvPicPr>
        <p:blipFill>
          <a:blip r:embed="rId5"/>
          <a:stretch>
            <a:fillRect/>
          </a:stretch>
        </p:blipFill>
        <p:spPr>
          <a:xfrm>
            <a:off x="5927659" y="4077072"/>
            <a:ext cx="5562989" cy="2318583"/>
          </a:xfrm>
          <a:prstGeom prst="rect">
            <a:avLst/>
          </a:prstGeom>
        </p:spPr>
      </p:pic>
    </p:spTree>
    <p:extLst>
      <p:ext uri="{BB962C8B-B14F-4D97-AF65-F5344CB8AC3E}">
        <p14:creationId xmlns:p14="http://schemas.microsoft.com/office/powerpoint/2010/main" val="2212496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伪元素</a:t>
            </a:r>
            <a:endParaRPr lang="zh-CN" altLang="en-US" dirty="0"/>
          </a:p>
        </p:txBody>
      </p:sp>
      <p:sp>
        <p:nvSpPr>
          <p:cNvPr id="3" name="内容占位符 2"/>
          <p:cNvSpPr>
            <a:spLocks noGrp="1"/>
          </p:cNvSpPr>
          <p:nvPr>
            <p:ph idx="1"/>
          </p:nvPr>
        </p:nvSpPr>
        <p:spPr/>
        <p:txBody>
          <a:bodyPr/>
          <a:lstStyle/>
          <a:p>
            <a:r>
              <a:rPr lang="zh-CN" altLang="en-US" dirty="0"/>
              <a:t>根据并真实不存在于</a:t>
            </a:r>
            <a:r>
              <a:rPr lang="zh-CN" altLang="en-US" dirty="0" smtClean="0"/>
              <a:t>文档中的，虚拟的结构信息来选择元素</a:t>
            </a:r>
            <a:endParaRPr lang="en-US" altLang="zh-CN" dirty="0" smtClean="0"/>
          </a:p>
          <a:p>
            <a:pPr lvl="1"/>
            <a:r>
              <a:rPr lang="zh-CN" altLang="en-US" dirty="0" smtClean="0"/>
              <a:t>传统上用</a:t>
            </a:r>
            <a:r>
              <a:rPr lang="zh-CN" altLang="en-US" dirty="0"/>
              <a:t>一个冒号“</a:t>
            </a:r>
            <a:r>
              <a:rPr lang="en-US" altLang="zh-CN" dirty="0"/>
              <a:t>:</a:t>
            </a:r>
            <a:r>
              <a:rPr lang="zh-CN" altLang="en-US" dirty="0"/>
              <a:t>”开头</a:t>
            </a:r>
            <a:r>
              <a:rPr lang="zh-CN" altLang="en-US" dirty="0" smtClean="0"/>
              <a:t>标识，</a:t>
            </a:r>
            <a:r>
              <a:rPr lang="en-US" altLang="zh-CN" dirty="0" smtClean="0"/>
              <a:t>CSS3</a:t>
            </a:r>
            <a:r>
              <a:rPr lang="zh-CN" altLang="en-US" dirty="0" smtClean="0"/>
              <a:t>新标准建议用两个冒号</a:t>
            </a:r>
            <a:r>
              <a:rPr lang="zh-CN" altLang="en-US" dirty="0"/>
              <a:t>“</a:t>
            </a:r>
            <a:r>
              <a:rPr lang="en-US" altLang="zh-CN" dirty="0" smtClean="0"/>
              <a:t>:</a:t>
            </a:r>
            <a:r>
              <a:rPr lang="en-US" altLang="zh-CN" dirty="0"/>
              <a:t>:</a:t>
            </a:r>
            <a:r>
              <a:rPr lang="zh-CN" altLang="en-US" dirty="0" smtClean="0"/>
              <a:t>”</a:t>
            </a:r>
            <a:r>
              <a:rPr lang="zh-CN" altLang="en-US" dirty="0"/>
              <a:t>开头</a:t>
            </a:r>
            <a:r>
              <a:rPr lang="zh-CN" altLang="en-US" dirty="0" smtClean="0"/>
              <a:t>标识，以与伪类区分</a:t>
            </a:r>
            <a:endParaRPr lang="en-US" altLang="zh-CN" dirty="0" smtClean="0"/>
          </a:p>
          <a:p>
            <a:pPr lvl="1"/>
            <a:r>
              <a:rPr lang="zh-CN" altLang="en-US" dirty="0" smtClean="0"/>
              <a:t>但是浏览器出于兼容性考虑，对于</a:t>
            </a:r>
            <a:r>
              <a:rPr lang="en-US" altLang="zh-CN" dirty="0" smtClean="0"/>
              <a:t>CSS3</a:t>
            </a:r>
            <a:r>
              <a:rPr lang="zh-CN" altLang="en-US" dirty="0" smtClean="0"/>
              <a:t>中列出的</a:t>
            </a:r>
            <a:r>
              <a:rPr lang="en-US" altLang="zh-CN" dirty="0" smtClean="0"/>
              <a:t>4</a:t>
            </a:r>
            <a:r>
              <a:rPr lang="zh-CN" altLang="en-US" dirty="0" smtClean="0"/>
              <a:t>个还是支持一个冒号的语法</a:t>
            </a:r>
            <a:endParaRPr lang="en-US" altLang="zh-CN" dirty="0"/>
          </a:p>
          <a:p>
            <a:pPr lvl="1"/>
            <a:r>
              <a:rPr lang="en-US" altLang="zh-CN" dirty="0" smtClean="0"/>
              <a:t>::</a:t>
            </a:r>
            <a:r>
              <a:rPr lang="en-US" altLang="zh-CN" dirty="0"/>
              <a:t>first-letter </a:t>
            </a:r>
            <a:r>
              <a:rPr lang="en-US" altLang="zh-CN" dirty="0" smtClean="0"/>
              <a:t>::</a:t>
            </a:r>
            <a:r>
              <a:rPr lang="en-US" altLang="zh-CN" dirty="0"/>
              <a:t>first-line </a:t>
            </a:r>
            <a:endParaRPr lang="en-US" altLang="zh-CN" dirty="0" smtClean="0"/>
          </a:p>
          <a:p>
            <a:pPr lvl="1"/>
            <a:r>
              <a:rPr lang="en-US" altLang="zh-CN" dirty="0" smtClean="0"/>
              <a:t>::</a:t>
            </a:r>
            <a:r>
              <a:rPr lang="en-US" altLang="zh-CN" dirty="0"/>
              <a:t>before </a:t>
            </a:r>
            <a:r>
              <a:rPr lang="en-US" altLang="zh-CN" dirty="0" smtClean="0"/>
              <a:t>::</a:t>
            </a:r>
            <a:r>
              <a:rPr lang="en-US" altLang="zh-CN" dirty="0"/>
              <a:t>after</a:t>
            </a:r>
          </a:p>
          <a:p>
            <a:endParaRPr lang="zh-CN" altLang="en-US" dirty="0"/>
          </a:p>
        </p:txBody>
      </p:sp>
    </p:spTree>
    <p:extLst>
      <p:ext uri="{BB962C8B-B14F-4D97-AF65-F5344CB8AC3E}">
        <p14:creationId xmlns:p14="http://schemas.microsoft.com/office/powerpoint/2010/main" val="18906590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伪</a:t>
            </a:r>
            <a:r>
              <a:rPr lang="zh-CN" altLang="en-US" dirty="0"/>
              <a:t>元素</a:t>
            </a:r>
          </a:p>
        </p:txBody>
      </p:sp>
      <p:sp>
        <p:nvSpPr>
          <p:cNvPr id="3" name="内容占位符 2"/>
          <p:cNvSpPr>
            <a:spLocks noGrp="1"/>
          </p:cNvSpPr>
          <p:nvPr>
            <p:ph sz="half" idx="1"/>
          </p:nvPr>
        </p:nvSpPr>
        <p:spPr/>
        <p:txBody>
          <a:bodyPr/>
          <a:lstStyle/>
          <a:p>
            <a:r>
              <a:rPr lang="en-US" altLang="zh-CN" dirty="0" smtClean="0"/>
              <a:t>::first-letter</a:t>
            </a:r>
          </a:p>
          <a:p>
            <a:pPr lvl="1"/>
            <a:r>
              <a:rPr lang="zh-CN" altLang="en-US" dirty="0" smtClean="0"/>
              <a:t>选择每段首字母</a:t>
            </a:r>
            <a:endParaRPr lang="en-US" altLang="zh-CN" dirty="0" smtClean="0"/>
          </a:p>
          <a:p>
            <a:pPr lvl="1"/>
            <a:r>
              <a:rPr lang="en-US" altLang="zh-CN" dirty="0" smtClean="0">
                <a:hlinkClick r:id="rId3" action="ppaction://hlinkfile"/>
              </a:rPr>
              <a:t>example</a:t>
            </a:r>
            <a:endParaRPr lang="en-US" altLang="zh-CN" dirty="0" smtClean="0"/>
          </a:p>
        </p:txBody>
      </p:sp>
      <p:pic>
        <p:nvPicPr>
          <p:cNvPr id="5" name="内容占位符 4"/>
          <p:cNvPicPr>
            <a:picLocks noGrp="1" noChangeAspect="1"/>
          </p:cNvPicPr>
          <p:nvPr>
            <p:ph sz="half" idx="2"/>
          </p:nvPr>
        </p:nvPicPr>
        <p:blipFill>
          <a:blip r:embed="rId4"/>
          <a:stretch>
            <a:fillRect/>
          </a:stretch>
        </p:blipFill>
        <p:spPr>
          <a:xfrm>
            <a:off x="6400800" y="3291163"/>
            <a:ext cx="5080000" cy="2514101"/>
          </a:xfrm>
          <a:prstGeom prst="rect">
            <a:avLst/>
          </a:prstGeom>
        </p:spPr>
      </p:pic>
      <p:pic>
        <p:nvPicPr>
          <p:cNvPr id="6" name="图片 5"/>
          <p:cNvPicPr>
            <a:picLocks noChangeAspect="1"/>
          </p:cNvPicPr>
          <p:nvPr/>
        </p:nvPicPr>
        <p:blipFill>
          <a:blip r:embed="rId5"/>
          <a:stretch>
            <a:fillRect/>
          </a:stretch>
        </p:blipFill>
        <p:spPr>
          <a:xfrm>
            <a:off x="6197600" y="404663"/>
            <a:ext cx="5283200" cy="2803331"/>
          </a:xfrm>
          <a:prstGeom prst="rect">
            <a:avLst/>
          </a:prstGeom>
        </p:spPr>
      </p:pic>
    </p:spTree>
    <p:extLst>
      <p:ext uri="{BB962C8B-B14F-4D97-AF65-F5344CB8AC3E}">
        <p14:creationId xmlns:p14="http://schemas.microsoft.com/office/powerpoint/2010/main" val="40518410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伪元素</a:t>
            </a:r>
          </a:p>
        </p:txBody>
      </p:sp>
      <p:sp>
        <p:nvSpPr>
          <p:cNvPr id="3" name="内容占位符 2"/>
          <p:cNvSpPr>
            <a:spLocks noGrp="1"/>
          </p:cNvSpPr>
          <p:nvPr>
            <p:ph sz="half" idx="1"/>
          </p:nvPr>
        </p:nvSpPr>
        <p:spPr/>
        <p:txBody>
          <a:bodyPr/>
          <a:lstStyle/>
          <a:p>
            <a:r>
              <a:rPr lang="en-US" altLang="zh-CN" dirty="0"/>
              <a:t>::first-line</a:t>
            </a:r>
          </a:p>
          <a:p>
            <a:pPr lvl="1"/>
            <a:r>
              <a:rPr lang="zh-CN" altLang="en-US" dirty="0"/>
              <a:t>选择每段首行</a:t>
            </a:r>
            <a:endParaRPr lang="en-US" altLang="zh-CN" dirty="0"/>
          </a:p>
          <a:p>
            <a:pPr lvl="1"/>
            <a:r>
              <a:rPr lang="en-US" altLang="zh-CN" dirty="0">
                <a:hlinkClick r:id="rId3"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3590276"/>
            <a:ext cx="5080000" cy="2286996"/>
          </a:xfrm>
          <a:prstGeom prst="rect">
            <a:avLst/>
          </a:prstGeom>
        </p:spPr>
      </p:pic>
      <p:pic>
        <p:nvPicPr>
          <p:cNvPr id="6" name="图片 5"/>
          <p:cNvPicPr>
            <a:picLocks noChangeAspect="1"/>
          </p:cNvPicPr>
          <p:nvPr/>
        </p:nvPicPr>
        <p:blipFill>
          <a:blip r:embed="rId5"/>
          <a:stretch>
            <a:fillRect/>
          </a:stretch>
        </p:blipFill>
        <p:spPr>
          <a:xfrm>
            <a:off x="6400800" y="692696"/>
            <a:ext cx="5080000" cy="2691002"/>
          </a:xfrm>
          <a:prstGeom prst="rect">
            <a:avLst/>
          </a:prstGeom>
        </p:spPr>
      </p:pic>
    </p:spTree>
    <p:extLst>
      <p:ext uri="{BB962C8B-B14F-4D97-AF65-F5344CB8AC3E}">
        <p14:creationId xmlns:p14="http://schemas.microsoft.com/office/powerpoint/2010/main" val="30960868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伪</a:t>
            </a:r>
            <a:r>
              <a:rPr lang="zh-CN" altLang="en-US" dirty="0"/>
              <a:t>元素</a:t>
            </a:r>
          </a:p>
        </p:txBody>
      </p:sp>
      <p:sp>
        <p:nvSpPr>
          <p:cNvPr id="3" name="内容占位符 2"/>
          <p:cNvSpPr>
            <a:spLocks noGrp="1"/>
          </p:cNvSpPr>
          <p:nvPr>
            <p:ph sz="half" idx="1"/>
          </p:nvPr>
        </p:nvSpPr>
        <p:spPr/>
        <p:txBody>
          <a:bodyPr/>
          <a:lstStyle/>
          <a:p>
            <a:r>
              <a:rPr lang="en-US" altLang="zh-CN" dirty="0" smtClean="0"/>
              <a:t>::before</a:t>
            </a:r>
            <a:r>
              <a:rPr lang="zh-CN" altLang="en-US" dirty="0" smtClean="0"/>
              <a:t>和</a:t>
            </a:r>
            <a:r>
              <a:rPr lang="en-US" altLang="zh-CN" dirty="0" smtClean="0"/>
              <a:t>::after</a:t>
            </a:r>
          </a:p>
          <a:p>
            <a:pPr lvl="1"/>
            <a:r>
              <a:rPr lang="zh-CN" altLang="en-US" dirty="0" smtClean="0"/>
              <a:t>用于在指定元素前后插入动态内容</a:t>
            </a:r>
            <a:r>
              <a:rPr lang="en-US" altLang="zh-CN" dirty="0" smtClean="0"/>
              <a:t>*</a:t>
            </a:r>
          </a:p>
          <a:p>
            <a:pPr lvl="1"/>
            <a:r>
              <a:rPr lang="en-US" altLang="zh-CN" dirty="0" smtClean="0">
                <a:hlinkClick r:id="rId3" action="ppaction://hlinkfile"/>
              </a:rPr>
              <a:t>example</a:t>
            </a:r>
            <a:endParaRPr lang="en-US" altLang="zh-CN" dirty="0" smtClean="0"/>
          </a:p>
          <a:p>
            <a:pPr lvl="1"/>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3994354"/>
            <a:ext cx="5080000" cy="1306854"/>
          </a:xfrm>
          <a:prstGeom prst="rect">
            <a:avLst/>
          </a:prstGeom>
        </p:spPr>
      </p:pic>
      <p:pic>
        <p:nvPicPr>
          <p:cNvPr id="6" name="图片 5"/>
          <p:cNvPicPr>
            <a:picLocks noChangeAspect="1"/>
          </p:cNvPicPr>
          <p:nvPr/>
        </p:nvPicPr>
        <p:blipFill>
          <a:blip r:embed="rId5"/>
          <a:stretch>
            <a:fillRect/>
          </a:stretch>
        </p:blipFill>
        <p:spPr>
          <a:xfrm>
            <a:off x="6400800" y="1196752"/>
            <a:ext cx="4951784" cy="2148556"/>
          </a:xfrm>
          <a:prstGeom prst="rect">
            <a:avLst/>
          </a:prstGeom>
        </p:spPr>
      </p:pic>
    </p:spTree>
    <p:extLst>
      <p:ext uri="{BB962C8B-B14F-4D97-AF65-F5344CB8AC3E}">
        <p14:creationId xmlns:p14="http://schemas.microsoft.com/office/powerpoint/2010/main" val="21067845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选择器小结</a:t>
            </a:r>
            <a:endParaRPr lang="zh-CN" altLang="en-US" dirty="0"/>
          </a:p>
        </p:txBody>
      </p:sp>
      <p:sp>
        <p:nvSpPr>
          <p:cNvPr id="3" name="内容占位符 2"/>
          <p:cNvSpPr>
            <a:spLocks noGrp="1"/>
          </p:cNvSpPr>
          <p:nvPr>
            <p:ph idx="1"/>
          </p:nvPr>
        </p:nvSpPr>
        <p:spPr/>
        <p:txBody>
          <a:bodyPr/>
          <a:lstStyle/>
          <a:p>
            <a:r>
              <a:rPr lang="zh-CN" altLang="en-US" dirty="0" smtClean="0"/>
              <a:t>简单选择器：元素、通配、</a:t>
            </a:r>
            <a:r>
              <a:rPr lang="en-US" altLang="zh-CN" dirty="0" smtClean="0"/>
              <a:t>id</a:t>
            </a:r>
            <a:r>
              <a:rPr lang="zh-CN" altLang="en-US" dirty="0" smtClean="0"/>
              <a:t>、类</a:t>
            </a:r>
            <a:endParaRPr lang="en-US" altLang="zh-CN" dirty="0" smtClean="0"/>
          </a:p>
          <a:p>
            <a:r>
              <a:rPr lang="zh-CN" altLang="en-US" dirty="0" smtClean="0"/>
              <a:t>属性选择器：属性名、多属性、属性值、属性值片段</a:t>
            </a:r>
            <a:endParaRPr lang="en-US" altLang="zh-CN" dirty="0" smtClean="0"/>
          </a:p>
          <a:p>
            <a:r>
              <a:rPr lang="zh-CN" altLang="en-US" dirty="0"/>
              <a:t>伪</a:t>
            </a:r>
            <a:r>
              <a:rPr lang="zh-CN" altLang="en-US" dirty="0" smtClean="0"/>
              <a:t>类选择器：动态</a:t>
            </a:r>
            <a:r>
              <a:rPr lang="zh-CN" altLang="en-US" dirty="0"/>
              <a:t>、目标、语言、</a:t>
            </a:r>
            <a:r>
              <a:rPr lang="en-US" altLang="zh-CN" dirty="0"/>
              <a:t>UI</a:t>
            </a:r>
            <a:r>
              <a:rPr lang="zh-CN" altLang="en-US" dirty="0"/>
              <a:t>状态、结构、否定</a:t>
            </a:r>
            <a:endParaRPr lang="en-US" altLang="zh-CN" dirty="0"/>
          </a:p>
          <a:p>
            <a:r>
              <a:rPr lang="zh-CN" altLang="en-US" dirty="0"/>
              <a:t>伪</a:t>
            </a:r>
            <a:r>
              <a:rPr lang="zh-CN" altLang="en-US" dirty="0" smtClean="0"/>
              <a:t>元素选择器</a:t>
            </a:r>
            <a:endParaRPr lang="en-US" altLang="zh-CN" dirty="0" smtClean="0"/>
          </a:p>
          <a:p>
            <a:r>
              <a:rPr lang="zh-CN" altLang="en-US" dirty="0" smtClean="0"/>
              <a:t>关系选择器：后代、子元素、</a:t>
            </a:r>
            <a:r>
              <a:rPr lang="zh-CN" altLang="en-US" dirty="0"/>
              <a:t>直接</a:t>
            </a:r>
            <a:r>
              <a:rPr lang="zh-CN" altLang="en-US" dirty="0" smtClean="0"/>
              <a:t>兄弟元素、通用兄弟元素</a:t>
            </a:r>
            <a:endParaRPr lang="en-US" altLang="zh-CN" dirty="0" smtClean="0"/>
          </a:p>
          <a:p>
            <a:r>
              <a:rPr lang="zh-CN" altLang="en-US" dirty="0"/>
              <a:t>选择</a:t>
            </a:r>
            <a:r>
              <a:rPr lang="zh-CN" altLang="en-US" dirty="0" smtClean="0"/>
              <a:t>器的组合：单一元素、多个元素、元素特性</a:t>
            </a:r>
            <a:endParaRPr lang="zh-CN" altLang="en-US" dirty="0"/>
          </a:p>
        </p:txBody>
      </p:sp>
    </p:spTree>
    <p:extLst>
      <p:ext uri="{BB962C8B-B14F-4D97-AF65-F5344CB8AC3E}">
        <p14:creationId xmlns:p14="http://schemas.microsoft.com/office/powerpoint/2010/main" val="6656658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层叠规则</a:t>
            </a:r>
            <a:endParaRPr lang="en-US" altLang="zh-CN" dirty="0"/>
          </a:p>
        </p:txBody>
      </p:sp>
    </p:spTree>
    <p:extLst>
      <p:ext uri="{BB962C8B-B14F-4D97-AF65-F5344CB8AC3E}">
        <p14:creationId xmlns:p14="http://schemas.microsoft.com/office/powerpoint/2010/main" val="30837499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元素属性值定义的多种情况</a:t>
            </a:r>
            <a:endParaRPr lang="zh-CN" altLang="en-US" dirty="0"/>
          </a:p>
        </p:txBody>
      </p:sp>
      <p:sp>
        <p:nvSpPr>
          <p:cNvPr id="3" name="内容占位符 2"/>
          <p:cNvSpPr>
            <a:spLocks noGrp="1"/>
          </p:cNvSpPr>
          <p:nvPr>
            <p:ph idx="1"/>
          </p:nvPr>
        </p:nvSpPr>
        <p:spPr/>
        <p:txBody>
          <a:bodyPr/>
          <a:lstStyle/>
          <a:p>
            <a:r>
              <a:rPr lang="zh-CN" altLang="en-US" dirty="0" smtClean="0"/>
              <a:t>用户没有定义，父元素也未定义</a:t>
            </a:r>
            <a:endParaRPr lang="en-US" altLang="zh-CN" dirty="0" smtClean="0"/>
          </a:p>
          <a:p>
            <a:r>
              <a:rPr lang="zh-CN" altLang="en-US" dirty="0" smtClean="0"/>
              <a:t>用户没有定义，但父元素已定义</a:t>
            </a:r>
            <a:endParaRPr lang="en-US" altLang="zh-CN" dirty="0" smtClean="0"/>
          </a:p>
          <a:p>
            <a:r>
              <a:rPr lang="zh-CN" altLang="en-US" dirty="0" smtClean="0"/>
              <a:t>用户定义，仅有一次</a:t>
            </a:r>
            <a:endParaRPr lang="en-US" altLang="zh-CN" dirty="0" smtClean="0"/>
          </a:p>
          <a:p>
            <a:r>
              <a:rPr lang="zh-CN" altLang="en-US" dirty="0"/>
              <a:t>用户</a:t>
            </a:r>
            <a:r>
              <a:rPr lang="zh-CN" altLang="en-US" dirty="0" smtClean="0"/>
              <a:t>定义，多次，同一选择器，同一来源</a:t>
            </a:r>
            <a:endParaRPr lang="en-US" altLang="zh-CN" dirty="0" smtClean="0"/>
          </a:p>
          <a:p>
            <a:r>
              <a:rPr lang="zh-CN" altLang="en-US" dirty="0" smtClean="0"/>
              <a:t>用户定义，</a:t>
            </a:r>
            <a:r>
              <a:rPr lang="zh-CN" altLang="en-US" dirty="0"/>
              <a:t>多次，</a:t>
            </a:r>
            <a:r>
              <a:rPr lang="zh-CN" altLang="en-US" dirty="0" smtClean="0"/>
              <a:t>同</a:t>
            </a:r>
            <a:r>
              <a:rPr lang="zh-CN" altLang="en-US" dirty="0"/>
              <a:t>一选择</a:t>
            </a:r>
            <a:r>
              <a:rPr lang="zh-CN" altLang="en-US" dirty="0" smtClean="0"/>
              <a:t>器，不同来源</a:t>
            </a:r>
            <a:endParaRPr lang="en-US" altLang="zh-CN" dirty="0" smtClean="0"/>
          </a:p>
          <a:p>
            <a:r>
              <a:rPr lang="zh-CN" altLang="en-US" dirty="0"/>
              <a:t>用户</a:t>
            </a:r>
            <a:r>
              <a:rPr lang="zh-CN" altLang="en-US" dirty="0" smtClean="0"/>
              <a:t>定义，</a:t>
            </a:r>
            <a:r>
              <a:rPr lang="zh-CN" altLang="en-US" dirty="0"/>
              <a:t>多次，</a:t>
            </a:r>
            <a:r>
              <a:rPr lang="zh-CN" altLang="en-US" dirty="0" smtClean="0"/>
              <a:t>不同</a:t>
            </a:r>
            <a:r>
              <a:rPr lang="zh-CN" altLang="en-US" dirty="0"/>
              <a:t>选择</a:t>
            </a:r>
            <a:r>
              <a:rPr lang="zh-CN" altLang="en-US" dirty="0" smtClean="0"/>
              <a:t>器，同</a:t>
            </a:r>
            <a:r>
              <a:rPr lang="zh-CN" altLang="en-US" dirty="0"/>
              <a:t>一</a:t>
            </a:r>
            <a:r>
              <a:rPr lang="zh-CN" altLang="en-US" dirty="0" smtClean="0"/>
              <a:t>来源</a:t>
            </a:r>
            <a:endParaRPr lang="en-US" altLang="zh-CN" dirty="0"/>
          </a:p>
          <a:p>
            <a:r>
              <a:rPr lang="zh-CN" altLang="en-US" dirty="0"/>
              <a:t>用户</a:t>
            </a:r>
            <a:r>
              <a:rPr lang="zh-CN" altLang="en-US" dirty="0" smtClean="0"/>
              <a:t>定义，</a:t>
            </a:r>
            <a:r>
              <a:rPr lang="zh-CN" altLang="en-US" dirty="0"/>
              <a:t>多次，</a:t>
            </a:r>
            <a:r>
              <a:rPr lang="zh-CN" altLang="en-US" dirty="0" smtClean="0"/>
              <a:t>不同</a:t>
            </a:r>
            <a:r>
              <a:rPr lang="zh-CN" altLang="en-US" dirty="0"/>
              <a:t>选择</a:t>
            </a:r>
            <a:r>
              <a:rPr lang="zh-CN" altLang="en-US" dirty="0" smtClean="0"/>
              <a:t>器，不同来源</a:t>
            </a:r>
            <a:endParaRPr lang="zh-CN" altLang="en-US" dirty="0"/>
          </a:p>
          <a:p>
            <a:r>
              <a:rPr lang="zh-CN" altLang="en-US" dirty="0"/>
              <a:t>用户定义</a:t>
            </a:r>
            <a:r>
              <a:rPr lang="zh-CN" altLang="en-US" dirty="0" smtClean="0"/>
              <a:t>，强行指定重要性优先级</a:t>
            </a:r>
            <a:endParaRPr lang="zh-CN" altLang="en-US" dirty="0"/>
          </a:p>
        </p:txBody>
      </p:sp>
    </p:spTree>
    <p:extLst>
      <p:ext uri="{BB962C8B-B14F-4D97-AF65-F5344CB8AC3E}">
        <p14:creationId xmlns:p14="http://schemas.microsoft.com/office/powerpoint/2010/main" val="15894145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样式单的三个来源</a:t>
            </a:r>
            <a:endParaRPr lang="zh-CN" altLang="en-US" dirty="0"/>
          </a:p>
        </p:txBody>
      </p:sp>
      <p:sp>
        <p:nvSpPr>
          <p:cNvPr id="3" name="内容占位符 2"/>
          <p:cNvSpPr>
            <a:spLocks noGrp="1"/>
          </p:cNvSpPr>
          <p:nvPr>
            <p:ph idx="1"/>
          </p:nvPr>
        </p:nvSpPr>
        <p:spPr/>
        <p:txBody>
          <a:bodyPr/>
          <a:lstStyle/>
          <a:p>
            <a:r>
              <a:rPr lang="zh-CN" altLang="en-US" dirty="0" smtClean="0"/>
              <a:t>开发者创建样式单（</a:t>
            </a:r>
            <a:r>
              <a:rPr lang="en-US" altLang="zh-CN" dirty="0"/>
              <a:t>Author-created style sheets</a:t>
            </a:r>
            <a:r>
              <a:rPr lang="zh-CN" altLang="en-US" dirty="0" smtClean="0"/>
              <a:t>）</a:t>
            </a:r>
            <a:endParaRPr lang="en-US" altLang="zh-CN" dirty="0" smtClean="0"/>
          </a:p>
          <a:p>
            <a:pPr lvl="1"/>
            <a:r>
              <a:rPr lang="en-US" altLang="zh-CN" dirty="0" smtClean="0"/>
              <a:t>CSS</a:t>
            </a:r>
            <a:r>
              <a:rPr lang="zh-CN" altLang="en-US" dirty="0" smtClean="0"/>
              <a:t>代码对应的样式单</a:t>
            </a:r>
            <a:endParaRPr lang="en-US" altLang="zh-CN" dirty="0" smtClean="0"/>
          </a:p>
          <a:p>
            <a:r>
              <a:rPr lang="zh-CN" altLang="en-US" dirty="0" smtClean="0"/>
              <a:t>用户定义样式单（</a:t>
            </a:r>
            <a:r>
              <a:rPr lang="en-US" altLang="zh-CN" dirty="0"/>
              <a:t>User style sheets</a:t>
            </a:r>
            <a:r>
              <a:rPr lang="zh-CN" altLang="en-US" dirty="0" smtClean="0"/>
              <a:t>）</a:t>
            </a:r>
            <a:endParaRPr lang="en-US" altLang="zh-CN" dirty="0" smtClean="0"/>
          </a:p>
          <a:p>
            <a:pPr lvl="1"/>
            <a:r>
              <a:rPr lang="zh-CN" altLang="en-US" dirty="0" smtClean="0"/>
              <a:t>最终用户在用户代理中设定的默认样式</a:t>
            </a:r>
            <a:endParaRPr lang="en-US" altLang="zh-CN" dirty="0" smtClean="0"/>
          </a:p>
          <a:p>
            <a:r>
              <a:rPr lang="zh-CN" altLang="en-US" dirty="0" smtClean="0"/>
              <a:t>用户代理</a:t>
            </a:r>
            <a:r>
              <a:rPr lang="en-US" altLang="zh-CN" dirty="0" smtClean="0"/>
              <a:t>/</a:t>
            </a:r>
            <a:r>
              <a:rPr lang="zh-CN" altLang="en-US" dirty="0" smtClean="0"/>
              <a:t>浏览器默认样式单（</a:t>
            </a:r>
            <a:r>
              <a:rPr lang="en-US" altLang="zh-CN" dirty="0"/>
              <a:t>Browser style sheets</a:t>
            </a:r>
            <a:r>
              <a:rPr lang="zh-CN" altLang="en-US" dirty="0" smtClean="0"/>
              <a:t>）</a:t>
            </a:r>
            <a:endParaRPr lang="en-US" altLang="zh-CN" dirty="0" smtClean="0"/>
          </a:p>
          <a:p>
            <a:pPr lvl="1"/>
            <a:r>
              <a:rPr lang="zh-CN" altLang="en-US" dirty="0" smtClean="0"/>
              <a:t>为所有元素所有可能属性提供了默认值</a:t>
            </a:r>
            <a:endParaRPr lang="zh-CN" altLang="en-US" dirty="0"/>
          </a:p>
        </p:txBody>
      </p:sp>
    </p:spTree>
    <p:extLst>
      <p:ext uri="{BB962C8B-B14F-4D97-AF65-F5344CB8AC3E}">
        <p14:creationId xmlns:p14="http://schemas.microsoft.com/office/powerpoint/2010/main" val="3285834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样式单的三个来源</a:t>
            </a:r>
          </a:p>
        </p:txBody>
      </p:sp>
      <p:pic>
        <p:nvPicPr>
          <p:cNvPr id="4" name="内容占位符 3"/>
          <p:cNvPicPr>
            <a:picLocks noGrp="1" noChangeAspect="1"/>
          </p:cNvPicPr>
          <p:nvPr>
            <p:ph idx="1"/>
          </p:nvPr>
        </p:nvPicPr>
        <p:blipFill>
          <a:blip r:embed="rId2"/>
          <a:stretch>
            <a:fillRect/>
          </a:stretch>
        </p:blipFill>
        <p:spPr>
          <a:xfrm>
            <a:off x="3130387" y="2000149"/>
            <a:ext cx="6337626" cy="3924502"/>
          </a:xfrm>
          <a:prstGeom prst="rect">
            <a:avLst/>
          </a:prstGeom>
        </p:spPr>
      </p:pic>
    </p:spTree>
    <p:extLst>
      <p:ext uri="{BB962C8B-B14F-4D97-AF65-F5344CB8AC3E}">
        <p14:creationId xmlns:p14="http://schemas.microsoft.com/office/powerpoint/2010/main" val="1624757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CSS</a:t>
            </a:r>
            <a:endParaRPr lang="zh-CN" altLang="en-US" dirty="0"/>
          </a:p>
        </p:txBody>
      </p:sp>
      <p:sp>
        <p:nvSpPr>
          <p:cNvPr id="3" name="内容占位符 2"/>
          <p:cNvSpPr>
            <a:spLocks noGrp="1"/>
          </p:cNvSpPr>
          <p:nvPr>
            <p:ph idx="1"/>
          </p:nvPr>
        </p:nvSpPr>
        <p:spPr/>
        <p:txBody>
          <a:bodyPr/>
          <a:lstStyle/>
          <a:p>
            <a:r>
              <a:rPr lang="zh-CN" altLang="en-US" dirty="0"/>
              <a:t>文本格式文档</a:t>
            </a:r>
            <a:r>
              <a:rPr lang="zh-CN" altLang="en-US" dirty="0" smtClean="0"/>
              <a:t>，决定了文档的表现形式</a:t>
            </a:r>
            <a:endParaRPr lang="en-US" altLang="zh-CN" dirty="0" smtClean="0"/>
          </a:p>
          <a:p>
            <a:r>
              <a:rPr lang="zh-CN" altLang="en-US" dirty="0" smtClean="0"/>
              <a:t>定义文档的</a:t>
            </a:r>
            <a:endParaRPr lang="en-US" altLang="zh-CN" dirty="0" smtClean="0"/>
          </a:p>
          <a:p>
            <a:pPr lvl="1"/>
            <a:r>
              <a:rPr lang="zh-CN" altLang="en-US" dirty="0" smtClean="0"/>
              <a:t>布局</a:t>
            </a:r>
            <a:endParaRPr lang="en-US" altLang="zh-CN" dirty="0" smtClean="0"/>
          </a:p>
          <a:p>
            <a:pPr lvl="1"/>
            <a:r>
              <a:rPr lang="zh-CN" altLang="en-US" dirty="0" smtClean="0"/>
              <a:t>显示样式</a:t>
            </a:r>
            <a:endParaRPr lang="en-US" altLang="zh-CN" dirty="0" smtClean="0"/>
          </a:p>
          <a:p>
            <a:pPr lvl="1"/>
            <a:r>
              <a:rPr lang="zh-CN" altLang="en-US" dirty="0" smtClean="0"/>
              <a:t>生成内容</a:t>
            </a:r>
            <a:endParaRPr lang="en-US" altLang="zh-CN" dirty="0" smtClean="0"/>
          </a:p>
          <a:p>
            <a:pPr lvl="1"/>
            <a:r>
              <a:rPr lang="zh-CN" altLang="en-US" dirty="0" smtClean="0"/>
              <a:t>媒体匹配</a:t>
            </a:r>
            <a:endParaRPr lang="en-US" altLang="zh-CN" dirty="0" smtClean="0"/>
          </a:p>
          <a:p>
            <a:pPr lvl="1"/>
            <a:r>
              <a:rPr lang="zh-CN" altLang="en-US" dirty="0" smtClean="0"/>
              <a:t>语音、打印表现</a:t>
            </a:r>
            <a:endParaRPr lang="en-US" altLang="zh-CN" dirty="0" smtClean="0"/>
          </a:p>
          <a:p>
            <a:pPr lvl="1"/>
            <a:r>
              <a:rPr lang="en-US" altLang="zh-CN" dirty="0"/>
              <a:t>……</a:t>
            </a:r>
            <a:endParaRPr lang="zh-CN" altLang="en-US" dirty="0"/>
          </a:p>
        </p:txBody>
      </p:sp>
    </p:spTree>
    <p:extLst>
      <p:ext uri="{BB962C8B-B14F-4D97-AF65-F5344CB8AC3E}">
        <p14:creationId xmlns:p14="http://schemas.microsoft.com/office/powerpoint/2010/main" val="28740590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继承</a:t>
            </a:r>
            <a:endParaRPr lang="zh-CN" altLang="en-US" dirty="0"/>
          </a:p>
        </p:txBody>
      </p:sp>
      <p:sp>
        <p:nvSpPr>
          <p:cNvPr id="3" name="内容占位符 2"/>
          <p:cNvSpPr>
            <a:spLocks noGrp="1"/>
          </p:cNvSpPr>
          <p:nvPr>
            <p:ph idx="1"/>
          </p:nvPr>
        </p:nvSpPr>
        <p:spPr/>
        <p:txBody>
          <a:bodyPr/>
          <a:lstStyle/>
          <a:p>
            <a:r>
              <a:rPr lang="zh-CN" altLang="en-US" dirty="0" smtClean="0"/>
              <a:t>是否需要为所有可能出现元素定义所有可能的属性样式值？</a:t>
            </a:r>
            <a:endParaRPr lang="en-US" altLang="zh-CN" dirty="0" smtClean="0"/>
          </a:p>
          <a:p>
            <a:pPr lvl="1"/>
            <a:r>
              <a:rPr lang="zh-CN" altLang="en-US" dirty="0" smtClean="0"/>
              <a:t>可以从用户代理默认样式单得到值</a:t>
            </a:r>
            <a:endParaRPr lang="en-US" altLang="zh-CN" dirty="0" smtClean="0"/>
          </a:p>
          <a:p>
            <a:pPr lvl="1"/>
            <a:r>
              <a:rPr lang="zh-CN" altLang="en-US" dirty="0" smtClean="0"/>
              <a:t>后裔元素在未重复定义的情况下，可以继承祖先元素已定义的属性值</a:t>
            </a:r>
            <a:endParaRPr lang="en-US" altLang="zh-CN" dirty="0" smtClean="0"/>
          </a:p>
          <a:p>
            <a:pPr lvl="1"/>
            <a:r>
              <a:rPr lang="en-US" altLang="zh-CN" dirty="0" smtClean="0">
                <a:hlinkClick r:id="rId3" action="ppaction://hlinkfile"/>
              </a:rPr>
              <a:t>example</a:t>
            </a:r>
            <a:endParaRPr lang="en-US" altLang="zh-CN" dirty="0" smtClean="0"/>
          </a:p>
        </p:txBody>
      </p:sp>
      <p:pic>
        <p:nvPicPr>
          <p:cNvPr id="4" name="图片 3"/>
          <p:cNvPicPr>
            <a:picLocks noChangeAspect="1"/>
          </p:cNvPicPr>
          <p:nvPr/>
        </p:nvPicPr>
        <p:blipFill>
          <a:blip r:embed="rId4"/>
          <a:stretch>
            <a:fillRect/>
          </a:stretch>
        </p:blipFill>
        <p:spPr>
          <a:xfrm>
            <a:off x="1117600" y="4005064"/>
            <a:ext cx="4719265" cy="2282165"/>
          </a:xfrm>
          <a:prstGeom prst="rect">
            <a:avLst/>
          </a:prstGeom>
        </p:spPr>
      </p:pic>
      <p:pic>
        <p:nvPicPr>
          <p:cNvPr id="5" name="图片 4"/>
          <p:cNvPicPr>
            <a:picLocks noChangeAspect="1"/>
          </p:cNvPicPr>
          <p:nvPr/>
        </p:nvPicPr>
        <p:blipFill>
          <a:blip r:embed="rId5"/>
          <a:stretch>
            <a:fillRect/>
          </a:stretch>
        </p:blipFill>
        <p:spPr>
          <a:xfrm>
            <a:off x="6126795" y="4005063"/>
            <a:ext cx="5513821" cy="2282165"/>
          </a:xfrm>
          <a:prstGeom prst="rect">
            <a:avLst/>
          </a:prstGeom>
        </p:spPr>
      </p:pic>
    </p:spTree>
    <p:extLst>
      <p:ext uri="{BB962C8B-B14F-4D97-AF65-F5344CB8AC3E}">
        <p14:creationId xmlns:p14="http://schemas.microsoft.com/office/powerpoint/2010/main" val="1182767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继承</a:t>
            </a:r>
          </a:p>
        </p:txBody>
      </p:sp>
      <p:sp>
        <p:nvSpPr>
          <p:cNvPr id="3" name="内容占位符 2"/>
          <p:cNvSpPr>
            <a:spLocks noGrp="1"/>
          </p:cNvSpPr>
          <p:nvPr>
            <p:ph sz="half" idx="1"/>
          </p:nvPr>
        </p:nvSpPr>
        <p:spPr/>
        <p:txBody>
          <a:bodyPr/>
          <a:lstStyle/>
          <a:p>
            <a:r>
              <a:rPr lang="zh-CN" altLang="en-US" dirty="0"/>
              <a:t>继承的特殊问题</a:t>
            </a:r>
            <a:endParaRPr lang="en-US" altLang="zh-CN" dirty="0"/>
          </a:p>
          <a:p>
            <a:pPr lvl="1"/>
            <a:r>
              <a:rPr lang="zh-CN" altLang="en-US" dirty="0"/>
              <a:t>部分属性基于常识不能</a:t>
            </a:r>
            <a:r>
              <a:rPr lang="zh-CN" altLang="en-US" dirty="0" smtClean="0"/>
              <a:t>继承</a:t>
            </a:r>
            <a:endParaRPr lang="en-US" altLang="zh-CN" dirty="0" smtClean="0"/>
          </a:p>
          <a:p>
            <a:pPr lvl="1"/>
            <a:r>
              <a:rPr lang="en-US" altLang="zh-CN" dirty="0" smtClean="0">
                <a:hlinkClick r:id="rId3"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4072959"/>
            <a:ext cx="5080000" cy="1948329"/>
          </a:xfrm>
          <a:prstGeom prst="rect">
            <a:avLst/>
          </a:prstGeom>
        </p:spPr>
      </p:pic>
      <p:pic>
        <p:nvPicPr>
          <p:cNvPr id="6" name="图片 5"/>
          <p:cNvPicPr>
            <a:picLocks noChangeAspect="1"/>
          </p:cNvPicPr>
          <p:nvPr/>
        </p:nvPicPr>
        <p:blipFill>
          <a:blip r:embed="rId5"/>
          <a:stretch>
            <a:fillRect/>
          </a:stretch>
        </p:blipFill>
        <p:spPr>
          <a:xfrm>
            <a:off x="6400800" y="1039735"/>
            <a:ext cx="5080000" cy="2674601"/>
          </a:xfrm>
          <a:prstGeom prst="rect">
            <a:avLst/>
          </a:prstGeom>
        </p:spPr>
      </p:pic>
    </p:spTree>
    <p:extLst>
      <p:ext uri="{BB962C8B-B14F-4D97-AF65-F5344CB8AC3E}">
        <p14:creationId xmlns:p14="http://schemas.microsoft.com/office/powerpoint/2010/main" val="24464178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继承</a:t>
            </a:r>
          </a:p>
        </p:txBody>
      </p:sp>
      <p:sp>
        <p:nvSpPr>
          <p:cNvPr id="3" name="内容占位符 2"/>
          <p:cNvSpPr>
            <a:spLocks noGrp="1"/>
          </p:cNvSpPr>
          <p:nvPr>
            <p:ph sz="half" idx="1"/>
          </p:nvPr>
        </p:nvSpPr>
        <p:spPr/>
        <p:txBody>
          <a:bodyPr/>
          <a:lstStyle/>
          <a:p>
            <a:r>
              <a:rPr lang="zh-CN" altLang="en-US" dirty="0"/>
              <a:t>继承的特殊问题</a:t>
            </a:r>
            <a:endParaRPr lang="en-US" altLang="zh-CN" dirty="0"/>
          </a:p>
          <a:p>
            <a:pPr lvl="1"/>
            <a:r>
              <a:rPr lang="zh-CN" altLang="en-US" dirty="0" smtClean="0"/>
              <a:t>多</a:t>
            </a:r>
            <a:r>
              <a:rPr lang="zh-CN" altLang="en-US" dirty="0"/>
              <a:t>属性继承</a:t>
            </a:r>
            <a:r>
              <a:rPr lang="en-US" altLang="zh-CN" dirty="0"/>
              <a:t>/</a:t>
            </a:r>
            <a:r>
              <a:rPr lang="zh-CN" altLang="en-US" dirty="0"/>
              <a:t>多重继承</a:t>
            </a:r>
            <a:r>
              <a:rPr lang="en-US" altLang="zh-CN" dirty="0"/>
              <a:t>	</a:t>
            </a:r>
            <a:endParaRPr lang="en-US" altLang="zh-CN" dirty="0" smtClean="0"/>
          </a:p>
          <a:p>
            <a:pPr lvl="1"/>
            <a:r>
              <a:rPr lang="en-US" altLang="zh-CN" dirty="0" smtClean="0">
                <a:hlinkClick r:id="rId3" action="ppaction://hlinkfile"/>
              </a:rPr>
              <a:t>example1</a:t>
            </a:r>
            <a:endParaRPr lang="en-US" altLang="zh-CN" dirty="0" smtClean="0"/>
          </a:p>
          <a:p>
            <a:pPr lvl="1"/>
            <a:r>
              <a:rPr lang="en-US" altLang="zh-CN" dirty="0" smtClean="0">
                <a:hlinkClick r:id="rId4" action="ppaction://hlinkfile"/>
              </a:rPr>
              <a:t>example2</a:t>
            </a:r>
            <a:endParaRPr lang="en-US" altLang="zh-CN" dirty="0"/>
          </a:p>
          <a:p>
            <a:pPr lvl="1"/>
            <a:r>
              <a:rPr lang="zh-CN" altLang="en-US" dirty="0"/>
              <a:t>浏览器</a:t>
            </a:r>
            <a:r>
              <a:rPr lang="en-US" altLang="zh-CN" dirty="0"/>
              <a:t>bug</a:t>
            </a:r>
            <a:r>
              <a:rPr lang="zh-CN" altLang="en-US" dirty="0"/>
              <a:t>问题</a:t>
            </a:r>
          </a:p>
          <a:p>
            <a:endParaRPr lang="zh-CN" altLang="en-US" dirty="0"/>
          </a:p>
        </p:txBody>
      </p:sp>
      <p:pic>
        <p:nvPicPr>
          <p:cNvPr id="5" name="内容占位符 4"/>
          <p:cNvPicPr>
            <a:picLocks noGrp="1" noChangeAspect="1"/>
          </p:cNvPicPr>
          <p:nvPr>
            <p:ph sz="half" idx="2"/>
          </p:nvPr>
        </p:nvPicPr>
        <p:blipFill>
          <a:blip r:embed="rId5"/>
          <a:stretch>
            <a:fillRect/>
          </a:stretch>
        </p:blipFill>
        <p:spPr>
          <a:xfrm>
            <a:off x="6400800" y="4113383"/>
            <a:ext cx="5080000" cy="2051921"/>
          </a:xfrm>
          <a:prstGeom prst="rect">
            <a:avLst/>
          </a:prstGeom>
        </p:spPr>
      </p:pic>
      <p:pic>
        <p:nvPicPr>
          <p:cNvPr id="6" name="图片 5"/>
          <p:cNvPicPr>
            <a:picLocks noChangeAspect="1"/>
          </p:cNvPicPr>
          <p:nvPr/>
        </p:nvPicPr>
        <p:blipFill>
          <a:blip r:embed="rId6"/>
          <a:stretch>
            <a:fillRect/>
          </a:stretch>
        </p:blipFill>
        <p:spPr>
          <a:xfrm>
            <a:off x="6197600" y="836712"/>
            <a:ext cx="5283200" cy="2812706"/>
          </a:xfrm>
          <a:prstGeom prst="rect">
            <a:avLst/>
          </a:prstGeom>
        </p:spPr>
      </p:pic>
    </p:spTree>
    <p:extLst>
      <p:ext uri="{BB962C8B-B14F-4D97-AF65-F5344CB8AC3E}">
        <p14:creationId xmlns:p14="http://schemas.microsoft.com/office/powerpoint/2010/main" val="5860382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继承</a:t>
            </a:r>
          </a:p>
        </p:txBody>
      </p:sp>
      <p:pic>
        <p:nvPicPr>
          <p:cNvPr id="7" name="内容占位符 6"/>
          <p:cNvPicPr>
            <a:picLocks noGrp="1" noChangeAspect="1"/>
          </p:cNvPicPr>
          <p:nvPr>
            <p:ph sz="half" idx="1"/>
          </p:nvPr>
        </p:nvPicPr>
        <p:blipFill>
          <a:blip r:embed="rId3"/>
          <a:stretch>
            <a:fillRect/>
          </a:stretch>
        </p:blipFill>
        <p:spPr>
          <a:xfrm>
            <a:off x="1117600" y="2673243"/>
            <a:ext cx="5080000" cy="2578314"/>
          </a:xfrm>
          <a:prstGeom prst="rect">
            <a:avLst/>
          </a:prstGeom>
        </p:spPr>
      </p:pic>
      <p:pic>
        <p:nvPicPr>
          <p:cNvPr id="6" name="内容占位符 5"/>
          <p:cNvPicPr>
            <a:picLocks noGrp="1" noChangeAspect="1"/>
          </p:cNvPicPr>
          <p:nvPr>
            <p:ph sz="half" idx="2"/>
          </p:nvPr>
        </p:nvPicPr>
        <p:blipFill>
          <a:blip r:embed="rId4"/>
          <a:stretch>
            <a:fillRect/>
          </a:stretch>
        </p:blipFill>
        <p:spPr>
          <a:xfrm>
            <a:off x="6400800" y="2899520"/>
            <a:ext cx="5080000" cy="2125759"/>
          </a:xfrm>
          <a:prstGeom prst="rect">
            <a:avLst/>
          </a:prstGeom>
        </p:spPr>
      </p:pic>
    </p:spTree>
    <p:extLst>
      <p:ext uri="{BB962C8B-B14F-4D97-AF65-F5344CB8AC3E}">
        <p14:creationId xmlns:p14="http://schemas.microsoft.com/office/powerpoint/2010/main" val="1392634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选择器组合的特殊性</a:t>
            </a:r>
            <a:endParaRPr lang="zh-CN" altLang="en-US" dirty="0"/>
          </a:p>
        </p:txBody>
      </p:sp>
      <p:sp>
        <p:nvSpPr>
          <p:cNvPr id="3" name="内容占位符 2"/>
          <p:cNvSpPr>
            <a:spLocks noGrp="1"/>
          </p:cNvSpPr>
          <p:nvPr>
            <p:ph sz="half" idx="1"/>
          </p:nvPr>
        </p:nvSpPr>
        <p:spPr/>
        <p:txBody>
          <a:bodyPr/>
          <a:lstStyle/>
          <a:p>
            <a:r>
              <a:rPr lang="zh-CN" altLang="en-US" dirty="0" smtClean="0"/>
              <a:t>某元素可能在与其他元素共有属性外，还需指定特定属性</a:t>
            </a:r>
            <a:endParaRPr lang="en-US" altLang="zh-CN" dirty="0" smtClean="0"/>
          </a:p>
          <a:p>
            <a:pPr marL="0" indent="0">
              <a:buNone/>
            </a:pPr>
            <a:r>
              <a:rPr lang="en-US" altLang="zh-CN" dirty="0" smtClean="0"/>
              <a:t>	h1,p{font-size:16pt;}</a:t>
            </a:r>
          </a:p>
          <a:p>
            <a:pPr marL="0" indent="0">
              <a:buNone/>
            </a:pPr>
            <a:r>
              <a:rPr lang="en-US" altLang="zh-CN" dirty="0" smtClean="0"/>
              <a:t>	p{</a:t>
            </a:r>
            <a:r>
              <a:rPr lang="en-US" altLang="zh-CN" dirty="0" err="1" smtClean="0"/>
              <a:t>color:red</a:t>
            </a:r>
            <a:r>
              <a:rPr lang="en-US" altLang="zh-CN" dirty="0" smtClean="0"/>
              <a:t>;}</a:t>
            </a:r>
          </a:p>
          <a:p>
            <a:r>
              <a:rPr lang="en-US" altLang="zh-CN" dirty="0" smtClean="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4546711"/>
            <a:ext cx="5080000" cy="1474577"/>
          </a:xfrm>
          <a:prstGeom prst="rect">
            <a:avLst/>
          </a:prstGeom>
        </p:spPr>
      </p:pic>
      <p:pic>
        <p:nvPicPr>
          <p:cNvPr id="6" name="图片 5"/>
          <p:cNvPicPr>
            <a:picLocks noChangeAspect="1"/>
          </p:cNvPicPr>
          <p:nvPr/>
        </p:nvPicPr>
        <p:blipFill>
          <a:blip r:embed="rId5"/>
          <a:stretch>
            <a:fillRect/>
          </a:stretch>
        </p:blipFill>
        <p:spPr>
          <a:xfrm>
            <a:off x="6416220" y="1628800"/>
            <a:ext cx="5064580" cy="2071669"/>
          </a:xfrm>
          <a:prstGeom prst="rect">
            <a:avLst/>
          </a:prstGeom>
        </p:spPr>
      </p:pic>
    </p:spTree>
    <p:extLst>
      <p:ext uri="{BB962C8B-B14F-4D97-AF65-F5344CB8AC3E}">
        <p14:creationId xmlns:p14="http://schemas.microsoft.com/office/powerpoint/2010/main" val="9485192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覆盖</a:t>
            </a:r>
            <a:r>
              <a:rPr lang="en-US" altLang="zh-CN" dirty="0" smtClean="0"/>
              <a:t>/</a:t>
            </a:r>
            <a:r>
              <a:rPr lang="zh-CN" altLang="en-US" dirty="0" smtClean="0"/>
              <a:t>顺序</a:t>
            </a:r>
            <a:endParaRPr lang="zh-CN" altLang="en-US" dirty="0"/>
          </a:p>
        </p:txBody>
      </p:sp>
      <p:sp>
        <p:nvSpPr>
          <p:cNvPr id="3" name="内容占位符 2"/>
          <p:cNvSpPr>
            <a:spLocks noGrp="1"/>
          </p:cNvSpPr>
          <p:nvPr>
            <p:ph sz="half" idx="1"/>
          </p:nvPr>
        </p:nvSpPr>
        <p:spPr/>
        <p:txBody>
          <a:bodyPr/>
          <a:lstStyle/>
          <a:p>
            <a:r>
              <a:rPr lang="zh-CN" altLang="en-US" dirty="0"/>
              <a:t>如果</a:t>
            </a:r>
            <a:r>
              <a:rPr lang="zh-CN" altLang="en-US" dirty="0" smtClean="0"/>
              <a:t>通过</a:t>
            </a:r>
            <a:r>
              <a:rPr lang="zh-CN" altLang="en-US" dirty="0"/>
              <a:t>同一</a:t>
            </a:r>
            <a:r>
              <a:rPr lang="zh-CN" altLang="en-US" dirty="0" smtClean="0"/>
              <a:t>选择</a:t>
            </a:r>
            <a:r>
              <a:rPr lang="zh-CN" altLang="en-US" dirty="0"/>
              <a:t>器方式为</a:t>
            </a:r>
            <a:r>
              <a:rPr lang="zh-CN" altLang="en-US" dirty="0" smtClean="0"/>
              <a:t>同一元素同一属性多次定义值如何处理？</a:t>
            </a:r>
            <a:endParaRPr lang="en-US" altLang="zh-CN" dirty="0" smtClean="0"/>
          </a:p>
          <a:p>
            <a:pPr lvl="1"/>
            <a:r>
              <a:rPr lang="zh-CN" altLang="en-US" dirty="0" smtClean="0"/>
              <a:t>来自同一来源（</a:t>
            </a:r>
            <a:r>
              <a:rPr lang="en-US" altLang="zh-CN" dirty="0" smtClean="0"/>
              <a:t>origin</a:t>
            </a:r>
            <a:r>
              <a:rPr lang="zh-CN" altLang="en-US" dirty="0" smtClean="0"/>
              <a:t>）声明集</a:t>
            </a:r>
            <a:endParaRPr lang="en-US" altLang="zh-CN" dirty="0" smtClean="0"/>
          </a:p>
          <a:p>
            <a:pPr lvl="2"/>
            <a:r>
              <a:rPr lang="zh-CN" altLang="en-US" dirty="0" smtClean="0"/>
              <a:t>相同属性声明最靠后的胜出</a:t>
            </a:r>
            <a:endParaRPr lang="en-US" altLang="zh-CN" dirty="0"/>
          </a:p>
          <a:p>
            <a:pPr lvl="2"/>
            <a:r>
              <a:rPr lang="en-US" altLang="zh-CN" dirty="0" smtClean="0">
                <a:hlinkClick r:id="rId3" action="ppaction://hlinkfile"/>
              </a:rPr>
              <a:t>example</a:t>
            </a:r>
            <a:endParaRPr lang="en-US" altLang="zh-CN" dirty="0" smtClean="0"/>
          </a:p>
          <a:p>
            <a:pPr lvl="1"/>
            <a:r>
              <a:rPr lang="zh-CN" altLang="en-US" dirty="0" smtClean="0"/>
              <a:t>来自不同</a:t>
            </a:r>
            <a:r>
              <a:rPr lang="zh-CN" altLang="en-US" dirty="0"/>
              <a:t>来源（</a:t>
            </a:r>
            <a:r>
              <a:rPr lang="en-US" altLang="zh-CN" dirty="0"/>
              <a:t>origin</a:t>
            </a:r>
            <a:r>
              <a:rPr lang="zh-CN" altLang="en-US" dirty="0"/>
              <a:t>）声明</a:t>
            </a:r>
            <a:r>
              <a:rPr lang="zh-CN" altLang="en-US" dirty="0" smtClean="0"/>
              <a:t>集</a:t>
            </a:r>
            <a:endParaRPr lang="en-US" altLang="zh-CN" dirty="0" smtClean="0"/>
          </a:p>
          <a:p>
            <a:pPr lvl="2"/>
            <a:r>
              <a:rPr lang="zh-CN" altLang="en-US" dirty="0"/>
              <a:t>默认 </a:t>
            </a:r>
            <a:r>
              <a:rPr lang="en-US" altLang="zh-CN" dirty="0"/>
              <a:t>&lt; </a:t>
            </a:r>
            <a:r>
              <a:rPr lang="zh-CN" altLang="en-US" dirty="0"/>
              <a:t>外部 </a:t>
            </a:r>
            <a:r>
              <a:rPr lang="en-US" altLang="zh-CN" dirty="0" smtClean="0"/>
              <a:t>|| </a:t>
            </a:r>
            <a:r>
              <a:rPr lang="zh-CN" altLang="en-US" dirty="0"/>
              <a:t>嵌入 </a:t>
            </a:r>
            <a:r>
              <a:rPr lang="en-US" altLang="zh-CN" dirty="0"/>
              <a:t>&lt;</a:t>
            </a:r>
            <a:r>
              <a:rPr lang="zh-CN" altLang="en-US" dirty="0"/>
              <a:t>内联</a:t>
            </a:r>
            <a:endParaRPr lang="en-US" altLang="zh-CN" dirty="0" smtClean="0"/>
          </a:p>
          <a:p>
            <a:pPr lvl="2"/>
            <a:r>
              <a:rPr lang="zh-CN" altLang="en-US" dirty="0" smtClean="0"/>
              <a:t>把所有外部</a:t>
            </a:r>
            <a:r>
              <a:rPr lang="en-US" altLang="zh-CN" dirty="0" smtClean="0"/>
              <a:t>/</a:t>
            </a:r>
            <a:r>
              <a:rPr lang="zh-CN" altLang="en-US" dirty="0" smtClean="0"/>
              <a:t>嵌入样式单展开后合并为一个</a:t>
            </a:r>
            <a:endParaRPr lang="en-US" altLang="zh-CN" dirty="0" smtClean="0"/>
          </a:p>
          <a:p>
            <a:pPr lvl="2"/>
            <a:r>
              <a:rPr lang="en-US" altLang="zh-CN" dirty="0" smtClean="0">
                <a:hlinkClick r:id="rId4" action="ppaction://hlinkfile"/>
              </a:rPr>
              <a:t>example1</a:t>
            </a:r>
            <a:r>
              <a:rPr lang="en-US" altLang="zh-CN" dirty="0" smtClean="0"/>
              <a:t> vs. </a:t>
            </a:r>
            <a:r>
              <a:rPr lang="en-US" altLang="zh-CN" dirty="0" smtClean="0">
                <a:hlinkClick r:id="rId5" action="ppaction://hlinkfile"/>
              </a:rPr>
              <a:t>example2</a:t>
            </a:r>
            <a:endParaRPr lang="en-US" altLang="zh-CN" dirty="0" smtClean="0">
              <a:hlinkClick r:id="rId6" action="ppaction://hlinkfile"/>
            </a:endParaRPr>
          </a:p>
        </p:txBody>
      </p:sp>
      <p:pic>
        <p:nvPicPr>
          <p:cNvPr id="5" name="内容占位符 4"/>
          <p:cNvPicPr>
            <a:picLocks noGrp="1" noChangeAspect="1"/>
          </p:cNvPicPr>
          <p:nvPr>
            <p:ph sz="half" idx="2"/>
          </p:nvPr>
        </p:nvPicPr>
        <p:blipFill>
          <a:blip r:embed="rId7"/>
          <a:stretch>
            <a:fillRect/>
          </a:stretch>
        </p:blipFill>
        <p:spPr>
          <a:xfrm>
            <a:off x="6878636" y="4653136"/>
            <a:ext cx="4124325" cy="1295400"/>
          </a:xfrm>
          <a:prstGeom prst="rect">
            <a:avLst/>
          </a:prstGeom>
        </p:spPr>
      </p:pic>
      <p:pic>
        <p:nvPicPr>
          <p:cNvPr id="6" name="图片 5"/>
          <p:cNvPicPr>
            <a:picLocks noChangeAspect="1"/>
          </p:cNvPicPr>
          <p:nvPr/>
        </p:nvPicPr>
        <p:blipFill>
          <a:blip r:embed="rId8"/>
          <a:stretch>
            <a:fillRect/>
          </a:stretch>
        </p:blipFill>
        <p:spPr>
          <a:xfrm>
            <a:off x="6878636" y="2348880"/>
            <a:ext cx="4398489" cy="1656184"/>
          </a:xfrm>
          <a:prstGeom prst="rect">
            <a:avLst/>
          </a:prstGeom>
        </p:spPr>
      </p:pic>
    </p:spTree>
    <p:extLst>
      <p:ext uri="{BB962C8B-B14F-4D97-AF65-F5344CB8AC3E}">
        <p14:creationId xmlns:p14="http://schemas.microsoft.com/office/powerpoint/2010/main" val="405740572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覆盖</a:t>
            </a:r>
            <a:r>
              <a:rPr lang="en-US" altLang="zh-CN" dirty="0"/>
              <a:t>/</a:t>
            </a:r>
            <a:r>
              <a:rPr lang="zh-CN" altLang="en-US" dirty="0"/>
              <a:t>顺序</a:t>
            </a:r>
          </a:p>
        </p:txBody>
      </p:sp>
      <p:pic>
        <p:nvPicPr>
          <p:cNvPr id="6" name="内容占位符 5"/>
          <p:cNvPicPr>
            <a:picLocks noGrp="1" noChangeAspect="1"/>
          </p:cNvPicPr>
          <p:nvPr>
            <p:ph sz="half" idx="1"/>
          </p:nvPr>
        </p:nvPicPr>
        <p:blipFill>
          <a:blip r:embed="rId2"/>
          <a:stretch>
            <a:fillRect/>
          </a:stretch>
        </p:blipFill>
        <p:spPr>
          <a:xfrm>
            <a:off x="1117600" y="1814386"/>
            <a:ext cx="5080000" cy="2213203"/>
          </a:xfrm>
          <a:prstGeom prst="rect">
            <a:avLst/>
          </a:prstGeom>
        </p:spPr>
      </p:pic>
      <p:pic>
        <p:nvPicPr>
          <p:cNvPr id="5" name="内容占位符 4"/>
          <p:cNvPicPr>
            <a:picLocks noGrp="1" noChangeAspect="1"/>
          </p:cNvPicPr>
          <p:nvPr>
            <p:ph sz="half" idx="2"/>
          </p:nvPr>
        </p:nvPicPr>
        <p:blipFill>
          <a:blip r:embed="rId3"/>
          <a:stretch>
            <a:fillRect/>
          </a:stretch>
        </p:blipFill>
        <p:spPr>
          <a:xfrm>
            <a:off x="6400800" y="2431279"/>
            <a:ext cx="5080000" cy="3062242"/>
          </a:xfrm>
          <a:prstGeom prst="rect">
            <a:avLst/>
          </a:prstGeom>
        </p:spPr>
      </p:pic>
      <p:pic>
        <p:nvPicPr>
          <p:cNvPr id="7" name="图片 6"/>
          <p:cNvPicPr>
            <a:picLocks noChangeAspect="1"/>
          </p:cNvPicPr>
          <p:nvPr/>
        </p:nvPicPr>
        <p:blipFill>
          <a:blip r:embed="rId4"/>
          <a:stretch>
            <a:fillRect/>
          </a:stretch>
        </p:blipFill>
        <p:spPr>
          <a:xfrm>
            <a:off x="1117601" y="4363368"/>
            <a:ext cx="5080000" cy="510251"/>
          </a:xfrm>
          <a:prstGeom prst="rect">
            <a:avLst/>
          </a:prstGeom>
        </p:spPr>
      </p:pic>
      <p:pic>
        <p:nvPicPr>
          <p:cNvPr id="8" name="图片 7"/>
          <p:cNvPicPr>
            <a:picLocks noChangeAspect="1"/>
          </p:cNvPicPr>
          <p:nvPr/>
        </p:nvPicPr>
        <p:blipFill>
          <a:blip r:embed="rId5"/>
          <a:stretch>
            <a:fillRect/>
          </a:stretch>
        </p:blipFill>
        <p:spPr>
          <a:xfrm>
            <a:off x="1117600" y="5126754"/>
            <a:ext cx="3914775" cy="295275"/>
          </a:xfrm>
          <a:prstGeom prst="rect">
            <a:avLst/>
          </a:prstGeom>
        </p:spPr>
      </p:pic>
      <p:pic>
        <p:nvPicPr>
          <p:cNvPr id="9" name="图片 8"/>
          <p:cNvPicPr>
            <a:picLocks noChangeAspect="1"/>
          </p:cNvPicPr>
          <p:nvPr/>
        </p:nvPicPr>
        <p:blipFill>
          <a:blip r:embed="rId6"/>
          <a:stretch>
            <a:fillRect/>
          </a:stretch>
        </p:blipFill>
        <p:spPr>
          <a:xfrm>
            <a:off x="1117600" y="5693246"/>
            <a:ext cx="3038475" cy="400050"/>
          </a:xfrm>
          <a:prstGeom prst="rect">
            <a:avLst/>
          </a:prstGeom>
        </p:spPr>
      </p:pic>
    </p:spTree>
    <p:extLst>
      <p:ext uri="{BB962C8B-B14F-4D97-AF65-F5344CB8AC3E}">
        <p14:creationId xmlns:p14="http://schemas.microsoft.com/office/powerpoint/2010/main" val="22683337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特殊性</a:t>
            </a:r>
            <a:endParaRPr lang="zh-CN" altLang="en-US" dirty="0"/>
          </a:p>
        </p:txBody>
      </p:sp>
      <p:sp>
        <p:nvSpPr>
          <p:cNvPr id="3" name="内容占位符 2"/>
          <p:cNvSpPr>
            <a:spLocks noGrp="1"/>
          </p:cNvSpPr>
          <p:nvPr>
            <p:ph idx="1"/>
          </p:nvPr>
        </p:nvSpPr>
        <p:spPr/>
        <p:txBody>
          <a:bodyPr/>
          <a:lstStyle/>
          <a:p>
            <a:r>
              <a:rPr lang="zh-CN" altLang="en-US" dirty="0" smtClean="0"/>
              <a:t>如果通过不同选择器方式为同一元素同一属性多次定义值如何处理？</a:t>
            </a:r>
            <a:endParaRPr lang="en-US" altLang="zh-CN" dirty="0" smtClean="0"/>
          </a:p>
          <a:p>
            <a:pPr lvl="1"/>
            <a:r>
              <a:rPr lang="zh-CN" altLang="en-US" dirty="0" smtClean="0"/>
              <a:t>分四个部分的值，如</a:t>
            </a:r>
            <a:r>
              <a:rPr lang="en-US" altLang="zh-CN" dirty="0" err="1" smtClean="0"/>
              <a:t>a,b,c,d</a:t>
            </a:r>
            <a:endParaRPr lang="en-US" altLang="zh-CN" dirty="0" smtClean="0"/>
          </a:p>
          <a:p>
            <a:pPr lvl="1"/>
            <a:r>
              <a:rPr lang="zh-CN" altLang="en-US" dirty="0"/>
              <a:t>内</a:t>
            </a:r>
            <a:r>
              <a:rPr lang="zh-CN" altLang="en-US" dirty="0" smtClean="0"/>
              <a:t>联样式，加</a:t>
            </a:r>
            <a:r>
              <a:rPr lang="en-US" altLang="zh-CN" dirty="0" smtClean="0"/>
              <a:t>1,0,0,0</a:t>
            </a:r>
          </a:p>
          <a:p>
            <a:pPr lvl="1"/>
            <a:r>
              <a:rPr lang="zh-CN" altLang="en-US" dirty="0" smtClean="0"/>
              <a:t>各</a:t>
            </a:r>
            <a:r>
              <a:rPr lang="en-US" altLang="zh-CN" dirty="0" smtClean="0"/>
              <a:t>ID</a:t>
            </a:r>
            <a:r>
              <a:rPr lang="zh-CN" altLang="en-US" dirty="0" smtClean="0"/>
              <a:t>属性值，加</a:t>
            </a:r>
            <a:r>
              <a:rPr lang="en-US" altLang="zh-CN" dirty="0" smtClean="0"/>
              <a:t>0,1,0,0</a:t>
            </a:r>
          </a:p>
          <a:p>
            <a:pPr lvl="1"/>
            <a:r>
              <a:rPr lang="zh-CN" altLang="en-US" dirty="0" smtClean="0"/>
              <a:t>类属性值、属性选择或伪类，加</a:t>
            </a:r>
            <a:r>
              <a:rPr lang="en-US" altLang="zh-CN" dirty="0" smtClean="0"/>
              <a:t>0,0,1,0</a:t>
            </a:r>
          </a:p>
          <a:p>
            <a:pPr lvl="1"/>
            <a:r>
              <a:rPr lang="zh-CN" altLang="en-US" dirty="0" smtClean="0"/>
              <a:t>元素、伪元素，加</a:t>
            </a:r>
            <a:r>
              <a:rPr lang="en-US" altLang="zh-CN" dirty="0" smtClean="0"/>
              <a:t>0,0,0,1</a:t>
            </a:r>
          </a:p>
          <a:p>
            <a:pPr lvl="1"/>
            <a:r>
              <a:rPr lang="zh-CN" altLang="en-US" dirty="0" smtClean="0"/>
              <a:t>通配符，加</a:t>
            </a:r>
            <a:r>
              <a:rPr lang="en-US" altLang="zh-CN" dirty="0" smtClean="0"/>
              <a:t>0,0,0,0</a:t>
            </a:r>
          </a:p>
          <a:p>
            <a:pPr lvl="1"/>
            <a:r>
              <a:rPr lang="zh-CN" altLang="en-US" dirty="0" smtClean="0"/>
              <a:t>组合和继承，什么都不加</a:t>
            </a:r>
            <a:endParaRPr lang="en-US" altLang="zh-CN" dirty="0" smtClean="0"/>
          </a:p>
          <a:p>
            <a:pPr lvl="1"/>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12167160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特殊性</a:t>
            </a:r>
          </a:p>
        </p:txBody>
      </p:sp>
      <p:graphicFrame>
        <p:nvGraphicFramePr>
          <p:cNvPr id="5" name="Group 102"/>
          <p:cNvGraphicFramePr>
            <a:graphicFrameLocks noGrp="1"/>
          </p:cNvGraphicFramePr>
          <p:nvPr>
            <p:ph idx="1"/>
            <p:extLst/>
          </p:nvPr>
        </p:nvGraphicFramePr>
        <p:xfrm>
          <a:off x="2279577" y="1700809"/>
          <a:ext cx="8002587" cy="4437063"/>
        </p:xfrm>
        <a:graphic>
          <a:graphicData uri="http://schemas.openxmlformats.org/drawingml/2006/table">
            <a:tbl>
              <a:tblPr/>
              <a:tblGrid>
                <a:gridCol w="5267325">
                  <a:extLst>
                    <a:ext uri="{9D8B030D-6E8A-4147-A177-3AD203B41FA5}">
                      <a16:colId xmlns:a16="http://schemas.microsoft.com/office/drawing/2014/main" val="20000"/>
                    </a:ext>
                  </a:extLst>
                </a:gridCol>
                <a:gridCol w="2735262">
                  <a:extLst>
                    <a:ext uri="{9D8B030D-6E8A-4147-A177-3AD203B41FA5}">
                      <a16:colId xmlns:a16="http://schemas.microsoft.com/office/drawing/2014/main" val="20001"/>
                    </a:ext>
                  </a:extLst>
                </a:gridCol>
              </a:tblGrid>
              <a:tr h="576263">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0" i="0" u="none" strike="noStrike" cap="none" normalizeH="0" baseline="0" dirty="0" smtClean="0">
                          <a:ln>
                            <a:noFill/>
                          </a:ln>
                          <a:solidFill>
                            <a:schemeClr val="tx1"/>
                          </a:solidFill>
                          <a:effectLst/>
                          <a:latin typeface="Arial" pitchFamily="34" charset="0"/>
                          <a:ea typeface="微软雅黑" pitchFamily="34" charset="-122"/>
                        </a:rPr>
                        <a:t>例子</a:t>
                      </a: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400" b="0" i="0" u="none" strike="noStrike" cap="none" normalizeH="0" baseline="0" smtClean="0">
                          <a:ln>
                            <a:noFill/>
                          </a:ln>
                          <a:solidFill>
                            <a:schemeClr val="tx1"/>
                          </a:solidFill>
                          <a:effectLst/>
                          <a:latin typeface="Arial" pitchFamily="34" charset="0"/>
                          <a:ea typeface="微软雅黑" pitchFamily="34" charset="-122"/>
                        </a:rPr>
                        <a:t>特殊性 </a:t>
                      </a:r>
                      <a:r>
                        <a:rPr kumimoji="0" lang="en-US" altLang="zh-CN" sz="2400" b="0" i="0" u="none" strike="noStrike" cap="none" normalizeH="0" baseline="0" smtClean="0">
                          <a:ln>
                            <a:noFill/>
                          </a:ln>
                          <a:solidFill>
                            <a:schemeClr val="tx1"/>
                          </a:solidFill>
                          <a:effectLst/>
                          <a:latin typeface="Arial" pitchFamily="34" charset="0"/>
                          <a:ea typeface="微软雅黑" pitchFamily="34" charset="-122"/>
                        </a:rPr>
                        <a:t>(specificity)</a:t>
                      </a:r>
                    </a:p>
                  </a:txBody>
                  <a:tcPr anchor="ct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2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h1 {color: red;}</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0, 0, 0, 1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2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&lt;p style="color: green;"&gt;Rowling …&lt;/p&gt;</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1, 0, 0, 0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2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p span {color: purple;}</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0, 0, 0, 2</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2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.grape {color: blue;}</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0, 0, 1, 0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2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*.bright {color: yellow;}</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0, 0, 1, 0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2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p.bright span.dark {color: maroon;}</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0, 0, 2, 2</a:t>
                      </a:r>
                      <a:endParaRPr kumimoji="0" lang="zh-CN" altLang="en-US" sz="2000" b="0" i="0" u="none" strike="noStrike" cap="none" normalizeH="0" baseline="0" smtClean="0">
                        <a:ln>
                          <a:noFill/>
                        </a:ln>
                        <a:solidFill>
                          <a:schemeClr val="tx1"/>
                        </a:solidFill>
                        <a:effectLst/>
                        <a:latin typeface="Arial" pitchFamily="34" charset="0"/>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2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#id216 {color: green;}</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Arial" pitchFamily="34" charset="0"/>
                          <a:ea typeface="微软雅黑" pitchFamily="34" charset="-122"/>
                        </a:rPr>
                        <a:t>0, 1, 0, 0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26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smtClean="0">
                          <a:ln>
                            <a:noFill/>
                          </a:ln>
                          <a:solidFill>
                            <a:schemeClr val="tx1"/>
                          </a:solidFill>
                          <a:effectLst/>
                          <a:latin typeface="微软雅黑" pitchFamily="34" charset="-122"/>
                          <a:ea typeface="微软雅黑" pitchFamily="34" charset="-122"/>
                        </a:rPr>
                        <a:t>div#sidebar *[href] {color: silver;}</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2000" b="0" i="0" u="none" strike="noStrike" cap="none" normalizeH="0" baseline="0" dirty="0" smtClean="0">
                          <a:ln>
                            <a:noFill/>
                          </a:ln>
                          <a:solidFill>
                            <a:schemeClr val="tx1"/>
                          </a:solidFill>
                          <a:effectLst/>
                          <a:latin typeface="Arial" pitchFamily="34" charset="0"/>
                          <a:ea typeface="微软雅黑" pitchFamily="34" charset="-122"/>
                        </a:rPr>
                        <a:t>0, 1, 1, 1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4836598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特殊性</a:t>
            </a:r>
          </a:p>
        </p:txBody>
      </p:sp>
      <p:pic>
        <p:nvPicPr>
          <p:cNvPr id="6" name="内容占位符 5"/>
          <p:cNvPicPr>
            <a:picLocks noGrp="1" noChangeAspect="1"/>
          </p:cNvPicPr>
          <p:nvPr>
            <p:ph sz="half" idx="1"/>
          </p:nvPr>
        </p:nvPicPr>
        <p:blipFill>
          <a:blip r:embed="rId3"/>
          <a:stretch>
            <a:fillRect/>
          </a:stretch>
        </p:blipFill>
        <p:spPr>
          <a:xfrm>
            <a:off x="1117600" y="2125577"/>
            <a:ext cx="5080000" cy="3673646"/>
          </a:xfrm>
          <a:prstGeom prst="rect">
            <a:avLst/>
          </a:prstGeom>
        </p:spPr>
      </p:pic>
      <p:pic>
        <p:nvPicPr>
          <p:cNvPr id="7" name="内容占位符 6"/>
          <p:cNvPicPr>
            <a:picLocks noGrp="1" noChangeAspect="1"/>
          </p:cNvPicPr>
          <p:nvPr>
            <p:ph sz="half" idx="2"/>
          </p:nvPr>
        </p:nvPicPr>
        <p:blipFill>
          <a:blip r:embed="rId4"/>
          <a:stretch>
            <a:fillRect/>
          </a:stretch>
        </p:blipFill>
        <p:spPr>
          <a:xfrm>
            <a:off x="6643262" y="1905000"/>
            <a:ext cx="4595076" cy="4114800"/>
          </a:xfrm>
          <a:prstGeom prst="rect">
            <a:avLst/>
          </a:prstGeom>
        </p:spPr>
      </p:pic>
    </p:spTree>
    <p:extLst>
      <p:ext uri="{BB962C8B-B14F-4D97-AF65-F5344CB8AC3E}">
        <p14:creationId xmlns:p14="http://schemas.microsoft.com/office/powerpoint/2010/main" val="24801194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CSS</a:t>
            </a:r>
            <a:endParaRPr lang="zh-CN" altLang="en-US" dirty="0"/>
          </a:p>
        </p:txBody>
      </p:sp>
      <p:sp>
        <p:nvSpPr>
          <p:cNvPr id="3" name="内容占位符 2"/>
          <p:cNvSpPr>
            <a:spLocks noGrp="1"/>
          </p:cNvSpPr>
          <p:nvPr>
            <p:ph idx="1"/>
          </p:nvPr>
        </p:nvSpPr>
        <p:spPr/>
        <p:txBody>
          <a:bodyPr/>
          <a:lstStyle/>
          <a:p>
            <a:r>
              <a:rPr lang="zh-CN" altLang="en-US" dirty="0" smtClean="0"/>
              <a:t>内容样式分离</a:t>
            </a:r>
            <a:endParaRPr lang="en-US" altLang="zh-CN" dirty="0" smtClean="0"/>
          </a:p>
          <a:p>
            <a:pPr lvl="1"/>
            <a:r>
              <a:rPr lang="zh-CN" altLang="en-US" dirty="0" smtClean="0"/>
              <a:t>便于维护</a:t>
            </a:r>
            <a:endParaRPr lang="en-US" altLang="zh-CN" dirty="0" smtClean="0"/>
          </a:p>
          <a:p>
            <a:pPr lvl="1"/>
            <a:r>
              <a:rPr lang="zh-CN" altLang="en-US" dirty="0" smtClean="0"/>
              <a:t>结构清晰</a:t>
            </a:r>
            <a:endParaRPr lang="en-US" altLang="zh-CN" dirty="0" smtClean="0"/>
          </a:p>
          <a:p>
            <a:pPr lvl="1"/>
            <a:r>
              <a:rPr lang="zh-CN" altLang="en-US" dirty="0" smtClean="0"/>
              <a:t>便于搜索引擎</a:t>
            </a:r>
            <a:endParaRPr lang="en-US" altLang="zh-CN" dirty="0" smtClean="0"/>
          </a:p>
          <a:p>
            <a:pPr lvl="1"/>
            <a:r>
              <a:rPr lang="zh-CN" altLang="en-US" dirty="0" smtClean="0"/>
              <a:t>提高可访问性</a:t>
            </a:r>
            <a:endParaRPr lang="en-US" altLang="zh-CN" dirty="0" smtClean="0"/>
          </a:p>
          <a:p>
            <a:pPr lvl="1"/>
            <a:r>
              <a:rPr lang="zh-CN" altLang="en-US" dirty="0" smtClean="0"/>
              <a:t>提高输出弹性</a:t>
            </a:r>
            <a:endParaRPr lang="en-US" altLang="zh-CN" dirty="0" smtClean="0"/>
          </a:p>
          <a:p>
            <a:r>
              <a:rPr lang="zh-CN" altLang="en-US" dirty="0" smtClean="0"/>
              <a:t>减小文件尺寸</a:t>
            </a:r>
            <a:endParaRPr lang="en-US" altLang="zh-CN" dirty="0" smtClean="0"/>
          </a:p>
          <a:p>
            <a:r>
              <a:rPr lang="zh-CN" altLang="en-US" dirty="0" smtClean="0"/>
              <a:t>复用，可以共享，便于缓存</a:t>
            </a:r>
            <a:endParaRPr lang="en-US" altLang="zh-CN" dirty="0" smtClean="0"/>
          </a:p>
          <a:p>
            <a:endParaRPr lang="zh-CN" altLang="en-US" dirty="0"/>
          </a:p>
        </p:txBody>
      </p:sp>
    </p:spTree>
    <p:extLst>
      <p:ext uri="{BB962C8B-B14F-4D97-AF65-F5344CB8AC3E}">
        <p14:creationId xmlns:p14="http://schemas.microsoft.com/office/powerpoint/2010/main" val="14234412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特殊性</a:t>
            </a:r>
          </a:p>
        </p:txBody>
      </p:sp>
      <p:sp>
        <p:nvSpPr>
          <p:cNvPr id="3" name="内容占位符 2"/>
          <p:cNvSpPr>
            <a:spLocks noGrp="1"/>
          </p:cNvSpPr>
          <p:nvPr>
            <p:ph sz="half" idx="1"/>
          </p:nvPr>
        </p:nvSpPr>
        <p:spPr/>
        <p:txBody>
          <a:bodyPr/>
          <a:lstStyle/>
          <a:p>
            <a:r>
              <a:rPr lang="en-US" altLang="zh-CN" dirty="0" smtClean="0"/>
              <a:t>0</a:t>
            </a:r>
            <a:r>
              <a:rPr lang="zh-CN" altLang="en-US" dirty="0" smtClean="0"/>
              <a:t>特殊性 </a:t>
            </a:r>
            <a:r>
              <a:rPr lang="en-US" altLang="zh-CN" dirty="0" smtClean="0"/>
              <a:t>vs. </a:t>
            </a:r>
            <a:r>
              <a:rPr lang="zh-CN" altLang="en-US" dirty="0" smtClean="0"/>
              <a:t>无特殊性</a:t>
            </a:r>
            <a:endParaRPr lang="en-US" altLang="zh-CN" dirty="0" smtClean="0"/>
          </a:p>
          <a:p>
            <a:pPr lvl="1"/>
            <a:r>
              <a:rPr lang="zh-CN" altLang="en-US" dirty="0" smtClean="0"/>
              <a:t>对继承的影响</a:t>
            </a:r>
            <a:endParaRPr lang="en-US" altLang="zh-CN" dirty="0" smtClean="0"/>
          </a:p>
          <a:p>
            <a:pPr lvl="1"/>
            <a:r>
              <a:rPr lang="zh-CN" altLang="en-US" dirty="0" smtClean="0"/>
              <a:t>前者高于后者</a:t>
            </a:r>
            <a:r>
              <a:rPr lang="en-US" altLang="zh-CN" dirty="0" smtClean="0"/>
              <a:t>		</a:t>
            </a:r>
          </a:p>
          <a:p>
            <a:pPr lvl="1"/>
            <a:r>
              <a:rPr lang="en-US" altLang="zh-CN" dirty="0" smtClean="0">
                <a:hlinkClick r:id="rId3" action="ppaction://hlinkfile"/>
              </a:rPr>
              <a:t>example</a:t>
            </a:r>
            <a:endParaRPr lang="en-US" altLang="zh-CN" dirty="0" smtClean="0"/>
          </a:p>
        </p:txBody>
      </p:sp>
      <p:pic>
        <p:nvPicPr>
          <p:cNvPr id="5" name="内容占位符 4"/>
          <p:cNvPicPr>
            <a:picLocks noGrp="1" noChangeAspect="1"/>
          </p:cNvPicPr>
          <p:nvPr>
            <p:ph sz="half" idx="2"/>
          </p:nvPr>
        </p:nvPicPr>
        <p:blipFill>
          <a:blip r:embed="rId4"/>
          <a:stretch>
            <a:fillRect/>
          </a:stretch>
        </p:blipFill>
        <p:spPr>
          <a:xfrm>
            <a:off x="6400800" y="4014706"/>
            <a:ext cx="5080000" cy="1790558"/>
          </a:xfrm>
          <a:prstGeom prst="rect">
            <a:avLst/>
          </a:prstGeom>
        </p:spPr>
      </p:pic>
      <p:pic>
        <p:nvPicPr>
          <p:cNvPr id="6" name="图片 5"/>
          <p:cNvPicPr>
            <a:picLocks noChangeAspect="1"/>
          </p:cNvPicPr>
          <p:nvPr/>
        </p:nvPicPr>
        <p:blipFill>
          <a:blip r:embed="rId5"/>
          <a:stretch>
            <a:fillRect/>
          </a:stretch>
        </p:blipFill>
        <p:spPr>
          <a:xfrm>
            <a:off x="6400800" y="1340768"/>
            <a:ext cx="5080000" cy="2232248"/>
          </a:xfrm>
          <a:prstGeom prst="rect">
            <a:avLst/>
          </a:prstGeom>
        </p:spPr>
      </p:pic>
    </p:spTree>
    <p:extLst>
      <p:ext uri="{BB962C8B-B14F-4D97-AF65-F5344CB8AC3E}">
        <p14:creationId xmlns:p14="http://schemas.microsoft.com/office/powerpoint/2010/main" val="27267566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特殊性</a:t>
            </a:r>
          </a:p>
        </p:txBody>
      </p:sp>
      <p:sp>
        <p:nvSpPr>
          <p:cNvPr id="4" name="内容占位符 3"/>
          <p:cNvSpPr>
            <a:spLocks noGrp="1"/>
          </p:cNvSpPr>
          <p:nvPr>
            <p:ph sz="half" idx="1"/>
          </p:nvPr>
        </p:nvSpPr>
        <p:spPr/>
        <p:txBody>
          <a:bodyPr/>
          <a:lstStyle/>
          <a:p>
            <a:r>
              <a:rPr lang="en-US" altLang="zh-CN" dirty="0" smtClean="0"/>
              <a:t>id</a:t>
            </a:r>
            <a:r>
              <a:rPr lang="zh-CN" altLang="en-US" dirty="0" smtClean="0"/>
              <a:t>选择</a:t>
            </a:r>
            <a:r>
              <a:rPr lang="zh-CN" altLang="en-US" dirty="0"/>
              <a:t>器</a:t>
            </a:r>
            <a:r>
              <a:rPr lang="zh-CN" altLang="en-US" dirty="0" smtClean="0"/>
              <a:t>和</a:t>
            </a:r>
            <a:r>
              <a:rPr lang="en-US" altLang="zh-CN" dirty="0" smtClean="0"/>
              <a:t>id</a:t>
            </a:r>
            <a:r>
              <a:rPr lang="zh-CN" altLang="en-US" dirty="0" smtClean="0"/>
              <a:t>属性</a:t>
            </a:r>
            <a:r>
              <a:rPr lang="zh-CN" altLang="en-US" dirty="0"/>
              <a:t>选择器</a:t>
            </a:r>
            <a:endParaRPr lang="en-US" altLang="zh-CN" dirty="0"/>
          </a:p>
          <a:p>
            <a:pPr lvl="1"/>
            <a:r>
              <a:rPr lang="zh-CN" altLang="en-US" dirty="0" smtClean="0"/>
              <a:t>特殊性计算</a:t>
            </a:r>
            <a:r>
              <a:rPr lang="zh-CN" altLang="en-US" dirty="0"/>
              <a:t>结果</a:t>
            </a:r>
            <a:r>
              <a:rPr lang="zh-CN" altLang="en-US" dirty="0" smtClean="0"/>
              <a:t>不同</a:t>
            </a:r>
            <a:endParaRPr lang="en-US" altLang="zh-CN" dirty="0" smtClean="0"/>
          </a:p>
          <a:p>
            <a:pPr lvl="1"/>
            <a:r>
              <a:rPr lang="zh-CN" altLang="en-US" dirty="0" smtClean="0"/>
              <a:t>前者高于后者</a:t>
            </a:r>
            <a:endParaRPr lang="en-US" altLang="zh-CN" dirty="0" smtClean="0"/>
          </a:p>
          <a:p>
            <a:pPr lvl="1"/>
            <a:r>
              <a:rPr lang="en-US" altLang="zh-CN" dirty="0" smtClean="0">
                <a:hlinkClick r:id="rId2" action="ppaction://hlinkfile"/>
              </a:rPr>
              <a:t>example</a:t>
            </a:r>
            <a:endParaRPr lang="en-US" altLang="zh-CN" dirty="0"/>
          </a:p>
          <a:p>
            <a:endParaRPr lang="zh-CN" altLang="en-US" dirty="0"/>
          </a:p>
        </p:txBody>
      </p:sp>
      <p:pic>
        <p:nvPicPr>
          <p:cNvPr id="6" name="内容占位符 5"/>
          <p:cNvPicPr>
            <a:picLocks noGrp="1" noChangeAspect="1"/>
          </p:cNvPicPr>
          <p:nvPr>
            <p:ph sz="half" idx="2"/>
          </p:nvPr>
        </p:nvPicPr>
        <p:blipFill>
          <a:blip r:embed="rId3"/>
          <a:stretch>
            <a:fillRect/>
          </a:stretch>
        </p:blipFill>
        <p:spPr>
          <a:xfrm>
            <a:off x="6400800" y="3951711"/>
            <a:ext cx="5080000" cy="1709537"/>
          </a:xfrm>
          <a:prstGeom prst="rect">
            <a:avLst/>
          </a:prstGeom>
        </p:spPr>
      </p:pic>
      <p:pic>
        <p:nvPicPr>
          <p:cNvPr id="7" name="图片 6"/>
          <p:cNvPicPr>
            <a:picLocks noChangeAspect="1"/>
          </p:cNvPicPr>
          <p:nvPr/>
        </p:nvPicPr>
        <p:blipFill>
          <a:blip r:embed="rId4"/>
          <a:stretch>
            <a:fillRect/>
          </a:stretch>
        </p:blipFill>
        <p:spPr>
          <a:xfrm>
            <a:off x="6400800" y="980727"/>
            <a:ext cx="5080000" cy="2452103"/>
          </a:xfrm>
          <a:prstGeom prst="rect">
            <a:avLst/>
          </a:prstGeom>
        </p:spPr>
      </p:pic>
    </p:spTree>
    <p:extLst>
      <p:ext uri="{BB962C8B-B14F-4D97-AF65-F5344CB8AC3E}">
        <p14:creationId xmlns:p14="http://schemas.microsoft.com/office/powerpoint/2010/main" val="13358218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特殊性</a:t>
            </a:r>
          </a:p>
        </p:txBody>
      </p:sp>
      <p:sp>
        <p:nvSpPr>
          <p:cNvPr id="3" name="内容占位符 2"/>
          <p:cNvSpPr>
            <a:spLocks noGrp="1"/>
          </p:cNvSpPr>
          <p:nvPr>
            <p:ph idx="1"/>
          </p:nvPr>
        </p:nvSpPr>
        <p:spPr/>
        <p:txBody>
          <a:bodyPr/>
          <a:lstStyle/>
          <a:p>
            <a:r>
              <a:rPr lang="zh-CN" altLang="en-US" dirty="0"/>
              <a:t>非</a:t>
            </a:r>
            <a:r>
              <a:rPr lang="en-US" altLang="zh-CN" dirty="0"/>
              <a:t>CSS</a:t>
            </a:r>
            <a:r>
              <a:rPr lang="zh-CN" altLang="en-US" dirty="0"/>
              <a:t>方式指定的表现问题</a:t>
            </a:r>
            <a:endParaRPr lang="en-US" altLang="zh-CN" dirty="0"/>
          </a:p>
          <a:p>
            <a:pPr lvl="1"/>
            <a:r>
              <a:rPr lang="en-US" altLang="zh-CN" dirty="0"/>
              <a:t>HTML</a:t>
            </a:r>
            <a:r>
              <a:rPr lang="zh-CN" altLang="en-US" dirty="0"/>
              <a:t>表示性元素</a:t>
            </a:r>
            <a:r>
              <a:rPr lang="zh-CN" altLang="en-US" dirty="0" smtClean="0"/>
              <a:t>和特性</a:t>
            </a:r>
            <a:r>
              <a:rPr lang="zh-CN" altLang="en-US" dirty="0"/>
              <a:t>被给予</a:t>
            </a:r>
            <a:r>
              <a:rPr lang="en-US" altLang="zh-CN" dirty="0"/>
              <a:t>0</a:t>
            </a:r>
            <a:r>
              <a:rPr lang="zh-CN" altLang="en-US" dirty="0"/>
              <a:t>特殊性</a:t>
            </a:r>
            <a:endParaRPr lang="en-US" altLang="zh-CN" dirty="0"/>
          </a:p>
          <a:p>
            <a:pPr lvl="1"/>
            <a:r>
              <a:rPr lang="zh-CN" altLang="en-US" dirty="0"/>
              <a:t>被认为出现在样式表最前面</a:t>
            </a:r>
            <a:r>
              <a:rPr lang="en-US" altLang="zh-CN" dirty="0"/>
              <a:t>	</a:t>
            </a:r>
          </a:p>
          <a:p>
            <a:pPr lvl="1"/>
            <a:r>
              <a:rPr lang="zh-CN" altLang="en-US" dirty="0" smtClean="0"/>
              <a:t>情况比较</a:t>
            </a:r>
            <a:r>
              <a:rPr lang="zh-CN" altLang="en-US" dirty="0"/>
              <a:t>复杂</a:t>
            </a:r>
            <a:r>
              <a:rPr lang="zh-CN" altLang="en-US" dirty="0" smtClean="0"/>
              <a:t>，浏览器的支持和实现也在不断变化</a:t>
            </a:r>
            <a:endParaRPr lang="en-US" altLang="zh-CN" dirty="0"/>
          </a:p>
          <a:p>
            <a:pPr lvl="1"/>
            <a:r>
              <a:rPr lang="en-US" altLang="zh-CN" dirty="0">
                <a:hlinkClick r:id="rId2" action="ppaction://hlinkfile"/>
              </a:rPr>
              <a:t>example1 </a:t>
            </a:r>
            <a:r>
              <a:rPr lang="en-US" altLang="zh-CN" dirty="0"/>
              <a:t> </a:t>
            </a:r>
            <a:endParaRPr lang="en-US" altLang="zh-CN" dirty="0" smtClean="0"/>
          </a:p>
          <a:p>
            <a:pPr lvl="1"/>
            <a:r>
              <a:rPr lang="en-US" altLang="zh-CN" dirty="0" smtClean="0">
                <a:hlinkClick r:id="rId3" action="ppaction://hlinkfile"/>
              </a:rPr>
              <a:t>example2</a:t>
            </a:r>
            <a:r>
              <a:rPr lang="en-US" altLang="zh-CN" dirty="0" smtClean="0"/>
              <a:t>  </a:t>
            </a:r>
          </a:p>
          <a:p>
            <a:pPr lvl="1"/>
            <a:r>
              <a:rPr lang="en-US" altLang="zh-CN" dirty="0" smtClean="0">
                <a:hlinkClick r:id="rId4" action="ppaction://hlinkfile"/>
              </a:rPr>
              <a:t>example3</a:t>
            </a:r>
            <a:endParaRPr lang="zh-CN" altLang="en-US" dirty="0"/>
          </a:p>
          <a:p>
            <a:endParaRPr lang="zh-CN" altLang="en-US" dirty="0"/>
          </a:p>
        </p:txBody>
      </p:sp>
    </p:spTree>
    <p:extLst>
      <p:ext uri="{BB962C8B-B14F-4D97-AF65-F5344CB8AC3E}">
        <p14:creationId xmlns:p14="http://schemas.microsoft.com/office/powerpoint/2010/main" val="11720208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特殊性</a:t>
            </a:r>
          </a:p>
        </p:txBody>
      </p:sp>
      <p:pic>
        <p:nvPicPr>
          <p:cNvPr id="7" name="内容占位符 6"/>
          <p:cNvPicPr>
            <a:picLocks noGrp="1" noChangeAspect="1"/>
          </p:cNvPicPr>
          <p:nvPr>
            <p:ph sz="half" idx="2"/>
          </p:nvPr>
        </p:nvPicPr>
        <p:blipFill>
          <a:blip r:embed="rId2"/>
          <a:stretch>
            <a:fillRect/>
          </a:stretch>
        </p:blipFill>
        <p:spPr>
          <a:xfrm>
            <a:off x="6400800" y="2791650"/>
            <a:ext cx="5080000" cy="2341499"/>
          </a:xfrm>
          <a:prstGeom prst="rect">
            <a:avLst/>
          </a:prstGeom>
        </p:spPr>
      </p:pic>
      <p:pic>
        <p:nvPicPr>
          <p:cNvPr id="9" name="内容占位符 8"/>
          <p:cNvPicPr>
            <a:picLocks noGrp="1" noChangeAspect="1"/>
          </p:cNvPicPr>
          <p:nvPr>
            <p:ph sz="half" idx="1"/>
          </p:nvPr>
        </p:nvPicPr>
        <p:blipFill>
          <a:blip r:embed="rId3"/>
          <a:stretch>
            <a:fillRect/>
          </a:stretch>
        </p:blipFill>
        <p:spPr>
          <a:xfrm>
            <a:off x="1117600" y="2488434"/>
            <a:ext cx="5080000" cy="2947932"/>
          </a:xfrm>
          <a:prstGeom prst="rect">
            <a:avLst/>
          </a:prstGeom>
        </p:spPr>
      </p:pic>
    </p:spTree>
    <p:extLst>
      <p:ext uri="{BB962C8B-B14F-4D97-AF65-F5344CB8AC3E}">
        <p14:creationId xmlns:p14="http://schemas.microsoft.com/office/powerpoint/2010/main" val="30415471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特殊性</a:t>
            </a:r>
          </a:p>
        </p:txBody>
      </p:sp>
      <p:pic>
        <p:nvPicPr>
          <p:cNvPr id="6" name="内容占位符 5"/>
          <p:cNvPicPr>
            <a:picLocks noGrp="1" noChangeAspect="1"/>
          </p:cNvPicPr>
          <p:nvPr>
            <p:ph sz="half" idx="1"/>
          </p:nvPr>
        </p:nvPicPr>
        <p:blipFill>
          <a:blip r:embed="rId2"/>
          <a:stretch>
            <a:fillRect/>
          </a:stretch>
        </p:blipFill>
        <p:spPr>
          <a:xfrm>
            <a:off x="1117600" y="2851291"/>
            <a:ext cx="5080000" cy="2222218"/>
          </a:xfrm>
          <a:prstGeom prst="rect">
            <a:avLst/>
          </a:prstGeom>
        </p:spPr>
      </p:pic>
      <p:pic>
        <p:nvPicPr>
          <p:cNvPr id="5" name="内容占位符 4"/>
          <p:cNvPicPr>
            <a:picLocks noGrp="1" noChangeAspect="1"/>
          </p:cNvPicPr>
          <p:nvPr>
            <p:ph sz="half" idx="2"/>
          </p:nvPr>
        </p:nvPicPr>
        <p:blipFill>
          <a:blip r:embed="rId3"/>
          <a:stretch>
            <a:fillRect/>
          </a:stretch>
        </p:blipFill>
        <p:spPr>
          <a:xfrm>
            <a:off x="6400800" y="3129912"/>
            <a:ext cx="5080000" cy="1664976"/>
          </a:xfrm>
          <a:prstGeom prst="rect">
            <a:avLst/>
          </a:prstGeom>
        </p:spPr>
      </p:pic>
    </p:spTree>
    <p:extLst>
      <p:ext uri="{BB962C8B-B14F-4D97-AF65-F5344CB8AC3E}">
        <p14:creationId xmlns:p14="http://schemas.microsoft.com/office/powerpoint/2010/main" val="39228102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特殊性</a:t>
            </a:r>
          </a:p>
        </p:txBody>
      </p:sp>
      <p:pic>
        <p:nvPicPr>
          <p:cNvPr id="6" name="内容占位符 5"/>
          <p:cNvPicPr>
            <a:picLocks noGrp="1" noChangeAspect="1"/>
          </p:cNvPicPr>
          <p:nvPr>
            <p:ph sz="half" idx="1"/>
          </p:nvPr>
        </p:nvPicPr>
        <p:blipFill>
          <a:blip r:embed="rId2"/>
          <a:stretch>
            <a:fillRect/>
          </a:stretch>
        </p:blipFill>
        <p:spPr>
          <a:xfrm>
            <a:off x="1117600" y="2785931"/>
            <a:ext cx="5080000" cy="2352937"/>
          </a:xfrm>
          <a:prstGeom prst="rect">
            <a:avLst/>
          </a:prstGeom>
        </p:spPr>
      </p:pic>
      <p:pic>
        <p:nvPicPr>
          <p:cNvPr id="5" name="内容占位符 4"/>
          <p:cNvPicPr>
            <a:picLocks noGrp="1" noChangeAspect="1"/>
          </p:cNvPicPr>
          <p:nvPr>
            <p:ph sz="half" idx="2"/>
          </p:nvPr>
        </p:nvPicPr>
        <p:blipFill>
          <a:blip r:embed="rId3"/>
          <a:stretch>
            <a:fillRect/>
          </a:stretch>
        </p:blipFill>
        <p:spPr>
          <a:xfrm>
            <a:off x="6400800" y="3131937"/>
            <a:ext cx="5080000" cy="1660925"/>
          </a:xfrm>
          <a:prstGeom prst="rect">
            <a:avLst/>
          </a:prstGeom>
        </p:spPr>
      </p:pic>
    </p:spTree>
    <p:extLst>
      <p:ext uri="{BB962C8B-B14F-4D97-AF65-F5344CB8AC3E}">
        <p14:creationId xmlns:p14="http://schemas.microsoft.com/office/powerpoint/2010/main" val="3923173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重要性优先级</a:t>
            </a:r>
            <a:r>
              <a:rPr lang="en-US" altLang="zh-CN" dirty="0" smtClean="0"/>
              <a:t>/</a:t>
            </a:r>
            <a:r>
              <a:rPr lang="zh-CN" altLang="en-US" dirty="0" smtClean="0"/>
              <a:t>权重</a:t>
            </a:r>
            <a:endParaRPr lang="zh-CN" altLang="en-US" dirty="0"/>
          </a:p>
        </p:txBody>
      </p:sp>
      <p:sp>
        <p:nvSpPr>
          <p:cNvPr id="3" name="内容占位符 2"/>
          <p:cNvSpPr>
            <a:spLocks noGrp="1"/>
          </p:cNvSpPr>
          <p:nvPr>
            <p:ph sz="half" idx="1"/>
          </p:nvPr>
        </p:nvSpPr>
        <p:spPr/>
        <p:txBody>
          <a:bodyPr/>
          <a:lstStyle/>
          <a:p>
            <a:r>
              <a:rPr lang="zh-CN" altLang="en-US" dirty="0" smtClean="0"/>
              <a:t>如何手动调整样式优先级？</a:t>
            </a:r>
            <a:endParaRPr lang="en-US" altLang="zh-CN" dirty="0" smtClean="0"/>
          </a:p>
          <a:p>
            <a:pPr lvl="1"/>
            <a:r>
              <a:rPr lang="zh-CN" altLang="en-US" dirty="0" smtClean="0"/>
              <a:t>在属性值和分号间插入</a:t>
            </a:r>
            <a:r>
              <a:rPr lang="en-US" altLang="zh-CN" dirty="0" smtClean="0"/>
              <a:t>!important</a:t>
            </a:r>
          </a:p>
          <a:p>
            <a:pPr lvl="1"/>
            <a:r>
              <a:rPr lang="zh-CN" altLang="en-US" dirty="0" smtClean="0"/>
              <a:t>每个声明都要单独的</a:t>
            </a:r>
            <a:r>
              <a:rPr lang="en-US" altLang="zh-CN" dirty="0" smtClean="0"/>
              <a:t>! important</a:t>
            </a:r>
          </a:p>
          <a:p>
            <a:pPr lvl="1"/>
            <a:r>
              <a:rPr lang="en-US" altLang="zh-CN" dirty="0" smtClean="0">
                <a:hlinkClick r:id="rId3" action="ppaction://hlinkfile"/>
              </a:rPr>
              <a:t>example</a:t>
            </a:r>
            <a:endParaRPr lang="en-US" altLang="zh-CN" dirty="0" smtClean="0"/>
          </a:p>
        </p:txBody>
      </p:sp>
      <p:pic>
        <p:nvPicPr>
          <p:cNvPr id="6" name="内容占位符 5"/>
          <p:cNvPicPr>
            <a:picLocks noGrp="1" noChangeAspect="1"/>
          </p:cNvPicPr>
          <p:nvPr>
            <p:ph sz="half" idx="2"/>
          </p:nvPr>
        </p:nvPicPr>
        <p:blipFill>
          <a:blip r:embed="rId4"/>
          <a:stretch>
            <a:fillRect/>
          </a:stretch>
        </p:blipFill>
        <p:spPr>
          <a:xfrm>
            <a:off x="6197600" y="4386993"/>
            <a:ext cx="5283200" cy="1130239"/>
          </a:xfrm>
          <a:prstGeom prst="rect">
            <a:avLst/>
          </a:prstGeom>
        </p:spPr>
      </p:pic>
      <p:pic>
        <p:nvPicPr>
          <p:cNvPr id="7" name="图片 6"/>
          <p:cNvPicPr>
            <a:picLocks noChangeAspect="1"/>
          </p:cNvPicPr>
          <p:nvPr/>
        </p:nvPicPr>
        <p:blipFill>
          <a:blip r:embed="rId5"/>
          <a:stretch>
            <a:fillRect/>
          </a:stretch>
        </p:blipFill>
        <p:spPr>
          <a:xfrm>
            <a:off x="6175751" y="1905000"/>
            <a:ext cx="5218309" cy="2028056"/>
          </a:xfrm>
          <a:prstGeom prst="rect">
            <a:avLst/>
          </a:prstGeom>
        </p:spPr>
      </p:pic>
    </p:spTree>
    <p:extLst>
      <p:ext uri="{BB962C8B-B14F-4D97-AF65-F5344CB8AC3E}">
        <p14:creationId xmlns:p14="http://schemas.microsoft.com/office/powerpoint/2010/main" val="40956413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重要性优先级</a:t>
            </a:r>
            <a:r>
              <a:rPr lang="en-US" altLang="zh-CN" dirty="0"/>
              <a:t>/</a:t>
            </a:r>
            <a:r>
              <a:rPr lang="zh-CN" altLang="en-US" dirty="0"/>
              <a:t>权重</a:t>
            </a:r>
          </a:p>
        </p:txBody>
      </p:sp>
      <p:sp>
        <p:nvSpPr>
          <p:cNvPr id="4" name="内容占位符 3"/>
          <p:cNvSpPr>
            <a:spLocks noGrp="1"/>
          </p:cNvSpPr>
          <p:nvPr>
            <p:ph idx="1"/>
          </p:nvPr>
        </p:nvSpPr>
        <p:spPr/>
        <p:txBody>
          <a:bodyPr/>
          <a:lstStyle/>
          <a:p>
            <a:r>
              <a:rPr lang="zh-CN" altLang="en-US" dirty="0"/>
              <a:t>不同来源样式</a:t>
            </a:r>
            <a:r>
              <a:rPr lang="zh-CN" altLang="en-US" dirty="0" smtClean="0"/>
              <a:t>单的</a:t>
            </a:r>
            <a:r>
              <a:rPr lang="zh-CN" altLang="en-US" dirty="0"/>
              <a:t>权重</a:t>
            </a:r>
            <a:r>
              <a:rPr lang="zh-CN" altLang="en-US" dirty="0" smtClean="0"/>
              <a:t>问题</a:t>
            </a:r>
            <a:endParaRPr lang="zh-CN" altLang="en-US" dirty="0"/>
          </a:p>
          <a:p>
            <a:endParaRPr lang="zh-CN" altLang="en-US" dirty="0"/>
          </a:p>
        </p:txBody>
      </p:sp>
      <p:pic>
        <p:nvPicPr>
          <p:cNvPr id="9" name="内容占位符 5"/>
          <p:cNvPicPr>
            <a:picLocks noChangeAspect="1"/>
          </p:cNvPicPr>
          <p:nvPr/>
        </p:nvPicPr>
        <p:blipFill>
          <a:blip r:embed="rId3"/>
          <a:stretch>
            <a:fillRect/>
          </a:stretch>
        </p:blipFill>
        <p:spPr bwMode="auto">
          <a:xfrm>
            <a:off x="3536280" y="2708920"/>
            <a:ext cx="5080000" cy="2879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041877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重要性优先级</a:t>
            </a:r>
            <a:r>
              <a:rPr lang="en-US" altLang="zh-CN" dirty="0"/>
              <a:t>/</a:t>
            </a:r>
            <a:r>
              <a:rPr lang="zh-CN" altLang="en-US" dirty="0"/>
              <a:t>权重</a:t>
            </a:r>
          </a:p>
        </p:txBody>
      </p:sp>
      <p:pic>
        <p:nvPicPr>
          <p:cNvPr id="7" name="内容占位符 6"/>
          <p:cNvPicPr>
            <a:picLocks noGrp="1" noChangeAspect="1"/>
          </p:cNvPicPr>
          <p:nvPr>
            <p:ph sz="half" idx="2"/>
          </p:nvPr>
        </p:nvPicPr>
        <p:blipFill>
          <a:blip r:embed="rId2"/>
          <a:stretch>
            <a:fillRect/>
          </a:stretch>
        </p:blipFill>
        <p:spPr>
          <a:xfrm>
            <a:off x="6400800" y="4131276"/>
            <a:ext cx="5080000" cy="1745996"/>
          </a:xfrm>
          <a:prstGeom prst="rect">
            <a:avLst/>
          </a:prstGeom>
        </p:spPr>
      </p:pic>
      <p:sp>
        <p:nvSpPr>
          <p:cNvPr id="6" name="内容占位符 5"/>
          <p:cNvSpPr>
            <a:spLocks noGrp="1"/>
          </p:cNvSpPr>
          <p:nvPr>
            <p:ph sz="half" idx="1"/>
          </p:nvPr>
        </p:nvSpPr>
        <p:spPr/>
        <p:txBody>
          <a:bodyPr/>
          <a:lstStyle/>
          <a:p>
            <a:r>
              <a:rPr lang="zh-CN" altLang="en-US" dirty="0"/>
              <a:t>对继承的影响</a:t>
            </a:r>
            <a:endParaRPr lang="en-US" altLang="zh-CN" dirty="0"/>
          </a:p>
          <a:p>
            <a:pPr lvl="1"/>
            <a:r>
              <a:rPr lang="zh-CN" altLang="en-US" dirty="0"/>
              <a:t>浏览器默认样式单中已明确定义的属性值，会胜出开发者样式单中继承来的属性</a:t>
            </a:r>
            <a:r>
              <a:rPr lang="zh-CN" altLang="en-US" dirty="0" smtClean="0"/>
              <a:t>值</a:t>
            </a:r>
            <a:endParaRPr lang="en-US" altLang="zh-CN" dirty="0" smtClean="0"/>
          </a:p>
          <a:p>
            <a:pPr lvl="2"/>
            <a:r>
              <a:rPr lang="en-US" altLang="zh-CN" dirty="0" smtClean="0">
                <a:hlinkClick r:id="rId3" action="ppaction://hlinkfile"/>
              </a:rPr>
              <a:t>example</a:t>
            </a:r>
            <a:endParaRPr lang="en-US" altLang="zh-CN" dirty="0"/>
          </a:p>
          <a:p>
            <a:pPr lvl="1"/>
            <a:r>
              <a:rPr lang="zh-CN" altLang="en-US" dirty="0"/>
              <a:t>浏览器并未定义所有元素所有属性</a:t>
            </a:r>
            <a:r>
              <a:rPr lang="en-US" altLang="zh-CN" dirty="0"/>
              <a:t>		</a:t>
            </a:r>
            <a:endParaRPr lang="en-US" altLang="zh-CN" dirty="0" smtClean="0"/>
          </a:p>
          <a:p>
            <a:pPr lvl="2"/>
            <a:r>
              <a:rPr lang="en-US" altLang="zh-CN" dirty="0" smtClean="0">
                <a:hlinkClick r:id="rId4" action="ppaction://hlinkfile"/>
              </a:rPr>
              <a:t>example</a:t>
            </a:r>
            <a:endParaRPr lang="en-US" altLang="zh-CN" dirty="0"/>
          </a:p>
          <a:p>
            <a:endParaRPr lang="zh-CN" altLang="en-US" dirty="0"/>
          </a:p>
        </p:txBody>
      </p:sp>
      <p:pic>
        <p:nvPicPr>
          <p:cNvPr id="8" name="图片 7"/>
          <p:cNvPicPr>
            <a:picLocks noChangeAspect="1"/>
          </p:cNvPicPr>
          <p:nvPr/>
        </p:nvPicPr>
        <p:blipFill>
          <a:blip r:embed="rId5"/>
          <a:stretch>
            <a:fillRect/>
          </a:stretch>
        </p:blipFill>
        <p:spPr>
          <a:xfrm>
            <a:off x="6400801" y="2096072"/>
            <a:ext cx="5080000" cy="1834570"/>
          </a:xfrm>
          <a:prstGeom prst="rect">
            <a:avLst/>
          </a:prstGeom>
        </p:spPr>
      </p:pic>
    </p:spTree>
    <p:extLst>
      <p:ext uri="{BB962C8B-B14F-4D97-AF65-F5344CB8AC3E}">
        <p14:creationId xmlns:p14="http://schemas.microsoft.com/office/powerpoint/2010/main" val="38534304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重要性优先级</a:t>
            </a:r>
            <a:r>
              <a:rPr lang="en-US" altLang="zh-CN" dirty="0"/>
              <a:t>/</a:t>
            </a:r>
            <a:r>
              <a:rPr lang="zh-CN" altLang="en-US" dirty="0"/>
              <a:t>权重</a:t>
            </a:r>
          </a:p>
        </p:txBody>
      </p:sp>
      <p:pic>
        <p:nvPicPr>
          <p:cNvPr id="6" name="内容占位符 5"/>
          <p:cNvPicPr>
            <a:picLocks noGrp="1" noChangeAspect="1"/>
          </p:cNvPicPr>
          <p:nvPr>
            <p:ph sz="half" idx="1"/>
          </p:nvPr>
        </p:nvPicPr>
        <p:blipFill>
          <a:blip r:embed="rId2"/>
          <a:stretch>
            <a:fillRect/>
          </a:stretch>
        </p:blipFill>
        <p:spPr>
          <a:xfrm>
            <a:off x="1117600" y="2680004"/>
            <a:ext cx="5080000" cy="2564791"/>
          </a:xfrm>
          <a:prstGeom prst="rect">
            <a:avLst/>
          </a:prstGeom>
        </p:spPr>
      </p:pic>
      <p:pic>
        <p:nvPicPr>
          <p:cNvPr id="5" name="内容占位符 4"/>
          <p:cNvPicPr>
            <a:picLocks noGrp="1" noChangeAspect="1"/>
          </p:cNvPicPr>
          <p:nvPr>
            <p:ph sz="half" idx="2"/>
          </p:nvPr>
        </p:nvPicPr>
        <p:blipFill>
          <a:blip r:embed="rId3"/>
          <a:stretch>
            <a:fillRect/>
          </a:stretch>
        </p:blipFill>
        <p:spPr>
          <a:xfrm>
            <a:off x="6400800" y="3148142"/>
            <a:ext cx="5080000" cy="1628516"/>
          </a:xfrm>
          <a:prstGeom prst="rect">
            <a:avLst/>
          </a:prstGeom>
        </p:spPr>
      </p:pic>
    </p:spTree>
    <p:extLst>
      <p:ext uri="{BB962C8B-B14F-4D97-AF65-F5344CB8AC3E}">
        <p14:creationId xmlns:p14="http://schemas.microsoft.com/office/powerpoint/2010/main" val="2417132074"/>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56179</TotalTime>
  <Words>18781</Words>
  <Application>Microsoft Office PowerPoint</Application>
  <PresentationFormat>宽屏</PresentationFormat>
  <Paragraphs>2663</Paragraphs>
  <Slides>413</Slides>
  <Notes>197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413</vt:i4>
      </vt:variant>
    </vt:vector>
  </HeadingPairs>
  <TitlesOfParts>
    <vt:vector size="429" baseType="lpstr">
      <vt:lpstr>GungsuhChe</vt:lpstr>
      <vt:lpstr>华文行楷</vt:lpstr>
      <vt:lpstr>楷体</vt:lpstr>
      <vt:lpstr>宋体</vt:lpstr>
      <vt:lpstr>微软雅黑</vt:lpstr>
      <vt:lpstr>幼圆</vt:lpstr>
      <vt:lpstr>Arial</vt:lpstr>
      <vt:lpstr>Comic Sans MS</vt:lpstr>
      <vt:lpstr>Courier New</vt:lpstr>
      <vt:lpstr>Georgia</vt:lpstr>
      <vt:lpstr>Tahoma</vt:lpstr>
      <vt:lpstr>Times New Roman</vt:lpstr>
      <vt:lpstr>verdana</vt:lpstr>
      <vt:lpstr>verdana</vt:lpstr>
      <vt:lpstr>Wingdings</vt:lpstr>
      <vt:lpstr>Blueprint</vt:lpstr>
      <vt:lpstr>Outstanding Ability of Software Development</vt:lpstr>
      <vt:lpstr>Lecture 4</vt:lpstr>
      <vt:lpstr>知识脉络</vt:lpstr>
      <vt:lpstr>Part I</vt:lpstr>
      <vt:lpstr>以前的处理方式</vt:lpstr>
      <vt:lpstr>CSS</vt:lpstr>
      <vt:lpstr>CSS</vt:lpstr>
      <vt:lpstr>CSS</vt:lpstr>
      <vt:lpstr>CSS</vt:lpstr>
      <vt:lpstr>CSS简史</vt:lpstr>
      <vt:lpstr>什么是CSS3</vt:lpstr>
      <vt:lpstr>CSS3模块概览</vt:lpstr>
      <vt:lpstr>CSS标准现状</vt:lpstr>
      <vt:lpstr>Part II</vt:lpstr>
      <vt:lpstr>CSS语法</vt:lpstr>
      <vt:lpstr>CSS语法</vt:lpstr>
      <vt:lpstr>CSS语法</vt:lpstr>
      <vt:lpstr>CSS语法</vt:lpstr>
      <vt:lpstr>加入CSS的方法</vt:lpstr>
      <vt:lpstr>嵌入式样式单</vt:lpstr>
      <vt:lpstr>内嵌样式</vt:lpstr>
      <vt:lpstr>内嵌样式</vt:lpstr>
      <vt:lpstr>外部样式单</vt:lpstr>
      <vt:lpstr>Link元素</vt:lpstr>
      <vt:lpstr>Link元素</vt:lpstr>
      <vt:lpstr>Link元素</vt:lpstr>
      <vt:lpstr>@import</vt:lpstr>
      <vt:lpstr>Part III</vt:lpstr>
      <vt:lpstr>文档的树型结构</vt:lpstr>
      <vt:lpstr>（元素）类型选择器</vt:lpstr>
      <vt:lpstr>组合样式单</vt:lpstr>
      <vt:lpstr>组合样式单</vt:lpstr>
      <vt:lpstr>组合样式单</vt:lpstr>
      <vt:lpstr>通配选择器</vt:lpstr>
      <vt:lpstr>ID选择器</vt:lpstr>
      <vt:lpstr>类选择器</vt:lpstr>
      <vt:lpstr>类选择器</vt:lpstr>
      <vt:lpstr>类选择器</vt:lpstr>
      <vt:lpstr>类选择器</vt:lpstr>
      <vt:lpstr>类选择器</vt:lpstr>
      <vt:lpstr>特性选择器</vt:lpstr>
      <vt:lpstr>特性选择器</vt:lpstr>
      <vt:lpstr>特性选择器</vt:lpstr>
      <vt:lpstr>特性选择器</vt:lpstr>
      <vt:lpstr>特性选择器</vt:lpstr>
      <vt:lpstr>特性选择器</vt:lpstr>
      <vt:lpstr>关系选择器</vt:lpstr>
      <vt:lpstr>关系选择器</vt:lpstr>
      <vt:lpstr>关系选择器</vt:lpstr>
      <vt:lpstr>关系选择器</vt:lpstr>
      <vt:lpstr>伪类</vt:lpstr>
      <vt:lpstr>伪类</vt:lpstr>
      <vt:lpstr>伪类</vt:lpstr>
      <vt:lpstr>伪类</vt:lpstr>
      <vt:lpstr>伪类</vt:lpstr>
      <vt:lpstr>伪类</vt:lpstr>
      <vt:lpstr>伪类</vt:lpstr>
      <vt:lpstr>伪类</vt:lpstr>
      <vt:lpstr>伪类</vt:lpstr>
      <vt:lpstr>伪类</vt:lpstr>
      <vt:lpstr>伪类</vt:lpstr>
      <vt:lpstr>伪类</vt:lpstr>
      <vt:lpstr>伪类</vt:lpstr>
      <vt:lpstr>伪类</vt:lpstr>
      <vt:lpstr>伪类</vt:lpstr>
      <vt:lpstr>伪类</vt:lpstr>
      <vt:lpstr>伪类</vt:lpstr>
      <vt:lpstr>伪类</vt:lpstr>
      <vt:lpstr>伪类</vt:lpstr>
      <vt:lpstr>伪类</vt:lpstr>
      <vt:lpstr>伪元素</vt:lpstr>
      <vt:lpstr>伪元素</vt:lpstr>
      <vt:lpstr>伪元素</vt:lpstr>
      <vt:lpstr>伪元素</vt:lpstr>
      <vt:lpstr>选择器小结</vt:lpstr>
      <vt:lpstr>Part IV</vt:lpstr>
      <vt:lpstr>元素属性值定义的多种情况</vt:lpstr>
      <vt:lpstr>样式单的三个来源</vt:lpstr>
      <vt:lpstr>样式单的三个来源</vt:lpstr>
      <vt:lpstr>继承</vt:lpstr>
      <vt:lpstr>继承</vt:lpstr>
      <vt:lpstr>继承</vt:lpstr>
      <vt:lpstr>继承</vt:lpstr>
      <vt:lpstr>选择器组合的特殊性</vt:lpstr>
      <vt:lpstr>覆盖/顺序</vt:lpstr>
      <vt:lpstr>覆盖/顺序</vt:lpstr>
      <vt:lpstr>特殊性</vt:lpstr>
      <vt:lpstr>特殊性</vt:lpstr>
      <vt:lpstr>特殊性</vt:lpstr>
      <vt:lpstr>特殊性</vt:lpstr>
      <vt:lpstr>特殊性</vt:lpstr>
      <vt:lpstr>特殊性</vt:lpstr>
      <vt:lpstr>特殊性</vt:lpstr>
      <vt:lpstr>特殊性</vt:lpstr>
      <vt:lpstr>特殊性</vt:lpstr>
      <vt:lpstr>重要性优先级/权重</vt:lpstr>
      <vt:lpstr>重要性优先级/权重</vt:lpstr>
      <vt:lpstr>重要性优先级/权重</vt:lpstr>
      <vt:lpstr>重要性优先级/权重</vt:lpstr>
      <vt:lpstr>重要性优先级/权重</vt:lpstr>
      <vt:lpstr>重要性优先级/权重</vt:lpstr>
      <vt:lpstr>样式单的层叠规则</vt:lpstr>
      <vt:lpstr>样式单的层叠规则</vt:lpstr>
      <vt:lpstr>样式单的层叠规则</vt:lpstr>
      <vt:lpstr>CSS Reset</vt:lpstr>
      <vt:lpstr>Part V</vt:lpstr>
      <vt:lpstr>值的类型</vt:lpstr>
      <vt:lpstr>值的单位</vt:lpstr>
      <vt:lpstr>关键字</vt:lpstr>
      <vt:lpstr>绝对单位</vt:lpstr>
      <vt:lpstr>绝对单位</vt:lpstr>
      <vt:lpstr>字体相对单位</vt:lpstr>
      <vt:lpstr>字体相对单位</vt:lpstr>
      <vt:lpstr>视窗相对单位</vt:lpstr>
      <vt:lpstr>分辨率单位</vt:lpstr>
      <vt:lpstr>颜色概述</vt:lpstr>
      <vt:lpstr>命名颜色</vt:lpstr>
      <vt:lpstr>命名颜色</vt:lpstr>
      <vt:lpstr>RBG颜色</vt:lpstr>
      <vt:lpstr>RBG颜色</vt:lpstr>
      <vt:lpstr>RBGA颜色</vt:lpstr>
      <vt:lpstr>RBGA颜色</vt:lpstr>
      <vt:lpstr>HSL颜色</vt:lpstr>
      <vt:lpstr>HSL和HSLA颜色</vt:lpstr>
      <vt:lpstr>HSLA颜色</vt:lpstr>
      <vt:lpstr>Part VI</vt:lpstr>
      <vt:lpstr>字体概览</vt:lpstr>
      <vt:lpstr>字体族</vt:lpstr>
      <vt:lpstr>字体族</vt:lpstr>
      <vt:lpstr>指定字体</vt:lpstr>
      <vt:lpstr>指定字体</vt:lpstr>
      <vt:lpstr>Web字体</vt:lpstr>
      <vt:lpstr>Web字体</vt:lpstr>
      <vt:lpstr>Web字体</vt:lpstr>
      <vt:lpstr>字体尺寸</vt:lpstr>
      <vt:lpstr>字体尺寸</vt:lpstr>
      <vt:lpstr>字体尺寸</vt:lpstr>
      <vt:lpstr>字体尺寸</vt:lpstr>
      <vt:lpstr>字体样式</vt:lpstr>
      <vt:lpstr>字体样式</vt:lpstr>
      <vt:lpstr>字体样式</vt:lpstr>
      <vt:lpstr>字体控制</vt:lpstr>
      <vt:lpstr>字体</vt:lpstr>
      <vt:lpstr>字体</vt:lpstr>
      <vt:lpstr>开发商前缀</vt:lpstr>
      <vt:lpstr>Part VII</vt:lpstr>
      <vt:lpstr>文本概览</vt:lpstr>
      <vt:lpstr>对齐</vt:lpstr>
      <vt:lpstr>对齐</vt:lpstr>
      <vt:lpstr>对齐</vt:lpstr>
      <vt:lpstr>对齐</vt:lpstr>
      <vt:lpstr>对齐</vt:lpstr>
      <vt:lpstr>对齐</vt:lpstr>
      <vt:lpstr>对齐</vt:lpstr>
      <vt:lpstr>对齐</vt:lpstr>
      <vt:lpstr>对齐</vt:lpstr>
      <vt:lpstr>对齐</vt:lpstr>
      <vt:lpstr>对齐</vt:lpstr>
      <vt:lpstr>间距</vt:lpstr>
      <vt:lpstr>空白</vt:lpstr>
      <vt:lpstr>文本缩进</vt:lpstr>
      <vt:lpstr>文本转换</vt:lpstr>
      <vt:lpstr>文本装饰</vt:lpstr>
      <vt:lpstr>文本渲染</vt:lpstr>
      <vt:lpstr>文本阴影</vt:lpstr>
      <vt:lpstr>换行和断字</vt:lpstr>
      <vt:lpstr>文本方向</vt:lpstr>
      <vt:lpstr>Part VIII</vt:lpstr>
      <vt:lpstr>前景色</vt:lpstr>
      <vt:lpstr>背景色</vt:lpstr>
      <vt:lpstr>背景色</vt:lpstr>
      <vt:lpstr>背景色</vt:lpstr>
      <vt:lpstr>背景图像</vt:lpstr>
      <vt:lpstr>背景图像重复</vt:lpstr>
      <vt:lpstr>背景图像重复</vt:lpstr>
      <vt:lpstr>背景图像重复</vt:lpstr>
      <vt:lpstr>背景图像重复</vt:lpstr>
      <vt:lpstr>背景图像重复</vt:lpstr>
      <vt:lpstr>背景图像位置</vt:lpstr>
      <vt:lpstr>背景图像位置</vt:lpstr>
      <vt:lpstr>背景图像定位</vt:lpstr>
      <vt:lpstr>背景图像定位</vt:lpstr>
      <vt:lpstr>背景图像滚动</vt:lpstr>
      <vt:lpstr>背景图像尺寸</vt:lpstr>
      <vt:lpstr>背景图像尺寸</vt:lpstr>
      <vt:lpstr>背景图像尺寸</vt:lpstr>
      <vt:lpstr>背景图像尺寸</vt:lpstr>
      <vt:lpstr>背景图像</vt:lpstr>
      <vt:lpstr>多背景图像</vt:lpstr>
      <vt:lpstr>多背景图像</vt:lpstr>
      <vt:lpstr>多背景图像</vt:lpstr>
      <vt:lpstr>Part IX</vt:lpstr>
      <vt:lpstr>列表项标志类型</vt:lpstr>
      <vt:lpstr>列表项标志类型</vt:lpstr>
      <vt:lpstr>列表项标志类型</vt:lpstr>
      <vt:lpstr>列表项标志类型</vt:lpstr>
      <vt:lpstr>列表项图像</vt:lpstr>
      <vt:lpstr>列表项图像</vt:lpstr>
      <vt:lpstr>列表项图像</vt:lpstr>
      <vt:lpstr>列表标准位置和样式</vt:lpstr>
      <vt:lpstr>Part X</vt:lpstr>
      <vt:lpstr>表格概述</vt:lpstr>
      <vt:lpstr>表格标题位置</vt:lpstr>
      <vt:lpstr>表格标题位置</vt:lpstr>
      <vt:lpstr>单元格边框模型</vt:lpstr>
      <vt:lpstr>单元格边框模型</vt:lpstr>
      <vt:lpstr>表格边框间距</vt:lpstr>
      <vt:lpstr>表格边框间距</vt:lpstr>
      <vt:lpstr>处理空白单元格</vt:lpstr>
      <vt:lpstr>处理空白单元格</vt:lpstr>
      <vt:lpstr>合并单元格边框</vt:lpstr>
      <vt:lpstr>合并单元格边框</vt:lpstr>
      <vt:lpstr>单元格内容对齐</vt:lpstr>
      <vt:lpstr>单元格内容对齐</vt:lpstr>
      <vt:lpstr>单元格内容对齐</vt:lpstr>
      <vt:lpstr>表格样式示例</vt:lpstr>
      <vt:lpstr>表格样式示例</vt:lpstr>
      <vt:lpstr>表格样式示例</vt:lpstr>
      <vt:lpstr>表格样式示例</vt:lpstr>
      <vt:lpstr>Part XI</vt:lpstr>
      <vt:lpstr>浏览器排版引擎</vt:lpstr>
      <vt:lpstr>HTML文档基本概念回顾</vt:lpstr>
      <vt:lpstr>HTML文档基本概念回顾</vt:lpstr>
      <vt:lpstr>显示基本概念</vt:lpstr>
      <vt:lpstr>显示基本概念</vt:lpstr>
      <vt:lpstr>显示基本概念</vt:lpstr>
      <vt:lpstr>显示基本概念</vt:lpstr>
      <vt:lpstr>显示基本概念</vt:lpstr>
      <vt:lpstr>显示属性</vt:lpstr>
      <vt:lpstr>显示属性</vt:lpstr>
      <vt:lpstr>显示属性</vt:lpstr>
      <vt:lpstr>显示属性</vt:lpstr>
      <vt:lpstr>Part XII</vt:lpstr>
      <vt:lpstr>框模型示意图</vt:lpstr>
      <vt:lpstr>框模型示意图</vt:lpstr>
      <vt:lpstr>框模型概述</vt:lpstr>
      <vt:lpstr>框的真实大小</vt:lpstr>
      <vt:lpstr>内容框大小设置</vt:lpstr>
      <vt:lpstr>内容框大小设置</vt:lpstr>
      <vt:lpstr>框模型选择</vt:lpstr>
      <vt:lpstr>框模型选择</vt:lpstr>
      <vt:lpstr>框模型选择</vt:lpstr>
      <vt:lpstr>填充/内边距</vt:lpstr>
      <vt:lpstr>填充/内边距</vt:lpstr>
      <vt:lpstr>填充/内边距</vt:lpstr>
      <vt:lpstr>填充/内边距</vt:lpstr>
      <vt:lpstr>填充/内边距</vt:lpstr>
      <vt:lpstr>填充/内边距</vt:lpstr>
      <vt:lpstr>外边距</vt:lpstr>
      <vt:lpstr>外边距</vt:lpstr>
      <vt:lpstr>边框</vt:lpstr>
      <vt:lpstr>边框</vt:lpstr>
      <vt:lpstr>边框</vt:lpstr>
      <vt:lpstr>边框</vt:lpstr>
      <vt:lpstr>边框颜色和宽度</vt:lpstr>
      <vt:lpstr>边框颜色和宽度</vt:lpstr>
      <vt:lpstr>边框样式</vt:lpstr>
      <vt:lpstr>边框样式</vt:lpstr>
      <vt:lpstr>边框弧度</vt:lpstr>
      <vt:lpstr>边框弧度</vt:lpstr>
      <vt:lpstr>边框图像</vt:lpstr>
      <vt:lpstr>边框图像</vt:lpstr>
      <vt:lpstr>边框图像</vt:lpstr>
      <vt:lpstr>边框图像</vt:lpstr>
      <vt:lpstr>边框图像外推</vt:lpstr>
      <vt:lpstr>边框图像重复</vt:lpstr>
      <vt:lpstr>边框图像重复</vt:lpstr>
      <vt:lpstr>轮廓</vt:lpstr>
      <vt:lpstr>轮廓</vt:lpstr>
      <vt:lpstr>轮廓</vt:lpstr>
      <vt:lpstr>值复制</vt:lpstr>
      <vt:lpstr>负值</vt:lpstr>
      <vt:lpstr>负值</vt:lpstr>
      <vt:lpstr>负值</vt:lpstr>
      <vt:lpstr>auto值</vt:lpstr>
      <vt:lpstr>auto值</vt:lpstr>
      <vt:lpstr>auto值</vt:lpstr>
      <vt:lpstr>取值小结</vt:lpstr>
      <vt:lpstr>Part XIII</vt:lpstr>
      <vt:lpstr>浮动</vt:lpstr>
      <vt:lpstr>浮动</vt:lpstr>
      <vt:lpstr>浮动</vt:lpstr>
      <vt:lpstr>浮动</vt:lpstr>
      <vt:lpstr>浮动</vt:lpstr>
      <vt:lpstr>清除</vt:lpstr>
      <vt:lpstr>清除</vt:lpstr>
      <vt:lpstr>浮动形状</vt:lpstr>
      <vt:lpstr>浮动形状</vt:lpstr>
      <vt:lpstr>透明图片形状</vt:lpstr>
      <vt:lpstr>浮动形状外边距</vt:lpstr>
      <vt:lpstr>定位</vt:lpstr>
      <vt:lpstr>定位</vt:lpstr>
      <vt:lpstr>定位</vt:lpstr>
      <vt:lpstr>定位</vt:lpstr>
      <vt:lpstr>定位</vt:lpstr>
      <vt:lpstr>定位</vt:lpstr>
      <vt:lpstr>尺寸最值</vt:lpstr>
      <vt:lpstr>溢出处理</vt:lpstr>
      <vt:lpstr>溢出处理</vt:lpstr>
      <vt:lpstr>溢出处理</vt:lpstr>
      <vt:lpstr>溢出处理</vt:lpstr>
      <vt:lpstr>溢出处理</vt:lpstr>
      <vt:lpstr>溢出剪裁</vt:lpstr>
      <vt:lpstr>溢出剪裁</vt:lpstr>
      <vt:lpstr>可见性</vt:lpstr>
      <vt:lpstr>可见性</vt:lpstr>
      <vt:lpstr>三维纵深</vt:lpstr>
      <vt:lpstr>三维纵深</vt:lpstr>
      <vt:lpstr>三维纵深</vt:lpstr>
      <vt:lpstr>Part XIV</vt:lpstr>
      <vt:lpstr>布局分类</vt:lpstr>
      <vt:lpstr>传统布局分类</vt:lpstr>
      <vt:lpstr>固定宽度布局</vt:lpstr>
      <vt:lpstr>流式布局</vt:lpstr>
      <vt:lpstr>灵活布局—响应式设计</vt:lpstr>
      <vt:lpstr>浮动两栏布局</vt:lpstr>
      <vt:lpstr>浮动两栏布局</vt:lpstr>
      <vt:lpstr>浮动两栏布局</vt:lpstr>
      <vt:lpstr>浮动两栏布局</vt:lpstr>
      <vt:lpstr>浮动两栏布局</vt:lpstr>
      <vt:lpstr>浮动三栏布局</vt:lpstr>
      <vt:lpstr>浮动三栏布局</vt:lpstr>
      <vt:lpstr>浮动三栏布局</vt:lpstr>
      <vt:lpstr>浮动三栏布局</vt:lpstr>
      <vt:lpstr>浮动三栏布局</vt:lpstr>
      <vt:lpstr>浮动布局若干思考</vt:lpstr>
      <vt:lpstr>绝对定位布局</vt:lpstr>
      <vt:lpstr>绝对定位布局</vt:lpstr>
      <vt:lpstr>绝对定位布局</vt:lpstr>
      <vt:lpstr>可能的问题</vt:lpstr>
      <vt:lpstr>可能的问题</vt:lpstr>
      <vt:lpstr>可能的问题</vt:lpstr>
      <vt:lpstr>可能的问题</vt:lpstr>
      <vt:lpstr>可能的问题</vt:lpstr>
      <vt:lpstr>faux列</vt:lpstr>
      <vt:lpstr>faux列</vt:lpstr>
      <vt:lpstr>纯CSS下拉菜单</vt:lpstr>
      <vt:lpstr>纯CSS下拉菜单</vt:lpstr>
      <vt:lpstr>多栏布局</vt:lpstr>
      <vt:lpstr>多栏布局</vt:lpstr>
      <vt:lpstr>伸缩盒布局</vt:lpstr>
      <vt:lpstr>伸缩盒布局</vt:lpstr>
      <vt:lpstr>伸缩盒布局</vt:lpstr>
      <vt:lpstr>伸缩盒布局</vt:lpstr>
      <vt:lpstr>伸缩盒布局</vt:lpstr>
      <vt:lpstr>伸缩盒布局</vt:lpstr>
      <vt:lpstr>伸缩盒布局</vt:lpstr>
      <vt:lpstr>伸缩盒布局</vt:lpstr>
      <vt:lpstr>伸缩盒布局</vt:lpstr>
      <vt:lpstr>伸缩盒布局</vt:lpstr>
      <vt:lpstr>伸缩盒布局</vt:lpstr>
      <vt:lpstr>伸缩盒布局</vt:lpstr>
      <vt:lpstr>伸缩盒布局</vt:lpstr>
      <vt:lpstr>网格布局</vt:lpstr>
      <vt:lpstr>网格布局</vt:lpstr>
      <vt:lpstr>网格布局</vt:lpstr>
      <vt:lpstr>网格布局</vt:lpstr>
      <vt:lpstr>网格布局</vt:lpstr>
      <vt:lpstr>网格布局</vt:lpstr>
      <vt:lpstr>网格布局</vt:lpstr>
      <vt:lpstr>网格布局</vt:lpstr>
      <vt:lpstr>网格布局</vt:lpstr>
      <vt:lpstr>Part XV</vt:lpstr>
      <vt:lpstr>bug来源</vt:lpstr>
      <vt:lpstr>DTD</vt:lpstr>
      <vt:lpstr>DTD</vt:lpstr>
      <vt:lpstr>浏览器模式</vt:lpstr>
      <vt:lpstr>hack和filter</vt:lpstr>
      <vt:lpstr> IDWIMIE</vt:lpstr>
      <vt:lpstr>hack举例</vt:lpstr>
      <vt:lpstr>Part XVI</vt:lpstr>
      <vt:lpstr>指定内容</vt:lpstr>
      <vt:lpstr>指定内容</vt:lpstr>
      <vt:lpstr>生成引号</vt:lpstr>
      <vt:lpstr>生成引号</vt:lpstr>
      <vt:lpstr>计数器</vt:lpstr>
      <vt:lpstr>计数器</vt:lpstr>
      <vt:lpstr>自定义计数模式</vt:lpstr>
      <vt:lpstr>自定义计数模式</vt:lpstr>
      <vt:lpstr>自定义计数模式</vt:lpstr>
      <vt:lpstr>Part XVII</vt:lpstr>
      <vt:lpstr>媒体查询基本概念</vt:lpstr>
      <vt:lpstr>媒体查询基本语法</vt:lpstr>
      <vt:lpstr>媒体查询基本语法</vt:lpstr>
      <vt:lpstr>媒体特征</vt:lpstr>
      <vt:lpstr>媒体特征</vt:lpstr>
      <vt:lpstr>媒体特征</vt:lpstr>
      <vt:lpstr>媒体特征</vt:lpstr>
      <vt:lpstr>Part XVIII</vt:lpstr>
      <vt:lpstr>透明</vt:lpstr>
      <vt:lpstr>透明</vt:lpstr>
      <vt:lpstr>阴影</vt:lpstr>
      <vt:lpstr>阴影</vt:lpstr>
      <vt:lpstr>变形</vt:lpstr>
      <vt:lpstr>变形</vt:lpstr>
      <vt:lpstr>动画</vt:lpstr>
      <vt:lpstr>动画</vt:lpstr>
      <vt:lpstr>动画</vt:lpstr>
      <vt:lpstr>动画</vt:lpstr>
      <vt:lpstr>Part XIX</vt:lpstr>
      <vt:lpstr>组织建议</vt:lpstr>
      <vt:lpstr>书写建议</vt:lpstr>
      <vt:lpstr>CSS3验证和检测</vt:lpstr>
      <vt:lpstr>Part XX</vt:lpstr>
      <vt:lpstr>课后阅读</vt:lpstr>
      <vt:lpstr>网上资源</vt:lpstr>
      <vt:lpstr>参考书籍</vt:lpstr>
      <vt:lpstr>参考书籍</vt:lpstr>
      <vt:lpstr>参考书籍</vt:lpstr>
      <vt:lpstr>参考书籍</vt:lpstr>
      <vt:lpstr>参考书籍</vt:lpstr>
      <vt:lpstr>参考书籍</vt:lpstr>
      <vt:lpstr>Q &amp; A</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zhudl</cp:lastModifiedBy>
  <cp:revision>1820</cp:revision>
  <dcterms:created xsi:type="dcterms:W3CDTF">2002-06-03T10:03:09Z</dcterms:created>
  <dcterms:modified xsi:type="dcterms:W3CDTF">2022-03-03T07:53:57Z</dcterms:modified>
</cp:coreProperties>
</file>